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5" r:id="rId2"/>
    <p:sldMasterId id="2147483658" r:id="rId3"/>
    <p:sldMasterId id="2147483661" r:id="rId4"/>
    <p:sldMasterId id="2147483664" r:id="rId5"/>
  </p:sldMasterIdLst>
  <p:notesMasterIdLst>
    <p:notesMasterId r:id="rId48"/>
  </p:notesMasterIdLst>
  <p:sldIdLst>
    <p:sldId id="580" r:id="rId6"/>
    <p:sldId id="592" r:id="rId7"/>
    <p:sldId id="611" r:id="rId8"/>
    <p:sldId id="373" r:id="rId9"/>
    <p:sldId id="375" r:id="rId10"/>
    <p:sldId id="613" r:id="rId11"/>
    <p:sldId id="614" r:id="rId12"/>
    <p:sldId id="615" r:id="rId13"/>
    <p:sldId id="616" r:id="rId14"/>
    <p:sldId id="593" r:id="rId15"/>
    <p:sldId id="594" r:id="rId16"/>
    <p:sldId id="617" r:id="rId17"/>
    <p:sldId id="618" r:id="rId18"/>
    <p:sldId id="601" r:id="rId19"/>
    <p:sldId id="582" r:id="rId20"/>
    <p:sldId id="590" r:id="rId21"/>
    <p:sldId id="595" r:id="rId22"/>
    <p:sldId id="619" r:id="rId23"/>
    <p:sldId id="591" r:id="rId24"/>
    <p:sldId id="596" r:id="rId25"/>
    <p:sldId id="597" r:id="rId26"/>
    <p:sldId id="598" r:id="rId27"/>
    <p:sldId id="599" r:id="rId28"/>
    <p:sldId id="600" r:id="rId29"/>
    <p:sldId id="602" r:id="rId30"/>
    <p:sldId id="581" r:id="rId31"/>
    <p:sldId id="587" r:id="rId32"/>
    <p:sldId id="284" r:id="rId33"/>
    <p:sldId id="588" r:id="rId34"/>
    <p:sldId id="589" r:id="rId35"/>
    <p:sldId id="585" r:id="rId36"/>
    <p:sldId id="605" r:id="rId37"/>
    <p:sldId id="606" r:id="rId38"/>
    <p:sldId id="608" r:id="rId39"/>
    <p:sldId id="609" r:id="rId40"/>
    <p:sldId id="610" r:id="rId41"/>
    <p:sldId id="549" r:id="rId42"/>
    <p:sldId id="550" r:id="rId43"/>
    <p:sldId id="551" r:id="rId44"/>
    <p:sldId id="277" r:id="rId45"/>
    <p:sldId id="290" r:id="rId46"/>
    <p:sldId id="604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" initials="N" lastIdx="2" clrIdx="0">
    <p:extLst>
      <p:ext uri="{19B8F6BF-5375-455C-9EA6-DF929625EA0E}">
        <p15:presenceInfo xmlns:p15="http://schemas.microsoft.com/office/powerpoint/2012/main" userId="Ni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04" autoAdjust="0"/>
    <p:restoredTop sz="90231"/>
  </p:normalViewPr>
  <p:slideViewPr>
    <p:cSldViewPr snapToGrid="0" snapToObjects="1">
      <p:cViewPr varScale="1">
        <p:scale>
          <a:sx n="78" d="100"/>
          <a:sy n="78" d="100"/>
        </p:scale>
        <p:origin x="8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30T12:23:04.587" idx="2">
    <p:pos x="10" y="10"/>
    <p:text/>
    <p:extLst>
      <p:ext uri="{C676402C-5697-4E1C-873F-D02D1690AC5C}">
        <p15:threadingInfo xmlns:p15="http://schemas.microsoft.com/office/powerpoint/2012/main" timeZoneBias="-6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30T11:45:46.115" idx="1">
    <p:pos x="4991" y="3606"/>
    <p:text/>
    <p:extLst>
      <p:ext uri="{C676402C-5697-4E1C-873F-D02D1690AC5C}">
        <p15:threadingInfo xmlns:p15="http://schemas.microsoft.com/office/powerpoint/2012/main" timeZoneBias="-6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1A8E2-B43D-44B0-B46A-215889F0DF78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42278713-8A8B-4F7E-B742-7F8CC9203261}">
      <dgm:prSet phldrT="[Text]"/>
      <dgm:spPr/>
      <dgm:t>
        <a:bodyPr/>
        <a:lstStyle/>
        <a:p>
          <a:r>
            <a:rPr lang="en-GB" b="1" dirty="0"/>
            <a:t>IHCS </a:t>
          </a:r>
          <a:r>
            <a:rPr lang="en-GB" dirty="0"/>
            <a:t>– the platform, leadership, architecture, culture and the right set of system rules and behaviours</a:t>
          </a:r>
        </a:p>
      </dgm:t>
    </dgm:pt>
    <dgm:pt modelId="{5737BB4F-2F65-4F50-B3E9-5A020878D4B7}" type="parTrans" cxnId="{CCECC3F3-8898-4F5D-BB48-6CBCE2CF8317}">
      <dgm:prSet/>
      <dgm:spPr/>
      <dgm:t>
        <a:bodyPr/>
        <a:lstStyle/>
        <a:p>
          <a:endParaRPr lang="en-GB"/>
        </a:p>
      </dgm:t>
    </dgm:pt>
    <dgm:pt modelId="{3B68FFED-A891-483E-8C1A-36F9844EC13C}" type="sibTrans" cxnId="{CCECC3F3-8898-4F5D-BB48-6CBCE2CF8317}">
      <dgm:prSet/>
      <dgm:spPr/>
      <dgm:t>
        <a:bodyPr/>
        <a:lstStyle/>
        <a:p>
          <a:endParaRPr lang="en-GB"/>
        </a:p>
      </dgm:t>
    </dgm:pt>
    <dgm:pt modelId="{7436B11C-24DC-4E7F-B165-0AAE7BF15A0A}">
      <dgm:prSet phldrT="[Text]"/>
      <dgm:spPr/>
      <dgm:t>
        <a:bodyPr/>
        <a:lstStyle/>
        <a:p>
          <a:r>
            <a:rPr lang="en-GB" b="1" dirty="0"/>
            <a:t>Clinical Networks </a:t>
          </a:r>
          <a:r>
            <a:rPr lang="en-GB" dirty="0"/>
            <a:t>– teams without walls  spanning acute and community</a:t>
          </a:r>
        </a:p>
      </dgm:t>
    </dgm:pt>
    <dgm:pt modelId="{E6467BC0-CD5A-4A18-BC9E-E2788834771E}" type="parTrans" cxnId="{C9172435-7E4A-486F-B4D5-7B015DA956AB}">
      <dgm:prSet/>
      <dgm:spPr/>
      <dgm:t>
        <a:bodyPr/>
        <a:lstStyle/>
        <a:p>
          <a:endParaRPr lang="en-GB"/>
        </a:p>
      </dgm:t>
    </dgm:pt>
    <dgm:pt modelId="{D9B0E89A-7E43-44A5-8BEC-6F35ED28F5C4}" type="sibTrans" cxnId="{C9172435-7E4A-486F-B4D5-7B015DA956AB}">
      <dgm:prSet/>
      <dgm:spPr/>
      <dgm:t>
        <a:bodyPr/>
        <a:lstStyle/>
        <a:p>
          <a:endParaRPr lang="en-GB"/>
        </a:p>
      </dgm:t>
    </dgm:pt>
    <dgm:pt modelId="{302F1463-0C12-4AF6-A810-AC1B904FC77A}">
      <dgm:prSet phldrT="[Text]"/>
      <dgm:spPr/>
      <dgm:t>
        <a:bodyPr/>
        <a:lstStyle/>
        <a:p>
          <a:r>
            <a:rPr lang="en-GB" b="1" dirty="0"/>
            <a:t>Integrated Care Communities </a:t>
          </a:r>
          <a:r>
            <a:rPr lang="en-GB" dirty="0"/>
            <a:t>– our neighbourhood based population health building blocks - alliances</a:t>
          </a:r>
        </a:p>
      </dgm:t>
    </dgm:pt>
    <dgm:pt modelId="{051CFC85-0CB7-4B6D-9A45-271E794DD776}" type="parTrans" cxnId="{C0539F37-F539-4A02-9F8B-2A71BC6AC2A5}">
      <dgm:prSet/>
      <dgm:spPr/>
      <dgm:t>
        <a:bodyPr/>
        <a:lstStyle/>
        <a:p>
          <a:endParaRPr lang="en-GB"/>
        </a:p>
      </dgm:t>
    </dgm:pt>
    <dgm:pt modelId="{BC3AA399-4744-44EB-9777-B51BAE1E260A}" type="sibTrans" cxnId="{C0539F37-F539-4A02-9F8B-2A71BC6AC2A5}">
      <dgm:prSet/>
      <dgm:spPr/>
      <dgm:t>
        <a:bodyPr/>
        <a:lstStyle/>
        <a:p>
          <a:endParaRPr lang="en-GB"/>
        </a:p>
      </dgm:t>
    </dgm:pt>
    <dgm:pt modelId="{5D53C9EA-0F97-49F5-B2E1-26281F5C340C}" type="pres">
      <dgm:prSet presAssocID="{57D1A8E2-B43D-44B0-B46A-215889F0DF78}" presName="compositeShape" presStyleCnt="0">
        <dgm:presLayoutVars>
          <dgm:dir/>
          <dgm:resizeHandles/>
        </dgm:presLayoutVars>
      </dgm:prSet>
      <dgm:spPr/>
    </dgm:pt>
    <dgm:pt modelId="{70C76380-F6F6-44F2-B770-BA303918826A}" type="pres">
      <dgm:prSet presAssocID="{57D1A8E2-B43D-44B0-B46A-215889F0DF78}" presName="pyramid" presStyleLbl="node1" presStyleIdx="0" presStyleCnt="1"/>
      <dgm:spPr/>
    </dgm:pt>
    <dgm:pt modelId="{DF221EC7-475C-472C-BB2C-3D06D40C4C00}" type="pres">
      <dgm:prSet presAssocID="{57D1A8E2-B43D-44B0-B46A-215889F0DF78}" presName="theList" presStyleCnt="0"/>
      <dgm:spPr/>
    </dgm:pt>
    <dgm:pt modelId="{E658FDD3-3CC4-4404-AF69-B5F5C464FABF}" type="pres">
      <dgm:prSet presAssocID="{42278713-8A8B-4F7E-B742-7F8CC920326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2440A-DBF2-45D3-97D2-1C0BD5DBF253}" type="pres">
      <dgm:prSet presAssocID="{42278713-8A8B-4F7E-B742-7F8CC9203261}" presName="aSpace" presStyleCnt="0"/>
      <dgm:spPr/>
    </dgm:pt>
    <dgm:pt modelId="{9ED96169-519B-4391-AB88-90E2E6432CF4}" type="pres">
      <dgm:prSet presAssocID="{7436B11C-24DC-4E7F-B165-0AAE7BF15A0A}" presName="aNode" presStyleLbl="fgAcc1" presStyleIdx="1" presStyleCnt="3" custLinFactNeighborX="-432" custLinFactNeighborY="-9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61287-C90F-46B0-AAFE-0366899E79D8}" type="pres">
      <dgm:prSet presAssocID="{7436B11C-24DC-4E7F-B165-0AAE7BF15A0A}" presName="aSpace" presStyleCnt="0"/>
      <dgm:spPr/>
    </dgm:pt>
    <dgm:pt modelId="{DF08B8D6-D877-4B87-A608-694B90B3BB3D}" type="pres">
      <dgm:prSet presAssocID="{302F1463-0C12-4AF6-A810-AC1B904FC77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E2EDE-1725-4634-A3B4-D9C1DAB435BF}" type="pres">
      <dgm:prSet presAssocID="{302F1463-0C12-4AF6-A810-AC1B904FC77A}" presName="aSpace" presStyleCnt="0"/>
      <dgm:spPr/>
    </dgm:pt>
  </dgm:ptLst>
  <dgm:cxnLst>
    <dgm:cxn modelId="{C9172435-7E4A-486F-B4D5-7B015DA956AB}" srcId="{57D1A8E2-B43D-44B0-B46A-215889F0DF78}" destId="{7436B11C-24DC-4E7F-B165-0AAE7BF15A0A}" srcOrd="1" destOrd="0" parTransId="{E6467BC0-CD5A-4A18-BC9E-E2788834771E}" sibTransId="{D9B0E89A-7E43-44A5-8BEC-6F35ED28F5C4}"/>
    <dgm:cxn modelId="{E8FAAE50-298F-4C79-9C4C-B77482B93D10}" type="presOf" srcId="{302F1463-0C12-4AF6-A810-AC1B904FC77A}" destId="{DF08B8D6-D877-4B87-A608-694B90B3BB3D}" srcOrd="0" destOrd="0" presId="urn:microsoft.com/office/officeart/2005/8/layout/pyramid2"/>
    <dgm:cxn modelId="{BB13BF1E-3B56-407C-9570-903E80E1B09C}" type="presOf" srcId="{57D1A8E2-B43D-44B0-B46A-215889F0DF78}" destId="{5D53C9EA-0F97-49F5-B2E1-26281F5C340C}" srcOrd="0" destOrd="0" presId="urn:microsoft.com/office/officeart/2005/8/layout/pyramid2"/>
    <dgm:cxn modelId="{C0539F37-F539-4A02-9F8B-2A71BC6AC2A5}" srcId="{57D1A8E2-B43D-44B0-B46A-215889F0DF78}" destId="{302F1463-0C12-4AF6-A810-AC1B904FC77A}" srcOrd="2" destOrd="0" parTransId="{051CFC85-0CB7-4B6D-9A45-271E794DD776}" sibTransId="{BC3AA399-4744-44EB-9777-B51BAE1E260A}"/>
    <dgm:cxn modelId="{A20D9F09-C347-4204-A034-36506DB47962}" type="presOf" srcId="{7436B11C-24DC-4E7F-B165-0AAE7BF15A0A}" destId="{9ED96169-519B-4391-AB88-90E2E6432CF4}" srcOrd="0" destOrd="0" presId="urn:microsoft.com/office/officeart/2005/8/layout/pyramid2"/>
    <dgm:cxn modelId="{2DEAE032-0EC9-46B6-BDE3-61DEAF597886}" type="presOf" srcId="{42278713-8A8B-4F7E-B742-7F8CC9203261}" destId="{E658FDD3-3CC4-4404-AF69-B5F5C464FABF}" srcOrd="0" destOrd="0" presId="urn:microsoft.com/office/officeart/2005/8/layout/pyramid2"/>
    <dgm:cxn modelId="{CCECC3F3-8898-4F5D-BB48-6CBCE2CF8317}" srcId="{57D1A8E2-B43D-44B0-B46A-215889F0DF78}" destId="{42278713-8A8B-4F7E-B742-7F8CC9203261}" srcOrd="0" destOrd="0" parTransId="{5737BB4F-2F65-4F50-B3E9-5A020878D4B7}" sibTransId="{3B68FFED-A891-483E-8C1A-36F9844EC13C}"/>
    <dgm:cxn modelId="{1D569C4D-E5F2-48AF-9EE4-D88473B749FB}" type="presParOf" srcId="{5D53C9EA-0F97-49F5-B2E1-26281F5C340C}" destId="{70C76380-F6F6-44F2-B770-BA303918826A}" srcOrd="0" destOrd="0" presId="urn:microsoft.com/office/officeart/2005/8/layout/pyramid2"/>
    <dgm:cxn modelId="{2AFD2614-5BF2-439A-8E8F-1200E323B8B2}" type="presParOf" srcId="{5D53C9EA-0F97-49F5-B2E1-26281F5C340C}" destId="{DF221EC7-475C-472C-BB2C-3D06D40C4C00}" srcOrd="1" destOrd="0" presId="urn:microsoft.com/office/officeart/2005/8/layout/pyramid2"/>
    <dgm:cxn modelId="{B35B3858-2836-4194-BBE1-85CD26C2B94C}" type="presParOf" srcId="{DF221EC7-475C-472C-BB2C-3D06D40C4C00}" destId="{E658FDD3-3CC4-4404-AF69-B5F5C464FABF}" srcOrd="0" destOrd="0" presId="urn:microsoft.com/office/officeart/2005/8/layout/pyramid2"/>
    <dgm:cxn modelId="{4F65593C-D73C-42B6-95C7-3297332A3682}" type="presParOf" srcId="{DF221EC7-475C-472C-BB2C-3D06D40C4C00}" destId="{EB42440A-DBF2-45D3-97D2-1C0BD5DBF253}" srcOrd="1" destOrd="0" presId="urn:microsoft.com/office/officeart/2005/8/layout/pyramid2"/>
    <dgm:cxn modelId="{0EE11307-5611-49E1-80D6-07FDB90C6EEA}" type="presParOf" srcId="{DF221EC7-475C-472C-BB2C-3D06D40C4C00}" destId="{9ED96169-519B-4391-AB88-90E2E6432CF4}" srcOrd="2" destOrd="0" presId="urn:microsoft.com/office/officeart/2005/8/layout/pyramid2"/>
    <dgm:cxn modelId="{C7074329-A4B6-4B09-BF13-3953304B413E}" type="presParOf" srcId="{DF221EC7-475C-472C-BB2C-3D06D40C4C00}" destId="{66C61287-C90F-46B0-AAFE-0366899E79D8}" srcOrd="3" destOrd="0" presId="urn:microsoft.com/office/officeart/2005/8/layout/pyramid2"/>
    <dgm:cxn modelId="{E78B3472-9100-432A-8361-DD7114825F22}" type="presParOf" srcId="{DF221EC7-475C-472C-BB2C-3D06D40C4C00}" destId="{DF08B8D6-D877-4B87-A608-694B90B3BB3D}" srcOrd="4" destOrd="0" presId="urn:microsoft.com/office/officeart/2005/8/layout/pyramid2"/>
    <dgm:cxn modelId="{452EA235-5102-4A63-801B-E6411E9E2966}" type="presParOf" srcId="{DF221EC7-475C-472C-BB2C-3D06D40C4C00}" destId="{CCBE2EDE-1725-4634-A3B4-D9C1DAB435B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E6417-3842-3143-8C95-FB94B2BA7E2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FF1F0-04A3-244B-8026-6A7F6403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F1F0-04A3-244B-8026-6A7F640347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1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6D6D-1793-4A96-971F-4B3EE4DFD9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42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6D6D-1793-4A96-971F-4B3EE4DFD9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1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6D6D-1793-4A96-971F-4B3EE4DFD9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09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E9190-21A9-4C94-9DB6-90F597D9060A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9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6253E-30CD-4AD4-BF50-56CC0F19BBB4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6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331953"/>
            <a:ext cx="8289925" cy="48932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9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268F-09BA-42AC-A45B-67BAC54045B4}" type="datetimeFigureOut">
              <a:rPr lang="en-GB"/>
              <a:pPr>
                <a:defRPr/>
              </a:pPr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D2C0-575C-4643-8705-4A88E6FDB4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3641"/>
            <a:ext cx="6331205" cy="9507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331953"/>
            <a:ext cx="8289925" cy="4893241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 sz="1700"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9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5984" cy="68397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37587" y="2743242"/>
            <a:ext cx="6331205" cy="148737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37587" y="2522270"/>
            <a:ext cx="7006413" cy="0"/>
          </a:xfrm>
          <a:prstGeom prst="line">
            <a:avLst/>
          </a:prstGeom>
          <a:ln w="349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137587" y="4409505"/>
            <a:ext cx="700641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8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FIC 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FIC3175 - IFIC PPT Template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5984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87" y="2743242"/>
            <a:ext cx="6331205" cy="148737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137587" y="2522270"/>
            <a:ext cx="7006413" cy="0"/>
          </a:xfrm>
          <a:prstGeom prst="line">
            <a:avLst/>
          </a:prstGeom>
          <a:ln w="349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137587" y="4409505"/>
            <a:ext cx="700641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62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3641"/>
            <a:ext cx="6331205" cy="9507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331953"/>
            <a:ext cx="8289925" cy="4893241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 sz="1700"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2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5984" cy="68397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37587" y="2743242"/>
            <a:ext cx="6331205" cy="148737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37587" y="2522270"/>
            <a:ext cx="7006413" cy="0"/>
          </a:xfrm>
          <a:prstGeom prst="line">
            <a:avLst/>
          </a:prstGeom>
          <a:ln w="349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137587" y="4409505"/>
            <a:ext cx="700641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16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5984" cy="68397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37587" y="2743242"/>
            <a:ext cx="6331205" cy="148737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37587" y="2522270"/>
            <a:ext cx="7006413" cy="0"/>
          </a:xfrm>
          <a:prstGeom prst="line">
            <a:avLst/>
          </a:prstGeom>
          <a:ln w="349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137587" y="4409505"/>
            <a:ext cx="700641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9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331953"/>
            <a:ext cx="8289925" cy="48932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5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5984" cy="68397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37587" y="2743242"/>
            <a:ext cx="6331205" cy="148737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37587" y="2522270"/>
            <a:ext cx="7006413" cy="0"/>
          </a:xfrm>
          <a:prstGeom prst="line">
            <a:avLst/>
          </a:prstGeom>
          <a:ln w="349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137587" y="4409505"/>
            <a:ext cx="700641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13641"/>
            <a:ext cx="6331205" cy="9507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331953"/>
            <a:ext cx="8289925" cy="48932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9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5984" cy="68397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37587" y="2743242"/>
            <a:ext cx="6331205" cy="148737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37587" y="2522270"/>
            <a:ext cx="7006413" cy="0"/>
          </a:xfrm>
          <a:prstGeom prst="line">
            <a:avLst/>
          </a:prstGeom>
          <a:ln w="349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137587" y="4409505"/>
            <a:ext cx="700641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18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4B4601-F791-4E27-A04E-B06A4AC906E3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7B472-6969-45A5-8D47-D6EF5064D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25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4B4601-F791-4E27-A04E-B06A4AC906E3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7B472-6969-45A5-8D47-D6EF5064D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58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135E-E457-4EB2-AA7C-3D065F778852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9550-238C-4912-962E-6C1B02387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5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1109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468081"/>
            <a:ext cx="9144000" cy="389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FIC logo-2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" y="6477025"/>
            <a:ext cx="386511" cy="36810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79487" y="6518414"/>
            <a:ext cx="220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A movement</a:t>
            </a:r>
            <a:r>
              <a:rPr lang="en-US" sz="1000" baseline="0" dirty="0">
                <a:solidFill>
                  <a:schemeClr val="accent2"/>
                </a:solidFill>
              </a:rPr>
              <a:t> for change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8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385538"/>
            <a:ext cx="8229600" cy="4839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113641"/>
            <a:ext cx="6331205" cy="950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56" y="0"/>
            <a:ext cx="3285744" cy="11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8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1094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13641"/>
            <a:ext cx="6331205" cy="950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68081"/>
            <a:ext cx="9144000" cy="3899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FIC logo-2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" y="6477025"/>
            <a:ext cx="386511" cy="3681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9487" y="6518414"/>
            <a:ext cx="220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</a:rPr>
              <a:t>A movement</a:t>
            </a:r>
            <a:r>
              <a:rPr lang="en-US" sz="1000" baseline="0" dirty="0">
                <a:solidFill>
                  <a:schemeClr val="accent3"/>
                </a:solidFill>
              </a:rPr>
              <a:t> for change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385538"/>
            <a:ext cx="8229600" cy="4839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268316" y="-17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56" y="0"/>
            <a:ext cx="3285744" cy="11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2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10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13641"/>
            <a:ext cx="6331205" cy="950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68081"/>
            <a:ext cx="9144000" cy="389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FIC logo-2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" y="6477025"/>
            <a:ext cx="386511" cy="3681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9487" y="6518414"/>
            <a:ext cx="220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4"/>
                </a:solidFill>
              </a:rPr>
              <a:t>A movement</a:t>
            </a:r>
            <a:r>
              <a:rPr lang="en-US" sz="1000" baseline="0" dirty="0">
                <a:solidFill>
                  <a:schemeClr val="accent4"/>
                </a:solidFill>
              </a:rPr>
              <a:t> for change</a:t>
            </a:r>
            <a:endParaRPr lang="en-US" sz="1000" dirty="0">
              <a:solidFill>
                <a:schemeClr val="accent4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385538"/>
            <a:ext cx="8229600" cy="4839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56" y="0"/>
            <a:ext cx="3285744" cy="11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1" r:id="rId3"/>
    <p:sldLayoutId id="2147483672" r:id="rId4"/>
    <p:sldLayoutId id="2147483696" r:id="rId5"/>
    <p:sldLayoutId id="214748369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10947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13641"/>
            <a:ext cx="6331205" cy="950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68081"/>
            <a:ext cx="9144000" cy="3899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FIC logo-2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" y="6477025"/>
            <a:ext cx="386511" cy="3681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9487" y="6518414"/>
            <a:ext cx="220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5"/>
                </a:solidFill>
              </a:rPr>
              <a:t>A movement</a:t>
            </a:r>
            <a:r>
              <a:rPr lang="en-US" sz="1000" baseline="0" dirty="0">
                <a:solidFill>
                  <a:schemeClr val="accent5"/>
                </a:solidFill>
              </a:rPr>
              <a:t> for change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385538"/>
            <a:ext cx="8229600" cy="4839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56" y="0"/>
            <a:ext cx="3285744" cy="11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4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9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10947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13641"/>
            <a:ext cx="6331205" cy="950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68081"/>
            <a:ext cx="9144000" cy="3899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FIC logo-2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" y="6477025"/>
            <a:ext cx="386511" cy="3681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9487" y="6518414"/>
            <a:ext cx="220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</a:rPr>
              <a:t>A movement</a:t>
            </a:r>
            <a:r>
              <a:rPr lang="en-US" sz="1000" baseline="0" dirty="0">
                <a:solidFill>
                  <a:schemeClr val="accent6"/>
                </a:solidFill>
              </a:rPr>
              <a:t> for change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385538"/>
            <a:ext cx="8229600" cy="4839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56" y="0"/>
            <a:ext cx="3285744" cy="11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1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comments" Target="../comments/comment2.xml"/><Relationship Id="rId5" Type="http://schemas.openxmlformats.org/officeDocument/2006/relationships/image" Target="../media/image39.jpeg"/><Relationship Id="rId10" Type="http://schemas.openxmlformats.org/officeDocument/2006/relationships/hyperlink" Target="https://stockporttpa.co.uk/" TargetMode="External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.gov/OHA/OHPB/meetings/2012/2012-0124-hma-report.pdf" TargetMode="External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59376" y="4563964"/>
            <a:ext cx="6796087" cy="1108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Prof. Nick Goodwin, CEO, IFIC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Transfomers</a:t>
            </a:r>
            <a:r>
              <a:rPr lang="en-US" sz="2000" dirty="0">
                <a:solidFill>
                  <a:schemeClr val="bg1"/>
                </a:solidFill>
              </a:rPr>
              <a:t> 3, Byron Bay &amp; Coffs </a:t>
            </a:r>
            <a:r>
              <a:rPr lang="en-US" sz="2000" dirty="0" err="1">
                <a:solidFill>
                  <a:schemeClr val="bg1"/>
                </a:solidFill>
              </a:rPr>
              <a:t>Harbour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November 5-8 2018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3C43393F-9C36-4808-A746-8F52A02EAE35}"/>
              </a:ext>
            </a:extLst>
          </p:cNvPr>
          <p:cNvSpPr txBox="1">
            <a:spLocks/>
          </p:cNvSpPr>
          <p:nvPr/>
        </p:nvSpPr>
        <p:spPr>
          <a:xfrm>
            <a:off x="2060124" y="2729798"/>
            <a:ext cx="6795690" cy="1854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/>
              <a:t>The Growth and Impact of Alliancing as a means to Promote Value in Care Provision: The International Experience</a:t>
            </a:r>
            <a:r>
              <a:rPr lang="en-US" sz="2400" b="1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65D128-03A0-4061-B686-B935C8309806}"/>
              </a:ext>
            </a:extLst>
          </p:cNvPr>
          <p:cNvSpPr/>
          <p:nvPr/>
        </p:nvSpPr>
        <p:spPr>
          <a:xfrm>
            <a:off x="2159374" y="1119931"/>
            <a:ext cx="2689351" cy="11569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175BAA-AA7F-4F62-B5BE-AACD3A1FFC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77" y="1155128"/>
            <a:ext cx="2446743" cy="1079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C4834B-8798-4F55-B004-3739D59C8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765" y="1119931"/>
            <a:ext cx="3515718" cy="11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4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178AE-4C71-4D18-934F-F0FE451C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Alliance contracting </a:t>
            </a:r>
            <a:br>
              <a:rPr lang="en-GB" dirty="0"/>
            </a:br>
            <a:r>
              <a:rPr lang="en-GB" dirty="0"/>
              <a:t>is for complex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F9D9BC-F520-4C98-ABC0-7193F2581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3299"/>
            <a:ext cx="7352184" cy="48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2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EA3A0-1CAC-4CC3-AFD7-E94DD616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Alliances vs. Markets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AF7060-0697-4D82-BBDF-A221E286E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5" y="1479884"/>
            <a:ext cx="7589334" cy="47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1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7CBE5-606F-441A-8C7E-84A6DCAA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and when to choose an alliance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CB5063-CB8B-43D2-81A8-4F4FA88468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31953"/>
            <a:ext cx="4034901" cy="48932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Why choose an alliance?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To drive change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To increase innovation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To drive integration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To improve end user involvement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To be more consultative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To get more buy-in and ownership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To increase the quality of service provision and outcomes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To increase the potential for increasing value / supporting cost-reduction and elimination of waste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To mitigate risks and optimise opportunities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To promote flexibility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3049B12-C043-49EA-8914-C73F5AF5DFB7}"/>
              </a:ext>
            </a:extLst>
          </p:cNvPr>
          <p:cNvSpPr txBox="1">
            <a:spLocks/>
          </p:cNvSpPr>
          <p:nvPr/>
        </p:nvSpPr>
        <p:spPr>
          <a:xfrm>
            <a:off x="4572000" y="1331953"/>
            <a:ext cx="4034901" cy="3763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/>
              <a:t>Suitable alliance contexts</a:t>
            </a:r>
          </a:p>
          <a:p>
            <a:pPr marL="0" indent="0">
              <a:buFont typeface="Arial"/>
              <a:buNone/>
            </a:pPr>
            <a:endParaRPr lang="en-GB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High number of unknowns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High degree of complexity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Short timeframe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Timeframes and outcomes dependent on multiple parties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Need to become more financial sustainable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High risk from external factors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Dispersed expertise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Intention to promote value</a:t>
            </a:r>
          </a:p>
        </p:txBody>
      </p:sp>
    </p:spTree>
    <p:extLst>
      <p:ext uri="{BB962C8B-B14F-4D97-AF65-F5344CB8AC3E}">
        <p14:creationId xmlns:p14="http://schemas.microsoft.com/office/powerpoint/2010/main" val="355042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25177-3F1A-4510-94A1-326D6464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0F8FD6-8B93-4E2B-A59B-585E59EED4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Identify a service that you are familiar with that might be suitable for an alliance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Discuss with your neighbour(s) why it might be suitable and what the purpose of the alliance would be</a:t>
            </a:r>
          </a:p>
        </p:txBody>
      </p:sp>
    </p:spTree>
    <p:extLst>
      <p:ext uri="{BB962C8B-B14F-4D97-AF65-F5344CB8AC3E}">
        <p14:creationId xmlns:p14="http://schemas.microsoft.com/office/powerpoint/2010/main" val="212733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97A9F-7188-4B28-B0A0-4136DE6E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from the Construction Industry</a:t>
            </a:r>
          </a:p>
        </p:txBody>
      </p:sp>
    </p:spTree>
    <p:extLst>
      <p:ext uri="{BB962C8B-B14F-4D97-AF65-F5344CB8AC3E}">
        <p14:creationId xmlns:p14="http://schemas.microsoft.com/office/powerpoint/2010/main" val="1675682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F161B-6C15-4037-9701-E73B6D46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Alliance Contracting: History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64E60A28-1B88-4661-8559-2E302EB65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2109"/>
            <a:ext cx="4011978" cy="441697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4F90C59-FD86-4D48-B1FB-347A76029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680" y="1555014"/>
            <a:ext cx="4108868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fontAlgn="base">
              <a:spcBef>
                <a:spcPts val="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Started in early 1990s in UK North Sea Oil projects</a:t>
            </a:r>
          </a:p>
          <a:p>
            <a:pPr marL="257175" indent="-257175" fontAlgn="base">
              <a:spcBef>
                <a:spcPts val="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Strategic alliances, partnerships and other attempts to drive collaboration had not changed behaviours</a:t>
            </a:r>
          </a:p>
          <a:p>
            <a:pPr marL="257175" indent="-257175" fontAlgn="base">
              <a:spcBef>
                <a:spcPts val="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Move to genuine risk share through alliance contracts led to outstanding results</a:t>
            </a:r>
          </a:p>
          <a:p>
            <a:pPr marL="257175" indent="-257175" fontAlgn="base">
              <a:spcBef>
                <a:spcPts val="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Since then 400+ alliances in Australasia</a:t>
            </a:r>
          </a:p>
          <a:p>
            <a:pPr marL="257175" indent="-257175" fontAlgn="base">
              <a:spcBef>
                <a:spcPts val="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Health service alliance contracts have grown in USA, New Zealand (and Germany) in late 2000s</a:t>
            </a:r>
          </a:p>
          <a:p>
            <a:pPr marL="257175" indent="-257175" fontAlgn="base">
              <a:spcBef>
                <a:spcPts val="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In England, first alliance contract for health and social care in April 2013 &amp; by open market procurement in April 2014</a:t>
            </a:r>
          </a:p>
          <a:p>
            <a:pPr marL="257175" indent="-257175" fontAlgn="base">
              <a:spcBef>
                <a:spcPts val="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In England &amp; USA (Germany) ACOs and Integrated Care Systems favour </a:t>
            </a:r>
            <a:r>
              <a:rPr lang="en-AU" sz="1600" dirty="0" err="1"/>
              <a:t>Allianc</a:t>
            </a:r>
            <a:r>
              <a:rPr lang="en-AU" sz="1600" dirty="0"/>
              <a:t>-based Models </a:t>
            </a:r>
          </a:p>
        </p:txBody>
      </p:sp>
    </p:spTree>
    <p:extLst>
      <p:ext uri="{BB962C8B-B14F-4D97-AF65-F5344CB8AC3E}">
        <p14:creationId xmlns:p14="http://schemas.microsoft.com/office/powerpoint/2010/main" val="214073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D3DC9-40C0-4980-AA95-1458F3CA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from the </a:t>
            </a:r>
            <a:br>
              <a:rPr lang="en-GB" dirty="0"/>
            </a:br>
            <a:r>
              <a:rPr lang="en-GB" dirty="0"/>
              <a:t>Construction Industry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5979AE-FF29-4CD8-9516-68FEEF0D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3356"/>
            <a:ext cx="3594150" cy="266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2C01E5-9695-4353-9FEB-491051812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50" y="4349847"/>
            <a:ext cx="2315250" cy="18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94822E-13FA-4424-9262-C41B550D5F5A}"/>
              </a:ext>
            </a:extLst>
          </p:cNvPr>
          <p:cNvSpPr txBox="1"/>
          <p:nvPr/>
        </p:nvSpPr>
        <p:spPr>
          <a:xfrm>
            <a:off x="4373887" y="1467852"/>
            <a:ext cx="4577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Problems: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 labour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Highly fragmented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Competitive tendering leads to adversarial contractual relationships, onerous contracts with punitive performance targets</a:t>
            </a:r>
          </a:p>
        </p:txBody>
      </p:sp>
    </p:spTree>
    <p:extLst>
      <p:ext uri="{BB962C8B-B14F-4D97-AF65-F5344CB8AC3E}">
        <p14:creationId xmlns:p14="http://schemas.microsoft.com/office/powerpoint/2010/main" val="341880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84B67-1E81-4242-9EA3-334247EE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Example: BP Andrew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A31641-63FC-48DE-8F17-B232A78E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36231"/>
            <a:ext cx="6653463" cy="50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66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97A9F-7188-4B28-B0A0-4136DE6E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from ACOs (USA)</a:t>
            </a:r>
          </a:p>
        </p:txBody>
      </p:sp>
    </p:spTree>
    <p:extLst>
      <p:ext uri="{BB962C8B-B14F-4D97-AF65-F5344CB8AC3E}">
        <p14:creationId xmlns:p14="http://schemas.microsoft.com/office/powerpoint/2010/main" val="2097073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F9B84-E15F-4EAE-A704-9EF22510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of High Performing Alliances (ACO-Model)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E869AB-BC75-40B7-8F9F-250D8E628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4365"/>
            <a:ext cx="9143999" cy="57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6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CD8DA-B6C9-4BED-BBFA-E76C5A9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Alliancing: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C2F0FC-14D5-47CD-884D-211FB3C0EF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An Alliance is an Agreement between two or more individuals/organisations stating that the involved parties will act in a certain way to achieve a common goal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Common Goal = Vision, Purpose, Objectives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Act in a Certain Way = Alliance principles, Values, Behaviours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Agreement = Alignment, Commitments &amp; roles, Contract</a:t>
            </a:r>
          </a:p>
        </p:txBody>
      </p:sp>
    </p:spTree>
    <p:extLst>
      <p:ext uri="{BB962C8B-B14F-4D97-AF65-F5344CB8AC3E}">
        <p14:creationId xmlns:p14="http://schemas.microsoft.com/office/powerpoint/2010/main" val="657622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5118F-281F-4E16-A188-BE05BA79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Alliances </a:t>
            </a:r>
            <a:br>
              <a:rPr lang="en-GB" dirty="0"/>
            </a:br>
            <a:r>
              <a:rPr lang="en-GB" dirty="0"/>
              <a:t>(when delivered well)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9F5EEA-99A8-4004-92CD-36B461FA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5945"/>
            <a:ext cx="7066190" cy="48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8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5118F-281F-4E16-A188-BE05BA79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Alliances (ACOs) Happen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D2BF4A-00E0-4EC7-923F-1EDD2D6FD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01" y="1748068"/>
            <a:ext cx="7630554" cy="42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14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5118F-281F-4E16-A188-BE05BA79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C5FA40-15C2-48FA-80A5-F8B21AE81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5348"/>
            <a:ext cx="804464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85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4DCB0-CC5C-4181-A005-0AB88D6E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Alliance Partnership Fundamentals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AD306DA-5387-4C69-92F5-DFFF03405C4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122" y="1371600"/>
            <a:ext cx="8636242" cy="49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23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7A728-7436-43B4-A99F-760EED98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Question of Trusted Relationships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901383-8839-4D5E-8DFF-FAA568EF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2499169"/>
            <a:ext cx="2586791" cy="2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966EC4-EAC7-4B33-9AF6-994A3366E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533" y="1925052"/>
            <a:ext cx="5812342" cy="36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85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20260-8565-4BE3-97AC-1F490947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Case Examples of Alliances in Health and Social Care</a:t>
            </a:r>
          </a:p>
        </p:txBody>
      </p:sp>
    </p:spTree>
    <p:extLst>
      <p:ext uri="{BB962C8B-B14F-4D97-AF65-F5344CB8AC3E}">
        <p14:creationId xmlns:p14="http://schemas.microsoft.com/office/powerpoint/2010/main" val="17297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A4ABD-164D-4AE4-A30A-43A1A001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Example 1: </a:t>
            </a:r>
            <a:br>
              <a:rPr lang="en-GB" dirty="0"/>
            </a:br>
            <a:r>
              <a:rPr lang="en-GB" dirty="0"/>
              <a:t>Stockport, England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D21ED876-1E1B-4414-8A67-819048B3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77" y="5062755"/>
            <a:ext cx="4676698" cy="104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ICT0808">
            <a:extLst>
              <a:ext uri="{FF2B5EF4-FFF2-40B4-BE49-F238E27FC236}">
                <a16:creationId xmlns:a16="http://schemas.microsoft.com/office/drawing/2014/main" xmlns="" id="{34F136D4-E6C9-4F52-A9B8-1969BED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3" y="1422635"/>
            <a:ext cx="2779369" cy="3335796"/>
          </a:xfrm>
          <a:prstGeom prst="rect">
            <a:avLst/>
          </a:prstGeom>
          <a:noFill/>
          <a:ln w="50800" algn="in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27697B-EC96-491E-930D-56B2672FA5EC}"/>
              </a:ext>
            </a:extLst>
          </p:cNvPr>
          <p:cNvSpPr/>
          <p:nvPr/>
        </p:nvSpPr>
        <p:spPr>
          <a:xfrm>
            <a:off x="3719744" y="1909398"/>
            <a:ext cx="5113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i="1" dirty="0"/>
              <a:t>Stockport Mental Health Alliance</a:t>
            </a:r>
            <a:r>
              <a:rPr lang="en-GB" dirty="0"/>
              <a:t>, April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Sharing resources and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Greater continuity and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Every person has chosen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Collaborative not competitive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Incorporates social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Efficient, adding value, reducing duplication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Outcome driven</a:t>
            </a:r>
          </a:p>
        </p:txBody>
      </p:sp>
    </p:spTree>
    <p:extLst>
      <p:ext uri="{BB962C8B-B14F-4D97-AF65-F5344CB8AC3E}">
        <p14:creationId xmlns:p14="http://schemas.microsoft.com/office/powerpoint/2010/main" val="2843574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A4ABD-164D-4AE4-A30A-43A1A001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Example 1: </a:t>
            </a:r>
            <a:br>
              <a:rPr lang="en-GB" dirty="0"/>
            </a:br>
            <a:r>
              <a:rPr lang="en-GB" dirty="0"/>
              <a:t>Stockport, England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D21ED876-1E1B-4414-8A67-819048B3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5" y="5038344"/>
            <a:ext cx="3190863" cy="71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ICT0808">
            <a:extLst>
              <a:ext uri="{FF2B5EF4-FFF2-40B4-BE49-F238E27FC236}">
                <a16:creationId xmlns:a16="http://schemas.microsoft.com/office/drawing/2014/main" xmlns="" id="{34F136D4-E6C9-4F52-A9B8-1969BED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3" y="1422635"/>
            <a:ext cx="2779369" cy="3335796"/>
          </a:xfrm>
          <a:prstGeom prst="rect">
            <a:avLst/>
          </a:prstGeom>
          <a:noFill/>
          <a:ln w="50800" algn="in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E81721D-2A2B-40C3-8E33-CAA31C815A9A}"/>
              </a:ext>
            </a:extLst>
          </p:cNvPr>
          <p:cNvSpPr/>
          <p:nvPr/>
        </p:nvSpPr>
        <p:spPr>
          <a:xfrm>
            <a:off x="3838073" y="1365778"/>
            <a:ext cx="51495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Key Aims: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Ensure more vulnerable people with complex need will be enabled and supported to live well and self manage.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 demand and activity for health and social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Improve service user reported outcomes and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 and strengthen community capacity by aligning People and 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Grow social capital and social value, more people giving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Improve Targeted Prevention Pathways, connect the community capacity to the identified need through social 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Develop an Innovative Contract with the Voluntary sector focusing on outcomes</a:t>
            </a:r>
          </a:p>
        </p:txBody>
      </p:sp>
    </p:spTree>
    <p:extLst>
      <p:ext uri="{BB962C8B-B14F-4D97-AF65-F5344CB8AC3E}">
        <p14:creationId xmlns:p14="http://schemas.microsoft.com/office/powerpoint/2010/main" val="3489113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28" y="1430246"/>
            <a:ext cx="6700052" cy="378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671" y="558576"/>
            <a:ext cx="7886700" cy="435835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Stockport: Commissioning Options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671" y="1265343"/>
            <a:ext cx="6588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The following options were identified for possible ways forward for the main set of preventative services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8825" y="1973724"/>
            <a:ext cx="8352038" cy="35106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7305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3288" indent="-2746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3638" indent="-2603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GB" sz="1500" b="1" dirty="0"/>
              <a:t>Move in house</a:t>
            </a:r>
            <a:r>
              <a:rPr lang="en-GB" sz="1500" dirty="0"/>
              <a:t> – create in house capacity to deliver the services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GB" sz="1500" b="1" dirty="0"/>
              <a:t>Multiple single providers </a:t>
            </a:r>
            <a:r>
              <a:rPr lang="en-GB" sz="1500" dirty="0"/>
              <a:t>– as now, contract with individual providers for specific scopes of work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GB" sz="1500" b="1" dirty="0"/>
              <a:t>Framework</a:t>
            </a:r>
            <a:r>
              <a:rPr lang="en-GB" sz="1500" dirty="0"/>
              <a:t> – select a range of providers and then ‘draw down’ from specific services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GB" sz="1500" b="1" dirty="0"/>
              <a:t>Single provider </a:t>
            </a:r>
            <a:r>
              <a:rPr lang="en-GB" sz="1500" dirty="0"/>
              <a:t>– identify a single provider who can cover all aspects of proposed service delivery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GB" sz="1500" b="1" dirty="0"/>
              <a:t>Prime provider </a:t>
            </a:r>
            <a:r>
              <a:rPr lang="en-GB" sz="1500" dirty="0"/>
              <a:t>– select a lead or prime provider who would manage a range of other providers through subcontracting arrangements</a:t>
            </a:r>
            <a:endParaRPr lang="en-GB" sz="1500" b="1" dirty="0"/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GB" sz="1500" b="1" dirty="0"/>
              <a:t>Consortium</a:t>
            </a:r>
            <a:r>
              <a:rPr lang="en-GB" sz="1500" dirty="0"/>
              <a:t> – invite providers to bid together as a consortium, leaving them to decide the nature of the arrangements between them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en-GB" sz="1500" b="1" dirty="0"/>
              <a:t>Alliance</a:t>
            </a:r>
            <a:r>
              <a:rPr lang="en-GB" sz="1500" dirty="0"/>
              <a:t> – invite bids from alliance of providers to work in a risk sharing , jointly responsible alliance with the Council</a:t>
            </a:r>
          </a:p>
        </p:txBody>
      </p:sp>
    </p:spTree>
    <p:extLst>
      <p:ext uri="{BB962C8B-B14F-4D97-AF65-F5344CB8AC3E}">
        <p14:creationId xmlns:p14="http://schemas.microsoft.com/office/powerpoint/2010/main" val="1338054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28" y="1430246"/>
            <a:ext cx="6700052" cy="378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671" y="558576"/>
            <a:ext cx="7886700" cy="435835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Stockport: Why Choose The Alliance Model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EF3DC40-3248-4CA3-9D9B-0B5B58E63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82582"/>
              </p:ext>
            </p:extLst>
          </p:nvPr>
        </p:nvGraphicFramePr>
        <p:xfrm>
          <a:off x="215515" y="1266624"/>
          <a:ext cx="8712969" cy="503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0800">
                <a:tc>
                  <a:txBody>
                    <a:bodyPr/>
                    <a:lstStyle/>
                    <a:p>
                      <a:r>
                        <a:rPr lang="en-GB" sz="1800" dirty="0"/>
                        <a:t>Criteria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Detail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Score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GB" sz="1400" dirty="0">
                          <a:effectLst/>
                        </a:rPr>
                        <a:t>Create sustainable models and reduce dependency?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This</a:t>
                      </a:r>
                      <a:r>
                        <a:rPr lang="en-GB" sz="1400" b="0" baseline="0" dirty="0"/>
                        <a:t> criteria would be met through the focus on whole system outcomes which alliance members share responsibility for delivering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H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GB" sz="1400" kern="1200" dirty="0">
                          <a:effectLst/>
                        </a:rPr>
                        <a:t>Drive</a:t>
                      </a:r>
                      <a:r>
                        <a:rPr lang="en-GB" sz="1400" kern="1200" baseline="0" dirty="0">
                          <a:effectLst/>
                        </a:rPr>
                        <a:t> integration?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Shared risk as well as delivery will promote collaboration and finding solutions through</a:t>
                      </a:r>
                      <a:r>
                        <a:rPr lang="en-GB" sz="1400" b="0" baseline="0" dirty="0"/>
                        <a:t> pooled expertise and approach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en-GB" sz="1400" kern="1200" dirty="0">
                          <a:effectLst/>
                        </a:rPr>
                        <a:t>Deliver savings?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An</a:t>
                      </a:r>
                      <a:r>
                        <a:rPr lang="en-GB" sz="1400" b="0" baseline="0" dirty="0"/>
                        <a:t> efficient financial accountable model would be required. Building partnerships while cutting budgets is hard. The competitiveness of some organisations needs development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en-GB" sz="1400" kern="1200" dirty="0">
                          <a:effectLst/>
                        </a:rPr>
                        <a:t>Support</a:t>
                      </a:r>
                      <a:r>
                        <a:rPr lang="en-GB" sz="1400" kern="1200" baseline="0" dirty="0">
                          <a:effectLst/>
                        </a:rPr>
                        <a:t> </a:t>
                      </a:r>
                      <a:r>
                        <a:rPr lang="en-GB" sz="1400" kern="1200" dirty="0">
                          <a:effectLst/>
                        </a:rPr>
                        <a:t>vulnerable groups and carers?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This option</a:t>
                      </a:r>
                      <a:r>
                        <a:rPr lang="en-GB" sz="1400" b="0" baseline="0" dirty="0"/>
                        <a:t>  would be met as the whole system outcome set could include ones related to specific groups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r>
                        <a:rPr lang="en-GB" sz="1400" kern="1200" dirty="0">
                          <a:effectLst/>
                        </a:rPr>
                        <a:t>Meet statutory requirements?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This option would meet statutory requirements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6"/>
                      </a:pPr>
                      <a:r>
                        <a:rPr lang="en-GB" sz="1400" kern="1200" dirty="0">
                          <a:effectLst/>
                        </a:rPr>
                        <a:t>Level of </a:t>
                      </a:r>
                      <a:r>
                        <a:rPr lang="en-GB" sz="1400" kern="1200" baseline="0" dirty="0">
                          <a:effectLst/>
                        </a:rPr>
                        <a:t>d</a:t>
                      </a:r>
                      <a:r>
                        <a:rPr lang="en-GB" sz="1400" kern="1200" dirty="0">
                          <a:effectLst/>
                        </a:rPr>
                        <a:t>isruption?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There would be considerable disruption</a:t>
                      </a:r>
                      <a:r>
                        <a:rPr lang="en-GB" sz="1400" b="0" baseline="0" dirty="0"/>
                        <a:t> in the short term but long term gain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M*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marL="273050" indent="-27305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7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Value</a:t>
                      </a:r>
                      <a:r>
                        <a:rPr lang="en-GB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of diversity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The sharing of perspectives from the range</a:t>
                      </a:r>
                      <a:r>
                        <a:rPr lang="en-GB" sz="1400" b="0" baseline="0" dirty="0"/>
                        <a:t> of providers in the alliance would bring value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marL="273050" indent="-27305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Market conditions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This option would require organisations</a:t>
                      </a:r>
                      <a:r>
                        <a:rPr lang="en-GB" sz="1400" b="0" baseline="0" dirty="0"/>
                        <a:t> to bid as alliances. This may require specific support 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M*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60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CD8DA-B6C9-4BED-BBFA-E76C5A9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Alliancing: Key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C2F0FC-14D5-47CD-884D-211FB3C0EF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Joint accountability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Collective responsibility for all decision and outcomes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No blame culture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Consensus-driven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Outcome-oriented (what is best for people and the system)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Efficient use of 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Open and transparent communication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Shared process management (e.g. ACO)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Gain share and pain share – collective risk management that is either win/win or lose/lose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2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28" y="1430246"/>
            <a:ext cx="6700052" cy="378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671" y="558576"/>
            <a:ext cx="7886700" cy="435835"/>
          </a:xfrm>
        </p:spPr>
        <p:txBody>
          <a:bodyPr>
            <a:normAutofit fontScale="90000"/>
          </a:bodyPr>
          <a:lstStyle/>
          <a:p>
            <a:r>
              <a:rPr lang="en-GB" dirty="0"/>
              <a:t>Stockport Targeted Prevention Alliance</a:t>
            </a:r>
          </a:p>
        </p:txBody>
      </p:sp>
      <p:pic>
        <p:nvPicPr>
          <p:cNvPr id="5" name="Picture 4" descr="C:\Users\kmiah\Desktop\Threshold\SLT\SG\stockport tpa logo draft.PNG">
            <a:extLst>
              <a:ext uri="{FF2B5EF4-FFF2-40B4-BE49-F238E27FC236}">
                <a16:creationId xmlns:a16="http://schemas.microsoft.com/office/drawing/2014/main" xmlns="" id="{2BC499C1-72C4-4BBD-BF49-6CC4660D8A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5" y="1544245"/>
            <a:ext cx="2558557" cy="18847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DE13780-C4ED-4DAF-A00D-821FCE53D2C1}"/>
              </a:ext>
            </a:extLst>
          </p:cNvPr>
          <p:cNvSpPr/>
          <p:nvPr/>
        </p:nvSpPr>
        <p:spPr>
          <a:xfrm>
            <a:off x="99711" y="3542999"/>
            <a:ext cx="3145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Contract in place from July 2015, value £4.5m over 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Shared ‘value charter’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Outcome-driven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Multiple projects looking at physical. Mental and financial wellbeing and </a:t>
            </a:r>
          </a:p>
        </p:txBody>
      </p:sp>
      <p:pic>
        <p:nvPicPr>
          <p:cNvPr id="7" name="Picture 9" descr="O:\Threshold Management Team\Stockport Alliance Commission - targeted support vulnerable adults\Launch\partner-council.jpg">
            <a:extLst>
              <a:ext uri="{FF2B5EF4-FFF2-40B4-BE49-F238E27FC236}">
                <a16:creationId xmlns:a16="http://schemas.microsoft.com/office/drawing/2014/main" xmlns="" id="{DCB287F4-9E57-4CF4-98CF-5EF3C01DD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16" y="1413783"/>
            <a:ext cx="2597494" cy="5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O:\Threshold Management Team\Stockport Alliance Commission - targeted support vulnerable adults\Launch\partner-stockport-homes.jpg">
            <a:extLst>
              <a:ext uri="{FF2B5EF4-FFF2-40B4-BE49-F238E27FC236}">
                <a16:creationId xmlns:a16="http://schemas.microsoft.com/office/drawing/2014/main" xmlns="" id="{1427AD38-ED43-4637-89D8-2E8D25E0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69" y="1440494"/>
            <a:ext cx="1681687" cy="5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Threshold Management Team\Stockport Alliance Commission - targeted support vulnerable adults\Launch\partner-age-uk.jpg">
            <a:extLst>
              <a:ext uri="{FF2B5EF4-FFF2-40B4-BE49-F238E27FC236}">
                <a16:creationId xmlns:a16="http://schemas.microsoft.com/office/drawing/2014/main" xmlns="" id="{989911D5-50EA-4182-8CFC-B62B5263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19" y="2148700"/>
            <a:ext cx="2121467" cy="8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O:\Threshold Management Team\Stockport Alliance Commission - targeted support vulnerable adults\Launch\partner-relate.jpg">
            <a:extLst>
              <a:ext uri="{FF2B5EF4-FFF2-40B4-BE49-F238E27FC236}">
                <a16:creationId xmlns:a16="http://schemas.microsoft.com/office/drawing/2014/main" xmlns="" id="{67FB0BEA-1D03-4012-92D8-52221708C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69" y="2198750"/>
            <a:ext cx="1656184" cy="7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O:\Threshold Management Team\Stockport Alliance Commission - targeted support vulnerable adults\Launch\partner-flag.jpg">
            <a:extLst>
              <a:ext uri="{FF2B5EF4-FFF2-40B4-BE49-F238E27FC236}">
                <a16:creationId xmlns:a16="http://schemas.microsoft.com/office/drawing/2014/main" xmlns="" id="{DD343EF4-A942-48A3-891A-8F50B063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19" y="3097883"/>
            <a:ext cx="1296144" cy="7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O:\Threshold Management Team\Stockport Alliance Commission - targeted support vulnerable adults\Launch\partner-nacro.jpg">
            <a:extLst>
              <a:ext uri="{FF2B5EF4-FFF2-40B4-BE49-F238E27FC236}">
                <a16:creationId xmlns:a16="http://schemas.microsoft.com/office/drawing/2014/main" xmlns="" id="{2BAA697D-9C73-4641-BC9D-C3F8E1F28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58" y="3121105"/>
            <a:ext cx="739856" cy="7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O:\Threshold Management Team\Stockport Alliance Commission - targeted support vulnerable adults\Launch\partner-threshold.jpg">
            <a:extLst>
              <a:ext uri="{FF2B5EF4-FFF2-40B4-BE49-F238E27FC236}">
                <a16:creationId xmlns:a16="http://schemas.microsoft.com/office/drawing/2014/main" xmlns="" id="{88AD30D4-FC30-4112-AE4C-7B24724BC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69" y="3198094"/>
            <a:ext cx="2317473" cy="5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3946FD4-BE18-4EBF-BAE0-C8CD7FCCFAEA}"/>
              </a:ext>
            </a:extLst>
          </p:cNvPr>
          <p:cNvSpPr/>
          <p:nvPr/>
        </p:nvSpPr>
        <p:spPr>
          <a:xfrm>
            <a:off x="4442652" y="6488668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0"/>
              </a:rPr>
              <a:t>https://stockporttpa.co.uk/</a:t>
            </a:r>
            <a:r>
              <a:rPr lang="en-GB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5E579EB-4623-4D94-B64A-0662643DB2DE}"/>
              </a:ext>
            </a:extLst>
          </p:cNvPr>
          <p:cNvSpPr/>
          <p:nvPr/>
        </p:nvSpPr>
        <p:spPr>
          <a:xfrm>
            <a:off x="3253156" y="585623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https://3bx16p38bchl32s0e12di03h-wpengine.netdna-ssl.com/wp-content/uploads/2017/08/Stockport-Targeted-Prevention-Programme-Evaluation-Report.pdf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8C7473-8F9F-42AC-BA23-EB28B7E3C8EA}"/>
              </a:ext>
            </a:extLst>
          </p:cNvPr>
          <p:cNvSpPr txBox="1"/>
          <p:nvPr/>
        </p:nvSpPr>
        <p:spPr>
          <a:xfrm>
            <a:off x="3247599" y="4078531"/>
            <a:ext cx="5211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Evaluation demonstrates </a:t>
            </a:r>
            <a:r>
              <a:rPr lang="en-GB" b="1" dirty="0"/>
              <a:t>improvements in mental and emotional health outcomes and a 40% more efficient use of </a:t>
            </a:r>
            <a:r>
              <a:rPr lang="en-GB" b="1" dirty="0" err="1"/>
              <a:t>resources</a:t>
            </a:r>
            <a:r>
              <a:rPr lang="en-GB" dirty="0" err="1"/>
              <a:t>.Outcomes</a:t>
            </a:r>
            <a:r>
              <a:rPr lang="en-GB" dirty="0"/>
              <a:t> dependent on trust and positive relationships &amp; willingness from providers and commissioners to work flexibly in the use of resources</a:t>
            </a:r>
          </a:p>
        </p:txBody>
      </p:sp>
    </p:spTree>
    <p:extLst>
      <p:ext uri="{BB962C8B-B14F-4D97-AF65-F5344CB8AC3E}">
        <p14:creationId xmlns:p14="http://schemas.microsoft.com/office/powerpoint/2010/main" val="1684667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A4ABD-164D-4AE4-A30A-43A1A001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Example 2: </a:t>
            </a:r>
            <a:br>
              <a:rPr lang="en-GB" dirty="0"/>
            </a:br>
            <a:r>
              <a:rPr lang="en-GB" dirty="0"/>
              <a:t>Counties Manukau, New Zealand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255D5C-35B2-430A-8DDC-974EB3F8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8" y="1223148"/>
            <a:ext cx="6715095" cy="50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A4ABD-164D-4AE4-A30A-43A1A001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integrated care is local!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00E2C0-BB3E-491E-BEB2-B167A0DDF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1207"/>
            <a:ext cx="7256802" cy="50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8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A4ABD-164D-4AE4-A30A-43A1A001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General practice clusters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DF0F46-0F2E-497D-B9EA-3A4827623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19" y="1340015"/>
            <a:ext cx="7600946" cy="47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0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A4ABD-164D-4AE4-A30A-43A1A001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Coordinated care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A21D1B-EBA7-49A4-AB68-FE30AD939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83" y="1630488"/>
            <a:ext cx="7745833" cy="44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46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A4ABD-164D-4AE4-A30A-43A1A001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Impact – increasing independence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0976C1-9376-4812-9D1B-3400BFE9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184" y="1217102"/>
            <a:ext cx="4875221" cy="51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50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A4ABD-164D-4AE4-A30A-43A1A001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Impact – changing system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35699A-2FCE-402D-805A-25AB4A00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39" y="1319020"/>
            <a:ext cx="7841346" cy="1869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12A02B-3675-456F-B62D-F6E3C3A2F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00" y="3452411"/>
            <a:ext cx="3969000" cy="255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B5BDEE-131F-49FC-BDD3-90AF542D7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248" y="3452411"/>
            <a:ext cx="3994857" cy="24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04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9D8A5-7996-4671-AAEC-00C9AA75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Case Example 3: Co-ordinated Care </a:t>
            </a:r>
            <a:br>
              <a:rPr lang="en-GB" sz="3200" dirty="0"/>
            </a:br>
            <a:r>
              <a:rPr lang="en-GB" sz="3200" dirty="0"/>
              <a:t>Organizations in Oregon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9FD71-6E4E-4230-ACD5-2D576A412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0657"/>
            <a:ext cx="7886700" cy="4751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Since 2012, Oregon Health sought to rebuild its Medicaid programme around community health rather than individual fee-for-service treatments for its 600,000 Medicaid beneficiaries</a:t>
            </a:r>
          </a:p>
          <a:p>
            <a:pPr marL="0" indent="0">
              <a:buNone/>
            </a:pPr>
            <a:r>
              <a:rPr lang="en-GB" sz="2000" dirty="0"/>
              <a:t>They struck a deal with the Obama government following the Affordable Care Act to gain a $1.9 billion transformation fund on the basis they could ‘save’ $11 billion over ten years (compared to projected figures on spend).</a:t>
            </a:r>
          </a:p>
          <a:p>
            <a:pPr marL="0" indent="0">
              <a:buNone/>
            </a:pPr>
            <a:r>
              <a:rPr lang="en-GB" sz="2000" dirty="0"/>
              <a:t>They created 16 ‘co-ordinated care organisations’, </a:t>
            </a:r>
            <a:r>
              <a:rPr lang="en-GB" sz="2000" i="1" dirty="0"/>
              <a:t>different</a:t>
            </a:r>
            <a:r>
              <a:rPr lang="en-GB" sz="2000" dirty="0"/>
              <a:t> to ACOs as they took responsibility for community health – e.g. prevention agenda and socio-determinants </a:t>
            </a:r>
          </a:p>
          <a:p>
            <a:pPr marL="0" indent="0">
              <a:buNone/>
            </a:pPr>
            <a:r>
              <a:rPr lang="en-GB" sz="2000" dirty="0"/>
              <a:t>Oregon Health Authority’s performance programme held back 3% of payments into a ‘quality pool’ that CCOs could access if they met 12+ of 17 quality measures and have 60% of their members </a:t>
            </a:r>
            <a:r>
              <a:rPr lang="en-GB" sz="2000" dirty="0" err="1"/>
              <a:t>enroled</a:t>
            </a:r>
            <a:r>
              <a:rPr lang="en-GB" sz="2000" dirty="0"/>
              <a:t> in a patient-centred medical home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4870DA-8DDD-42CF-A869-6233D1556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62" y="136240"/>
            <a:ext cx="2334231" cy="7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2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9D8A5-7996-4671-AAEC-00C9AA75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Invest to Save?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CC61D8-F6D8-4FFD-8D0A-7F587061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95" y="1331521"/>
            <a:ext cx="7963911" cy="42736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DFBACF-C517-46DB-B548-60A4DEE46BD3}"/>
              </a:ext>
            </a:extLst>
          </p:cNvPr>
          <p:cNvSpPr/>
          <p:nvPr/>
        </p:nvSpPr>
        <p:spPr>
          <a:xfrm>
            <a:off x="540171" y="5819392"/>
            <a:ext cx="8063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http://www.oregon.gov/OHA/OHPB/meetings/2012/2012-0124-hma-report.pdf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2593BB-2EC6-45EE-A8E3-4B36185F3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16" y="62056"/>
            <a:ext cx="3151478" cy="9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18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9D8A5-7996-4671-AAEC-00C9AA75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ACO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9FD71-6E4E-4230-ACD5-2D576A412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6537"/>
            <a:ext cx="7886700" cy="51725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900" dirty="0"/>
              <a:t>How it works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900" dirty="0"/>
              <a:t>Network of </a:t>
            </a:r>
            <a:r>
              <a:rPr lang="en-GB" sz="2900" i="1" dirty="0"/>
              <a:t>all</a:t>
            </a:r>
            <a:r>
              <a:rPr lang="en-GB" sz="2900" dirty="0"/>
              <a:t> types of health care providers in 15 geographic communities across Oregon with a single capitated budget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900" dirty="0"/>
              <a:t>Shared accountability - governance to local community and payer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900" dirty="0"/>
              <a:t>Development of new model of care based on PCMH-model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900" dirty="0"/>
              <a:t>Inter-disciplinary teams – health care homes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900" dirty="0"/>
              <a:t>Care transitions (hospital to home)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900" dirty="0"/>
              <a:t>Intensive transitions (mental health)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900" dirty="0"/>
              <a:t>ED navigators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900" dirty="0"/>
              <a:t>ICT investment</a:t>
            </a:r>
          </a:p>
          <a:p>
            <a:pPr marL="0" indent="0">
              <a:buNone/>
            </a:pPr>
            <a:r>
              <a:rPr lang="en-GB" sz="2900" dirty="0"/>
              <a:t>Impact in 2015 based on 2011 baseline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900" dirty="0"/>
              <a:t>Reduced ED visits in CCOs by 22%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900" dirty="0"/>
              <a:t>Reduced hospitalisations due to diabetes (26.9%) and COPD (60%)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900" dirty="0"/>
              <a:t>Increased enrolment in health care homes by 56%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900" dirty="0"/>
              <a:t>Oregon CCO experiment results, however, uneven – has faced significant implementation challenges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3DCEDF-8F27-4C0B-996F-9EBE8DB16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16" y="62056"/>
            <a:ext cx="3151478" cy="9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2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The Prime Contractor (ACO)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85" y="4896246"/>
            <a:ext cx="8229600" cy="15888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000" dirty="0"/>
              <a:t>In a prime contractor model, contracts are awarded to a single organisation (or consortium) which then sub-contracts other providers. The prime contractor takes responsibility for the design and delivery of care and uses a range of sub-contracts and incentives as it wishes. Commissioner tend to use a mix of capitation and pay for outcomes. (Addicott, 2014)</a:t>
            </a:r>
          </a:p>
        </p:txBody>
      </p:sp>
      <p:pic>
        <p:nvPicPr>
          <p:cNvPr id="3074" name="Picture 2" descr="Prime contractor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34819" cy="38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91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Arrow 7"/>
          <p:cNvSpPr/>
          <p:nvPr/>
        </p:nvSpPr>
        <p:spPr>
          <a:xfrm rot="21069661">
            <a:off x="4281488" y="2984500"/>
            <a:ext cx="190500" cy="1347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Up Arrow 8"/>
          <p:cNvSpPr/>
          <p:nvPr/>
        </p:nvSpPr>
        <p:spPr>
          <a:xfrm rot="2153215" flipH="1">
            <a:off x="4568825" y="3757613"/>
            <a:ext cx="307975" cy="657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765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210774"/>
            <a:ext cx="5392929" cy="406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itle 1"/>
          <p:cNvSpPr txBox="1">
            <a:spLocks/>
          </p:cNvSpPr>
          <p:nvPr/>
        </p:nvSpPr>
        <p:spPr bwMode="auto">
          <a:xfrm>
            <a:off x="197962" y="116632"/>
            <a:ext cx="876652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Case Example 4:</a:t>
            </a:r>
          </a:p>
          <a:p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Millom, Cumbria &amp; Morecambe Bay, UK</a:t>
            </a:r>
            <a:r>
              <a:rPr lang="en-GB" altLang="en-US" sz="2800" dirty="0">
                <a:solidFill>
                  <a:schemeClr val="bg1"/>
                </a:solidFill>
              </a:rPr>
              <a:t/>
            </a:r>
            <a:br>
              <a:rPr lang="en-GB" altLang="en-US" sz="2800" dirty="0">
                <a:solidFill>
                  <a:schemeClr val="bg1"/>
                </a:solidFill>
              </a:rPr>
            </a:br>
            <a:endParaRPr lang="en-GB" altLang="en-US" sz="2800" dirty="0">
              <a:solidFill>
                <a:schemeClr val="bg1"/>
              </a:solidFill>
            </a:endParaRP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106467" y="4926672"/>
            <a:ext cx="885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Millom</a:t>
            </a:r>
            <a:endParaRPr lang="en-US" alt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B90147F-C72C-45B3-BE85-6AD815A46D2E}"/>
              </a:ext>
            </a:extLst>
          </p:cNvPr>
          <p:cNvCxnSpPr/>
          <p:nvPr/>
        </p:nvCxnSpPr>
        <p:spPr>
          <a:xfrm flipV="1">
            <a:off x="570470" y="4442725"/>
            <a:ext cx="442913" cy="440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0140FC-2393-4E2D-813A-AAF8E6074228}"/>
              </a:ext>
            </a:extLst>
          </p:cNvPr>
          <p:cNvSpPr txBox="1"/>
          <p:nvPr/>
        </p:nvSpPr>
        <p:spPr>
          <a:xfrm>
            <a:off x="5589947" y="1359637"/>
            <a:ext cx="34492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2014</a:t>
            </a:r>
          </a:p>
          <a:p>
            <a:r>
              <a:rPr lang="en-GB" dirty="0"/>
              <a:t>Millom Alliance founded in rural community of 8500 people in response to closure of community hospital and crisis in GP recruitment – assets-based approach embraced</a:t>
            </a:r>
          </a:p>
          <a:p>
            <a:endParaRPr lang="en-GB" dirty="0"/>
          </a:p>
          <a:p>
            <a:r>
              <a:rPr lang="en-GB" dirty="0"/>
              <a:t>2018</a:t>
            </a:r>
          </a:p>
          <a:p>
            <a:r>
              <a:rPr lang="en-GB" dirty="0"/>
              <a:t>Whole of Cumbria &amp; Morecambe Bay (750k people) supported through 20 community-based alliances – fastest transforming integrated care system in the UK enabling 8-10% year on year financial savings &amp; turnaround in population health outcomes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272526-FA33-42AE-9227-5B422D80311C}"/>
              </a:ext>
            </a:extLst>
          </p:cNvPr>
          <p:cNvSpPr/>
          <p:nvPr/>
        </p:nvSpPr>
        <p:spPr>
          <a:xfrm>
            <a:off x="197962" y="5449550"/>
            <a:ext cx="5391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“Working as equal partners with the community resulted in improvements for healthcare locally highlighting the importance of co-creation” </a:t>
            </a:r>
          </a:p>
        </p:txBody>
      </p:sp>
    </p:spTree>
    <p:extLst>
      <p:ext uri="{BB962C8B-B14F-4D97-AF65-F5344CB8AC3E}">
        <p14:creationId xmlns:p14="http://schemas.microsoft.com/office/powerpoint/2010/main" val="1471407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12"/>
            <a:ext cx="6331205" cy="95072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</a:rPr>
              <a:t>The Alliance-Led</a:t>
            </a:r>
            <a:br>
              <a:rPr lang="en-GB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</a:rPr>
              <a:t>Integrated Care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412776"/>
            <a:ext cx="4464496" cy="43924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GB" sz="6400" b="1" dirty="0"/>
          </a:p>
          <a:p>
            <a:pPr marL="0" indent="0" algn="ctr">
              <a:buNone/>
            </a:pPr>
            <a:r>
              <a:rPr lang="en-GB" sz="6400" b="1" dirty="0"/>
              <a:t>Integrated health and social care teams </a:t>
            </a:r>
          </a:p>
          <a:p>
            <a:pPr marL="0" indent="0" algn="ctr">
              <a:buNone/>
            </a:pPr>
            <a:r>
              <a:rPr lang="en-GB" sz="6400" b="1" dirty="0">
                <a:solidFill>
                  <a:srgbClr val="FF0000"/>
                </a:solidFill>
              </a:rPr>
              <a:t>(building </a:t>
            </a:r>
            <a:r>
              <a:rPr lang="en-GB" sz="6400" b="1" i="1" dirty="0">
                <a:solidFill>
                  <a:srgbClr val="FF0000"/>
                </a:solidFill>
              </a:rPr>
              <a:t>real</a:t>
            </a:r>
            <a:r>
              <a:rPr lang="en-GB" sz="6400" b="1" dirty="0">
                <a:solidFill>
                  <a:srgbClr val="FF0000"/>
                </a:solidFill>
              </a:rPr>
              <a:t> teams around place and pathways)</a:t>
            </a:r>
          </a:p>
          <a:p>
            <a:pPr marL="0" indent="0" algn="ctr">
              <a:buNone/>
            </a:pPr>
            <a:r>
              <a:rPr lang="en-GB" sz="6400" b="1" dirty="0"/>
              <a:t>+ </a:t>
            </a:r>
          </a:p>
          <a:p>
            <a:pPr marL="0" indent="0" algn="ctr">
              <a:buNone/>
            </a:pPr>
            <a:r>
              <a:rPr lang="en-GB" sz="6400" b="1" dirty="0"/>
              <a:t>Activated Individuals, carers and families </a:t>
            </a:r>
          </a:p>
          <a:p>
            <a:pPr marL="0" indent="0" algn="ctr">
              <a:buNone/>
            </a:pPr>
            <a:r>
              <a:rPr lang="en-GB" sz="6400" b="1" dirty="0">
                <a:solidFill>
                  <a:srgbClr val="FF0000"/>
                </a:solidFill>
              </a:rPr>
              <a:t>(activated individuals use services less and have better outcomes)</a:t>
            </a:r>
          </a:p>
          <a:p>
            <a:pPr marL="0" indent="0" algn="ctr">
              <a:buNone/>
            </a:pPr>
            <a:r>
              <a:rPr lang="en-GB" sz="6400" b="1" dirty="0"/>
              <a:t>+</a:t>
            </a:r>
          </a:p>
          <a:p>
            <a:pPr marL="0" indent="0" algn="ctr">
              <a:buNone/>
            </a:pPr>
            <a:r>
              <a:rPr lang="en-GB" sz="6400" b="1" dirty="0"/>
              <a:t>Communities mobilised </a:t>
            </a:r>
            <a:r>
              <a:rPr lang="en-GB" sz="6400" b="1" u="sng" dirty="0"/>
              <a:t>at scale</a:t>
            </a:r>
            <a:r>
              <a:rPr lang="en-GB" sz="6400" b="1" dirty="0"/>
              <a:t> for health and well being </a:t>
            </a:r>
          </a:p>
          <a:p>
            <a:pPr marL="0" indent="0" algn="ctr">
              <a:buNone/>
            </a:pPr>
            <a:r>
              <a:rPr lang="en-GB" sz="6400" b="1" dirty="0">
                <a:solidFill>
                  <a:srgbClr val="FF0000"/>
                </a:solidFill>
              </a:rPr>
              <a:t>(the community as part of the local leadership </a:t>
            </a:r>
            <a:r>
              <a:rPr lang="en-GB" sz="6400" b="1" i="1" dirty="0">
                <a:solidFill>
                  <a:srgbClr val="FF0000"/>
                </a:solidFill>
              </a:rPr>
              <a:t>and</a:t>
            </a:r>
            <a:r>
              <a:rPr lang="en-GB" sz="6400" b="1" dirty="0">
                <a:solidFill>
                  <a:srgbClr val="FF0000"/>
                </a:solidFill>
              </a:rPr>
              <a:t> delivery team)</a:t>
            </a:r>
            <a:endParaRPr lang="en-GB" sz="6400" b="1" dirty="0"/>
          </a:p>
          <a:p>
            <a:pPr marL="0" indent="0" algn="ctr">
              <a:buNone/>
            </a:pPr>
            <a:r>
              <a:rPr lang="en-GB" sz="6400" b="1" dirty="0"/>
              <a:t>+</a:t>
            </a:r>
          </a:p>
          <a:p>
            <a:pPr marL="0" indent="0" algn="ctr">
              <a:buNone/>
            </a:pPr>
            <a:r>
              <a:rPr lang="en-GB" sz="6400" b="1" dirty="0"/>
              <a:t>Changed drivers in the health system </a:t>
            </a:r>
          </a:p>
          <a:p>
            <a:pPr marL="0" indent="0" algn="ctr">
              <a:buNone/>
            </a:pPr>
            <a:r>
              <a:rPr lang="en-GB" sz="6400" b="1" dirty="0">
                <a:solidFill>
                  <a:srgbClr val="FF0000"/>
                </a:solidFill>
              </a:rPr>
              <a:t>(system leadership, system architecture, system culture, changed drivers, impacting on commissioning and provision)</a:t>
            </a:r>
          </a:p>
          <a:p>
            <a:pPr marL="0" indent="0" algn="ctr">
              <a:buNone/>
            </a:pPr>
            <a:r>
              <a:rPr lang="en-GB" sz="6400" b="1" i="1" dirty="0"/>
              <a:t>=</a:t>
            </a:r>
          </a:p>
          <a:p>
            <a:pPr marL="0" indent="0" algn="ctr">
              <a:buNone/>
            </a:pPr>
            <a:r>
              <a:rPr lang="en-GB" sz="6400" b="1" i="1" dirty="0"/>
              <a:t>A population health and wellbeing system</a:t>
            </a:r>
          </a:p>
          <a:p>
            <a:endParaRPr lang="en-GB" sz="3600" b="1" i="1" dirty="0"/>
          </a:p>
          <a:p>
            <a:endParaRPr lang="en-GB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452666"/>
              </p:ext>
            </p:extLst>
          </p:nvPr>
        </p:nvGraphicFramePr>
        <p:xfrm>
          <a:off x="179512" y="1052736"/>
          <a:ext cx="3960440" cy="461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nut 4"/>
          <p:cNvSpPr/>
          <p:nvPr/>
        </p:nvSpPr>
        <p:spPr>
          <a:xfrm>
            <a:off x="1403647" y="3789040"/>
            <a:ext cx="3168353" cy="1440160"/>
          </a:xfrm>
          <a:prstGeom prst="donut">
            <a:avLst>
              <a:gd name="adj" fmla="val 75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139952" y="1052736"/>
            <a:ext cx="5112568" cy="3679520"/>
          </a:xfrm>
          <a:prstGeom prst="donut">
            <a:avLst>
              <a:gd name="adj" fmla="val 236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8987912">
            <a:off x="4028404" y="3542063"/>
            <a:ext cx="604721" cy="576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06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857FB-B090-4B09-A799-A6701E0D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Key Conclusion:</a:t>
            </a:r>
            <a:br>
              <a:rPr lang="en-GB" dirty="0"/>
            </a:br>
            <a:r>
              <a:rPr lang="en-GB" dirty="0"/>
              <a:t>What Makes for a Successful Alliance?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3A3B94-000A-4356-A51A-EB87A753D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98" y="2006766"/>
            <a:ext cx="4055940" cy="1862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9CDBBA-E48E-465B-ACBB-3A315CE34718}"/>
              </a:ext>
            </a:extLst>
          </p:cNvPr>
          <p:cNvSpPr txBox="1"/>
          <p:nvPr/>
        </p:nvSpPr>
        <p:spPr>
          <a:xfrm>
            <a:off x="4454278" y="1589014"/>
            <a:ext cx="4162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000" b="1" dirty="0"/>
              <a:t>Trust and loyalty between parties</a:t>
            </a:r>
          </a:p>
          <a:p>
            <a:pPr marL="457200" indent="-457200">
              <a:buAutoNum type="arabicPeriod"/>
            </a:pPr>
            <a:r>
              <a:rPr lang="en-GB" sz="2000" dirty="0"/>
              <a:t>High quality decision-making processes</a:t>
            </a:r>
          </a:p>
          <a:p>
            <a:pPr marL="457200" indent="-457200">
              <a:buAutoNum type="arabicPeriod"/>
            </a:pPr>
            <a:r>
              <a:rPr lang="en-GB" sz="2000" dirty="0"/>
              <a:t>Alliance management, capabilities and skills</a:t>
            </a:r>
          </a:p>
          <a:p>
            <a:pPr marL="457200" indent="-457200">
              <a:buAutoNum type="arabicPeriod"/>
            </a:pPr>
            <a:r>
              <a:rPr lang="en-GB" sz="2000" dirty="0"/>
              <a:t>Flexibility and dynamism</a:t>
            </a:r>
          </a:p>
          <a:p>
            <a:pPr marL="457200" indent="-457200">
              <a:buAutoNum type="arabicPeriod"/>
            </a:pPr>
            <a:r>
              <a:rPr lang="en-GB" sz="2000" b="1" dirty="0"/>
              <a:t>A financing mechanism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8BBE7C-8CCE-450A-BCEC-AD473B5EE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02" y="4679810"/>
            <a:ext cx="8490995" cy="12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Alliance Contractor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4858505"/>
            <a:ext cx="8229600" cy="16504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000" dirty="0"/>
              <a:t>In an alliance contract, a set of providers enters into a single arrangement with a commissioner to deliver services and are legally bound together (i.e. share the risk) for achieving outcomes. Incentives are set based on system goals and outcomes. The system requires high-trust and is mutually governed through a shared board of directors. (Addicott, 2014)</a:t>
            </a:r>
          </a:p>
        </p:txBody>
      </p:sp>
      <p:pic>
        <p:nvPicPr>
          <p:cNvPr id="2050" name="Picture 2" descr="Alliance contract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187318"/>
            <a:ext cx="6120680" cy="37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1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Alliance Contractor Model</a:t>
            </a:r>
          </a:p>
        </p:txBody>
      </p:sp>
      <p:pic>
        <p:nvPicPr>
          <p:cNvPr id="2050" name="Picture 2" descr="Alliance contract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187318"/>
            <a:ext cx="6120680" cy="37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E8DF3DC-29C8-4B9D-B5E5-A83023A1BBCE}"/>
              </a:ext>
            </a:extLst>
          </p:cNvPr>
          <p:cNvSpPr txBox="1">
            <a:spLocks/>
          </p:cNvSpPr>
          <p:nvPr/>
        </p:nvSpPr>
        <p:spPr>
          <a:xfrm>
            <a:off x="1511660" y="4956782"/>
            <a:ext cx="6738150" cy="1535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Single Agreement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One Performance Framework - Success Judged on Overall Performance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Shared coordination and 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Collective accountability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Expectation of trust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Outcome-based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Change and innovation lies at the heart of the agreement</a:t>
            </a:r>
          </a:p>
        </p:txBody>
      </p:sp>
    </p:spTree>
    <p:extLst>
      <p:ext uri="{BB962C8B-B14F-4D97-AF65-F5344CB8AC3E}">
        <p14:creationId xmlns:p14="http://schemas.microsoft.com/office/powerpoint/2010/main" val="171144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4F439-3DBD-4E07-83BE-64E5B12C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30D0DD-9D08-4F65-AB13-2B7BE78C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9529"/>
            <a:ext cx="8125491" cy="47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1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4F439-3DBD-4E07-83BE-64E5B12C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Framework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C4575D-ECE1-4B3D-A956-40C229C8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7" y="1304534"/>
            <a:ext cx="8697480" cy="47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5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4F439-3DBD-4E07-83BE-64E5B12C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Gain-share; pain-share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93F6D6-9BDD-4D46-B595-C662ED85F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1245366"/>
            <a:ext cx="4547937" cy="2832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E5DA50-B83B-45DD-92D9-D30C119F1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922" y="3338860"/>
            <a:ext cx="4547937" cy="28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4664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">
  <a:themeElements>
    <a:clrScheme name="IF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CB3"/>
      </a:accent1>
      <a:accent2>
        <a:srgbClr val="D86627"/>
      </a:accent2>
      <a:accent3>
        <a:srgbClr val="B12241"/>
      </a:accent3>
      <a:accent4>
        <a:srgbClr val="72397C"/>
      </a:accent4>
      <a:accent5>
        <a:srgbClr val="68B143"/>
      </a:accent5>
      <a:accent6>
        <a:srgbClr val="5BB09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d">
  <a:themeElements>
    <a:clrScheme name="IF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CB3"/>
      </a:accent1>
      <a:accent2>
        <a:srgbClr val="D86627"/>
      </a:accent2>
      <a:accent3>
        <a:srgbClr val="B12241"/>
      </a:accent3>
      <a:accent4>
        <a:srgbClr val="72397C"/>
      </a:accent4>
      <a:accent5>
        <a:srgbClr val="68B143"/>
      </a:accent5>
      <a:accent6>
        <a:srgbClr val="5BB09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IF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CB3"/>
      </a:accent1>
      <a:accent2>
        <a:srgbClr val="D86627"/>
      </a:accent2>
      <a:accent3>
        <a:srgbClr val="B12241"/>
      </a:accent3>
      <a:accent4>
        <a:srgbClr val="72397C"/>
      </a:accent4>
      <a:accent5>
        <a:srgbClr val="68B143"/>
      </a:accent5>
      <a:accent6>
        <a:srgbClr val="5BB09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IF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CB3"/>
      </a:accent1>
      <a:accent2>
        <a:srgbClr val="D86627"/>
      </a:accent2>
      <a:accent3>
        <a:srgbClr val="B12241"/>
      </a:accent3>
      <a:accent4>
        <a:srgbClr val="72397C"/>
      </a:accent4>
      <a:accent5>
        <a:srgbClr val="68B143"/>
      </a:accent5>
      <a:accent6>
        <a:srgbClr val="5BB09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IF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CB3"/>
      </a:accent1>
      <a:accent2>
        <a:srgbClr val="D86627"/>
      </a:accent2>
      <a:accent3>
        <a:srgbClr val="B12241"/>
      </a:accent3>
      <a:accent4>
        <a:srgbClr val="72397C"/>
      </a:accent4>
      <a:accent5>
        <a:srgbClr val="68B143"/>
      </a:accent5>
      <a:accent6>
        <a:srgbClr val="5BB09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4791</TotalTime>
  <Words>1733</Words>
  <Application>Microsoft Office PowerPoint</Application>
  <PresentationFormat>On-screen Show (4:3)</PresentationFormat>
  <Paragraphs>229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Orange</vt:lpstr>
      <vt:lpstr>Red</vt:lpstr>
      <vt:lpstr>2_Custom Design</vt:lpstr>
      <vt:lpstr>3_Custom Design</vt:lpstr>
      <vt:lpstr>4_Custom Design</vt:lpstr>
      <vt:lpstr>PowerPoint Presentation</vt:lpstr>
      <vt:lpstr>Alliancing: The Basics</vt:lpstr>
      <vt:lpstr>Alliancing: Key Principles</vt:lpstr>
      <vt:lpstr>  The Prime Contractor (ACO) Model </vt:lpstr>
      <vt:lpstr>The Alliance Contractor Model</vt:lpstr>
      <vt:lpstr>The Alliance Contractor Model</vt:lpstr>
      <vt:lpstr>Governance</vt:lpstr>
      <vt:lpstr>Performance Framework</vt:lpstr>
      <vt:lpstr>Gain-share; pain-share</vt:lpstr>
      <vt:lpstr>Alliance contracting  is for complex problems</vt:lpstr>
      <vt:lpstr>Alliances vs. Markets</vt:lpstr>
      <vt:lpstr>Why and when to choose an alliance</vt:lpstr>
      <vt:lpstr>Group Discussion</vt:lpstr>
      <vt:lpstr>Lessons from the Construction Industry</vt:lpstr>
      <vt:lpstr>Alliance Contracting: History</vt:lpstr>
      <vt:lpstr>Lessons from the  Construction Industry</vt:lpstr>
      <vt:lpstr>Case Example: BP Andrew Project</vt:lpstr>
      <vt:lpstr>Lessons from ACOs (USA)</vt:lpstr>
      <vt:lpstr>Characteristics of High Performing Alliances (ACO-Model)</vt:lpstr>
      <vt:lpstr>Benefits of Alliances  (when delivered well)</vt:lpstr>
      <vt:lpstr>Making Alliances (ACOs) Happen</vt:lpstr>
      <vt:lpstr>Key Challenges</vt:lpstr>
      <vt:lpstr>The Alliance Partnership Fundamentals</vt:lpstr>
      <vt:lpstr>A Question of Trusted Relationships</vt:lpstr>
      <vt:lpstr>International Case Examples of Alliances in Health and Social Care</vt:lpstr>
      <vt:lpstr>Case Example 1:  Stockport, England</vt:lpstr>
      <vt:lpstr>Case Example 1:  Stockport, England</vt:lpstr>
      <vt:lpstr>Stockport: Commissioning Options</vt:lpstr>
      <vt:lpstr>Stockport: Why Choose The Alliance Model</vt:lpstr>
      <vt:lpstr>Stockport Targeted Prevention Alliance</vt:lpstr>
      <vt:lpstr>Case Example 2:  Counties Manukau, New Zealand</vt:lpstr>
      <vt:lpstr>All integrated care is local!</vt:lpstr>
      <vt:lpstr>General practice clusters</vt:lpstr>
      <vt:lpstr>Coordinated care system</vt:lpstr>
      <vt:lpstr>Impact – increasing independence</vt:lpstr>
      <vt:lpstr>Impact – changing system performance</vt:lpstr>
      <vt:lpstr>Case Example 3: Co-ordinated Care  Organizations in Oregon</vt:lpstr>
      <vt:lpstr>Invest to Save?</vt:lpstr>
      <vt:lpstr>ACO Results</vt:lpstr>
      <vt:lpstr>PowerPoint Presentation</vt:lpstr>
      <vt:lpstr>The Alliance-Led Integrated Care Equation</vt:lpstr>
      <vt:lpstr>Key Conclusion: What Makes for a Successful Alliance?</vt:lpstr>
    </vt:vector>
  </TitlesOfParts>
  <Company>Flynn Creative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O'Flynn</dc:creator>
  <cp:lastModifiedBy>Bronwyn Thirkell</cp:lastModifiedBy>
  <cp:revision>117</cp:revision>
  <dcterms:created xsi:type="dcterms:W3CDTF">2016-01-04T10:25:14Z</dcterms:created>
  <dcterms:modified xsi:type="dcterms:W3CDTF">2018-11-02T01:47:43Z</dcterms:modified>
</cp:coreProperties>
</file>