
<file path=[Content_Types].xml><?xml version="1.0" encoding="utf-8"?>
<Types xmlns="http://schemas.openxmlformats.org/package/2006/content-types">
  <Override PartName="/ppt/notesSlides/notesSlide20.xml" ContentType="application/vnd.openxmlformats-officedocument.presentationml.notesSlide+xml"/>
  <Override PartName="/ppt/slides/slide72.xml" ContentType="application/vnd.openxmlformats-officedocument.presentationml.slide+xml"/>
  <Override PartName="/ppt/theme/theme35.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111.xml" ContentType="application/vnd.openxmlformats-officedocument.presentationml.slideLayout+xml"/>
  <Override PartName="/ppt/notesSlides/notesSlide48.xml" ContentType="application/vnd.openxmlformats-officedocument.presentationml.notesSlide+xml"/>
  <Override PartName="/ppt/slides/slide124.xml" ContentType="application/vnd.openxmlformats-officedocument.presentationml.slide+xml"/>
  <Override PartName="/ppt/tags/tag2.xml" ContentType="application/vnd.openxmlformats-officedocument.presentationml.tags+xml"/>
  <Override PartName="/ppt/slides/slide45.xml" ContentType="application/vnd.openxmlformats-officedocument.presentationml.slide+xml"/>
  <Override PartName="/ppt/slides/slide108.xml" ContentType="application/vnd.openxmlformats-officedocument.presentationml.slide+xml"/>
  <Override PartName="/ppt/slideMasters/slideMaster44.xml" ContentType="application/vnd.openxmlformats-officedocument.presentationml.slideMaster+xml"/>
  <Override PartName="/ppt/theme/theme41.xml" ContentType="application/vnd.openxmlformats-officedocument.theme+xml"/>
  <Override PartName="/ppt/theme/theme25.xml" ContentType="application/vnd.openxmlformats-officedocument.theme+xml"/>
  <Override PartName="/ppt/notesSlides/notesSlide54.xml" ContentType="application/vnd.openxmlformats-officedocument.presentationml.notesSlide+xml"/>
  <Override PartName="/ppt/slides/slide3.xml" ContentType="application/vnd.openxmlformats-officedocument.presentationml.slide+xml"/>
  <Override PartName="/ppt/slideLayouts/slideLayout101.xml" ContentType="application/vnd.openxmlformats-officedocument.presentationml.slideLayout+xml"/>
  <Override PartName="/ppt/notesSlides/notesSlide38.xml" ContentType="application/vnd.openxmlformats-officedocument.presentationml.notesSlide+xml"/>
  <Override PartName="/ppt/slideMasters/slideMaster17.xml" ContentType="application/vnd.openxmlformats-officedocument.presentationml.slideMaster+xml"/>
  <Override PartName="/ppt/slides/slide114.xml" ContentType="application/vnd.openxmlformats-officedocument.presentationml.slide+xml"/>
  <Override PartName="/ppt/slideMasters/slideMaster50.xml" ContentType="application/vnd.openxmlformats-officedocument.presentationml.slideMaster+xml"/>
  <Override PartName="/ppt/slideLayouts/slideLayout36.xml" ContentType="application/vnd.openxmlformats-officedocument.presentationml.slideLayout+xml"/>
  <Override PartName="/ppt/notesMasters/notesMaster1.xml" ContentType="application/vnd.openxmlformats-officedocument.presentationml.notesMaster+xml"/>
  <Override PartName="/ppt/slides/slide35.xml" ContentType="application/vnd.openxmlformats-officedocument.presentationml.slide+xml"/>
  <Override PartName="/ppt/diagrams/drawing8.xml" ContentType="application/vnd.ms-office.drawingml.diagramDrawing+xml"/>
  <Override PartName="/ppt/theme/theme31.xml" ContentType="application/vnd.openxmlformats-officedocument.theme+xml"/>
  <Override PartName="/ppt/slideLayouts/slideLayout1.xml" ContentType="application/vnd.openxmlformats-officedocument.presentationml.slideLayout+xml"/>
  <Override PartName="/ppt/slideLayouts/slideLayout97.xml" ContentType="application/vnd.openxmlformats-officedocument.presentationml.slideLayout+xml"/>
  <Override PartName="/ppt/diagrams/colors6.xml" ContentType="application/vnd.openxmlformats-officedocument.drawingml.diagramColors+xml"/>
  <Override PartName="/ppt/slides/slide96.xml" ContentType="application/vnd.openxmlformats-officedocument.presentationml.slide+xml"/>
  <Override PartName="/ppt/notesSlides/notesSlide44.xml" ContentType="application/vnd.openxmlformats-officedocument.presentationml.notesSlide+xml"/>
  <Override PartName="/ppt/slides/slide120.xml" ContentType="application/vnd.openxmlformats-officedocument.presentationml.slide+xml"/>
  <Override PartName="/ppt/slides/slide41.xml" ContentType="application/vnd.openxmlformats-officedocument.presentationml.slide+xml"/>
  <Override PartName="/ppt/slides/slide104.xml" ContentType="application/vnd.openxmlformats-officedocument.presentationml.slide+xml"/>
  <Override PartName="/ppt/slideMasters/slideMaster40.xml" ContentType="application/vnd.openxmlformats-officedocument.presentationml.slideMaster+xml"/>
  <Override PartName="/ppt/slideLayouts/slideLayout26.xml" ContentType="application/vnd.openxmlformats-officedocument.presentationml.slideLayout+xml"/>
  <Override PartName="/ppt/slides/slide148.xml" ContentType="application/vnd.openxmlformats-officedocument.presentationml.slide+xml"/>
  <Default Extension="xml" ContentType="application/xml"/>
  <Override PartName="/ppt/slides/slide69.xml" ContentType="application/vnd.openxmlformats-officedocument.presentationml.slide+xml"/>
  <Override PartName="/ppt/theme/theme21.xml" ContentType="application/vnd.openxmlformats-officedocument.theme+xml"/>
  <Override PartName="/ppt/notesSlides/notesSlide50.xml" ContentType="application/vnd.openxmlformats-officedocument.presentationml.notesSlide+xml"/>
  <Override PartName="/docProps/app.xml" ContentType="application/vnd.openxmlformats-officedocument.extended-properties+xml"/>
  <Override PartName="/ppt/theme/theme49.xml" ContentType="application/vnd.openxmlformats-officedocument.theme+xml"/>
  <Override PartName="/ppt/slideMasters/slideMaster13.xml" ContentType="application/vnd.openxmlformats-officedocument.presentationml.slideMaster+xml"/>
  <Default Extension="png" ContentType="image/png"/>
  <Override PartName="/ppt/slides/slide110.xml" ContentType="application/vnd.openxmlformats-officedocument.presentationml.slide+xml"/>
  <Override PartName="/ppt/slideLayouts/slideLayout32.xml" ContentType="application/vnd.openxmlformats-officedocument.presentationml.slideLayout+xml"/>
  <Override PartName="/ppt/slides/slide31.xml" ContentType="application/vnd.openxmlformats-officedocument.presentationml.slide+xml"/>
  <Override PartName="/ppt/diagrams/drawing4.xml" ContentType="application/vnd.ms-office.drawingml.diagramDrawing+xml"/>
  <Override PartName="/ppt/slides/slide138.xml" ContentType="application/vnd.openxmlformats-officedocument.presentationml.slide+xml"/>
  <Override PartName="/ppt/slideLayouts/slideLayout93.xml" ContentType="application/vnd.openxmlformats-officedocument.presentationml.slideLayout+xml"/>
  <Override PartName="/ppt/slides/slide59.xml" ContentType="application/vnd.openxmlformats-officedocument.presentationml.slide+xml"/>
  <Override PartName="/ppt/commentAuthors.xml" ContentType="application/vnd.openxmlformats-officedocument.presentationml.commentAuthors+xml"/>
  <Override PartName="/ppt/diagrams/colors2.xml" ContentType="application/vnd.openxmlformats-officedocument.drawingml.diagramColors+xml"/>
  <Override PartName="/ppt/notesSlides/notesSlide40.xml" ContentType="application/vnd.openxmlformats-officedocument.presentationml.notesSlide+xml"/>
  <Override PartName="/ppt/slideLayouts/slideLayout22.xml" ContentType="application/vnd.openxmlformats-officedocument.presentationml.slideLayout+xml"/>
  <Override PartName="/ppt/slides/slide144.xml" ContentType="application/vnd.openxmlformats-officedocument.presentationml.slide+xml"/>
  <Override PartName="/ppt/slides/slide65.xml" ContentType="application/vnd.openxmlformats-officedocument.presentationml.slide+xml"/>
  <Override PartName="/ppt/notesSlides/notesSlide4.xml" ContentType="application/vnd.openxmlformats-officedocument.presentationml.notesSlide+xml"/>
  <Override PartName="/ppt/theme/theme45.xml" ContentType="application/vnd.openxmlformats-officedocument.theme+xml"/>
  <Default Extension="tiff" ContentType="image/tiff"/>
  <Override PartName="/ppt/slideMasters/slideMaster37.xml" ContentType="application/vnd.openxmlformats-officedocument.presentationml.slideMaster+xml"/>
  <Override PartName="/ppt/slides/slide71.xml" ContentType="application/vnd.openxmlformats-officedocument.presentationml.slide+xml"/>
  <Override PartName="/ppt/slides/slide134.xml" ContentType="application/vnd.openxmlformats-officedocument.presentationml.slide+xml"/>
  <Override PartName="/ppt/slideLayouts/slideLayout56.xml" ContentType="application/vnd.openxmlformats-officedocument.presentationml.slideLayout+xml"/>
  <Override PartName="/ppt/theme/theme18.xml" ContentType="application/vnd.openxmlformats-officedocument.theme+xml"/>
  <Override PartName="/ppt/slides/slide55.xml" ContentType="application/vnd.openxmlformats-officedocument.presentationml.slide+xml"/>
  <Override PartName="/ppt/theme/theme51.xml" ContentType="application/vnd.openxmlformats-officedocument.theme+xml"/>
  <Override PartName="/ppt/slideMasters/slideMaster9.xml" ContentType="application/vnd.openxmlformats-officedocument.presentationml.slideMaster+xml"/>
  <Override PartName="/ppt/slides/slide140.xml" ContentType="application/vnd.openxmlformats-officedocument.presentationml.slide+xml"/>
  <Override PartName="/ppt/slideLayouts/slideLayout62.xml" ContentType="application/vnd.openxmlformats-officedocument.presentationml.slideLayout+xml"/>
  <Override PartName="/ppt/slides/slide28.xml" ContentType="application/vnd.openxmlformats-officedocument.presentationml.slide+xml"/>
  <Override PartName="/ppt/slideMasters/slideMaster27.xml" ContentType="application/vnd.openxmlformats-officedocument.presentationml.slideMaster+xml"/>
  <Override PartName="/ppt/slides/slide61.xml" ContentType="application/vnd.openxmlformats-officedocument.presentationml.slide+xml"/>
  <Override PartName="/ppt/diagrams/layout5.xml" ContentType="application/vnd.openxmlformats-officedocument.drawingml.diagramLayout+xml"/>
  <Override PartName="/ppt/slideLayouts/slideLayout46.xml" ContentType="application/vnd.openxmlformats-officedocument.presentationml.slideLayout+xml"/>
  <Override PartName="/ppt/slides/slide168.xml" ContentType="application/vnd.openxmlformats-officedocument.presentationml.slide+xml"/>
  <Override PartName="/ppt/slides/slide89.xml" ContentType="application/vnd.openxmlformats-officedocument.presentationml.slide+xml"/>
  <Override PartName="/ppt/comments/comment2.xml" ContentType="application/vnd.openxmlformats-officedocument.presentationml.comments+xml"/>
  <Override PartName="/ppt/slideMasters/slideMaster33.xml" ContentType="application/vnd.openxmlformats-officedocument.presentationml.slideMaster+xml"/>
  <Override PartName="/ppt/slideLayouts/slideLayout19.xml" ContentType="application/vnd.openxmlformats-officedocument.presentationml.slideLayout+xml"/>
  <Override PartName="/ppt/slides/slide130.xml" ContentType="application/vnd.openxmlformats-officedocument.presentationml.slide+xml"/>
  <Override PartName="/ppt/slideLayouts/slideLayout52.xml" ContentType="application/vnd.openxmlformats-officedocument.presentationml.slideLayout+xml"/>
  <Override PartName="/ppt/slides/slide18.xml" ContentType="application/vnd.openxmlformats-officedocument.presentationml.slide+xml"/>
  <Override PartName="/ppt/diagrams/quickStyle7.xml" ContentType="application/vnd.openxmlformats-officedocument.drawingml.diagramStyle+xml"/>
  <Override PartName="/ppt/theme/theme14.xml" ContentType="application/vnd.openxmlformats-officedocument.theme+xml"/>
  <Override PartName="/ppt/slides/slide51.xml" ContentType="application/vnd.openxmlformats-officedocument.presentationml.slide+xml"/>
  <Override PartName="/ppt/slides/slide95.xml" ContentType="application/vnd.openxmlformats-officedocument.presentationml.slide+xml"/>
  <Override PartName="/ppt/slides/slide158.xml" ContentType="application/vnd.openxmlformats-officedocument.presentationml.slide+xml"/>
  <Override PartName="/ppt/notesSlides/notesSlide27.xml" ContentType="application/vnd.openxmlformats-officedocument.presentationml.notesSlide+xml"/>
  <Override PartName="/ppt/slides/slide79.xml" ContentType="application/vnd.openxmlformats-officedocument.presentationml.slide+xml"/>
  <Override PartName="/ppt/slideMasters/slideMaster5.xml" ContentType="application/vnd.openxmlformats-officedocument.presentationml.slideMaster+xml"/>
  <Override PartName="/ppt/slides/slide103.xml" ContentType="application/vnd.openxmlformats-officedocument.presentationml.slide+xml"/>
  <Override PartName="/ppt/slideLayouts/slideLayout118.xml" ContentType="application/vnd.openxmlformats-officedocument.presentationml.slideLayout+xml"/>
  <Override PartName="/ppt/slides/slide24.xml" ContentType="application/vnd.openxmlformats-officedocument.presentationml.slide+xml"/>
  <Override PartName="/ppt/slideMasters/slideMaster23.xml" ContentType="application/vnd.openxmlformats-officedocument.presentationml.slideMaster+xml"/>
  <Override PartName="/ppt/diagrams/layout1.xml" ContentType="application/vnd.openxmlformats-officedocument.drawingml.diagramLayout+xml"/>
  <Override PartName="/ppt/slideLayouts/slideLayout42.xml" ContentType="application/vnd.openxmlformats-officedocument.presentationml.slideLayout+xml"/>
  <Override PartName="/ppt/slides/slide164.xml" ContentType="application/vnd.openxmlformats-officedocument.presentationml.slide+xml"/>
  <Override PartName="/ppt/slideLayouts/slideLayout86.xml" ContentType="application/vnd.openxmlformats-officedocument.presentationml.slideLayout+xml"/>
  <Override PartName="/ppt/diagrams/data5.xml" ContentType="application/vnd.openxmlformats-officedocument.drawingml.diagramData+xml"/>
  <Override PartName="/ppt/notesSlides/notesSlide33.xml" ContentType="application/vnd.openxmlformats-officedocument.presentationml.notesSlide+xml"/>
  <Override PartName="/ppt/slides/slide85.xml" ContentType="application/vnd.openxmlformats-officedocument.presentationml.slide+xml"/>
  <Override PartName="/ppt/notesSlides/notesSlide17.xml" ContentType="application/vnd.openxmlformats-officedocument.presentationml.notesSlide+xml"/>
  <Override PartName="/ppt/notesSlides/notesSlide8.xml" ContentType="application/vnd.openxmlformats-officedocument.presentationml.notesSlide+xml"/>
  <Override PartName="/ppt/slideLayouts/slideLayout15.xml" ContentType="application/vnd.openxmlformats-officedocument.presentationml.slideLayout+xml"/>
  <Override PartName="/ppt/slideLayouts/slideLayout108.xml" ContentType="application/vnd.openxmlformats-officedocument.presentationml.slideLayout+xml"/>
  <Override PartName="/ppt/slides/slide14.xml" ContentType="application/vnd.openxmlformats-officedocument.presentationml.slide+xml"/>
  <Override PartName="/ppt/diagrams/quickStyle3.xml" ContentType="application/vnd.openxmlformats-officedocument.drawingml.diagramStyle+xml"/>
  <Override PartName="/ppt/theme/theme10.xml" ContentType="application/vnd.openxmlformats-officedocument.theme+xml"/>
  <Override PartName="/ppt/slides/slide91.xml" ContentType="application/vnd.openxmlformats-officedocument.presentationml.slide+xml"/>
  <Override PartName="/ppt/slides/slide154.xml" ContentType="application/vnd.openxmlformats-officedocument.presentationml.slide+xml"/>
  <Override PartName="/ppt/slideLayouts/slideLayout76.xml" ContentType="application/vnd.openxmlformats-officedocument.presentationml.slideLayout+xml"/>
  <Override PartName="/ppt/notesSlides/notesSlide23.xml" ContentType="application/vnd.openxmlformats-officedocument.presentationml.notesSlide+xml"/>
  <Override PartName="/ppt/theme/theme38.xml" ContentType="application/vnd.openxmlformats-officedocument.theme+xml"/>
  <Override PartName="/ppt/slides/slide75.xml" ContentType="application/vnd.openxmlformats-officedocument.presentationml.slide+xml"/>
  <Override PartName="/ppt/slideLayouts/slideLayout8.xml" ContentType="application/vnd.openxmlformats-officedocument.presentationml.slideLayout+xml"/>
  <Override PartName="/ppt/theme/theme7.xml" ContentType="application/vnd.openxmlformats-officedocument.theme+xml"/>
  <Override PartName="/ppt/slideMasters/slideMaster1.xml" ContentType="application/vnd.openxmlformats-officedocument.presentationml.slideMaster+xml"/>
  <Override PartName="/ppt/slideLayouts/slideLayout114.xml" ContentType="application/vnd.openxmlformats-officedocument.presentationml.slideLayout+xml"/>
  <Override PartName="/ppt/slides/slide20.xml" ContentType="application/vnd.openxmlformats-officedocument.presentationml.slide+xml"/>
  <Override PartName="/ppt/slides/slide127.xml" ContentType="application/vnd.openxmlformats-officedocument.presentationml.slide+xml"/>
  <Override PartName="/ppt/slides/slide160.xml" ContentType="application/vnd.openxmlformats-officedocument.presentationml.slide+xml"/>
  <Default Extension="bin" ContentType="application/vnd.openxmlformats-officedocument.presentationml.printerSettings"/>
  <Override PartName="/ppt/slideLayouts/slideLayout82.xml" ContentType="application/vnd.openxmlformats-officedocument.presentationml.slideLayout+xml"/>
  <Override PartName="/ppt/slideMasters/slideMaster47.xml" ContentType="application/vnd.openxmlformats-officedocument.presentationml.slideMaster+xml"/>
  <Override PartName="/ppt/slides/slide81.xml" ContentType="application/vnd.openxmlformats-officedocument.presentationml.slide+xml"/>
  <Override PartName="/ppt/slides/slide48.xml" ContentType="application/vnd.openxmlformats-officedocument.presentationml.slide+xml"/>
  <Override PartName="/ppt/slideLayouts/slideLayout66.xml" ContentType="application/vnd.openxmlformats-officedocument.presentationml.slideLayout+xml"/>
  <Override PartName="/ppt/diagrams/data1.xml" ContentType="application/vnd.openxmlformats-officedocument.drawingml.diagramData+xml"/>
  <Override PartName="/ppt/notesSlides/notesSlide13.xml" ContentType="application/vnd.openxmlformats-officedocument.presentationml.notesSlide+xml"/>
  <Override PartName="/ppt/theme/theme28.xml" ContentType="application/vnd.openxmlformats-officedocument.theme+xml"/>
  <Override PartName="/ppt/slideLayouts/slideLayout120.xml" ContentType="application/vnd.openxmlformats-officedocument.presentationml.slideLayout+xml"/>
  <Override PartName="/ppt/notesSlides/notesSlide57.xml" ContentType="application/vnd.openxmlformats-officedocument.presentationml.notesSlide+xml"/>
  <Override PartName="/ppt/slideLayouts/slideLayout11.xml" ContentType="application/vnd.openxmlformats-officedocument.presentationml.slideLayout+xml"/>
  <Override PartName="/ppt/slideLayouts/slideLayout104.xml" ContentType="application/vnd.openxmlformats-officedocument.presentationml.slideLayout+xml"/>
  <Override PartName="/ppt/slides/slide6.xml" ContentType="application/vnd.openxmlformats-officedocument.presentationml.slide+xml"/>
  <Override PartName="/ppt/slides/slide10.xml" ContentType="application/vnd.openxmlformats-officedocument.presentationml.slide+xml"/>
  <Override PartName="/ppt/slides/slide117.xml" ContentType="application/vnd.openxmlformats-officedocument.presentationml.slide+xml"/>
  <Override PartName="/ppt/slideLayouts/slideLayout39.xml" ContentType="application/vnd.openxmlformats-officedocument.presentationml.slideLayout+xml"/>
  <Override PartName="/ppt/slides/slide150.xml" ContentType="application/vnd.openxmlformats-officedocument.presentationml.slide+xml"/>
  <Override PartName="/ppt/slideLayouts/slideLayout72.xml" ContentType="application/vnd.openxmlformats-officedocument.presentationml.slideLayout+xml"/>
  <Override PartName="/ppt/slides/slide38.xml" ContentType="application/vnd.openxmlformats-officedocument.presentationml.slide+xml"/>
  <Override PartName="/ppt/theme/theme34.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110.xml" ContentType="application/vnd.openxmlformats-officedocument.presentationml.slideLayout+xml"/>
  <Override PartName="/ppt/slides/slide99.xml" ContentType="application/vnd.openxmlformats-officedocument.presentationml.slide+xml"/>
  <Override PartName="/ppt/notesSlides/notesSlide47.xml" ContentType="application/vnd.openxmlformats-officedocument.presentationml.notesSlide+xml"/>
  <Override PartName="/ppt/slides/slide123.xml" ContentType="application/vnd.openxmlformats-officedocument.presentationml.slide+xml"/>
  <Override PartName="/ppt/tags/tag1.xml" ContentType="application/vnd.openxmlformats-officedocument.presentationml.tags+xml"/>
  <Override PartName="/ppt/slides/slide44.xml" ContentType="application/vnd.openxmlformats-officedocument.presentationml.slide+xml"/>
  <Override PartName="/ppt/slides/slide107.xml" ContentType="application/vnd.openxmlformats-officedocument.presentationml.slide+xml"/>
  <Override PartName="/ppt/slideMasters/slideMaster43.xml" ContentType="application/vnd.openxmlformats-officedocument.presentationml.slideMaster+xml"/>
  <Override PartName="/ppt/theme/theme40.xml" ContentType="application/vnd.openxmlformats-officedocument.theme+xml"/>
  <Override PartName="/ppt/slideLayouts/slideLayout29.xml" ContentType="application/vnd.openxmlformats-officedocument.presentationml.slideLayout+xml"/>
  <Override PartName="/ppt/theme/theme24.xml" ContentType="application/vnd.openxmlformats-officedocument.theme+xml"/>
  <Override PartName="/ppt/notesSlides/notesSlide53.xml" ContentType="application/vnd.openxmlformats-officedocument.presentationml.notesSlide+xml"/>
  <Override PartName="/ppt/slides/slide2.xml" ContentType="application/vnd.openxmlformats-officedocument.presentationml.slide+xml"/>
  <Override PartName="/ppt/slideLayouts/slideLayout100.xml" ContentType="application/vnd.openxmlformats-officedocument.presentationml.slideLayout+xml"/>
  <Override PartName="/ppt/notesSlides/notesSlide37.xml" ContentType="application/vnd.openxmlformats-officedocument.presentationml.notesSlide+xml"/>
  <Override PartName="/ppt/slideMasters/slideMaster16.xml" ContentType="application/vnd.openxmlformats-officedocument.presentationml.slideMaster+xml"/>
  <Override PartName="/ppt/slides/slide113.xml" ContentType="application/vnd.openxmlformats-officedocument.presentationml.slide+xml"/>
  <Override PartName="/ppt/slideLayouts/slideLayout35.xml" ContentType="application/vnd.openxmlformats-officedocument.presentationml.slideLayout+xml"/>
  <Override PartName="/ppt/slides/slide34.xml" ContentType="application/vnd.openxmlformats-officedocument.presentationml.slide+xml"/>
  <Override PartName="/ppt/diagrams/drawing7.xml" ContentType="application/vnd.ms-office.drawingml.diagramDrawing+xml"/>
  <Override PartName="/ppt/theme/theme30.xml" ContentType="application/vnd.openxmlformats-officedocument.theme+xml"/>
  <Override PartName="/ppt/slideLayouts/slideLayout96.xml" ContentType="application/vnd.openxmlformats-officedocument.presentationml.slideLayout+xml"/>
  <Override PartName="/ppt/diagrams/colors5.xml" ContentType="application/vnd.openxmlformats-officedocument.drawingml.diagramColors+xml"/>
  <Override PartName="/ppt/notesSlides/notesSlide43.xml" ContentType="application/vnd.openxmlformats-officedocument.presentationml.notesSlide+xml"/>
  <Override PartName="/ppt/slides/slide40.xml" ContentType="application/vnd.openxmlformats-officedocument.presentationml.slide+xml"/>
  <Override PartName="/ppt/slideLayouts/slideLayout25.xml" ContentType="application/vnd.openxmlformats-officedocument.presentationml.slideLayout+xml"/>
  <Override PartName="/ppt/slides/slide147.xml" ContentType="application/vnd.openxmlformats-officedocument.presentationml.slide+xml"/>
  <Override PartName="/ppt/theme/theme20.xml" ContentType="application/vnd.openxmlformats-officedocument.theme+xml"/>
  <Default Extension="jpeg" ContentType="image/jpeg"/>
  <Override PartName="/ppt/slides/slide68.xml" ContentType="application/vnd.openxmlformats-officedocument.presentationml.slide+xml"/>
  <Override PartName="/ppt/notesSlides/notesSlide7.xml" ContentType="application/vnd.openxmlformats-officedocument.presentationml.notesSlide+xml"/>
  <Override PartName="/ppt/theme/theme48.xml" ContentType="application/vnd.openxmlformats-officedocument.theme+xml"/>
  <Override PartName="/ppt/slideMasters/slideMaster12.xml" ContentType="application/vnd.openxmlformats-officedocument.presentationml.slideMaster+xml"/>
  <Override PartName="/ppt/slideLayouts/slideLayout31.xml" ContentType="application/vnd.openxmlformats-officedocument.presentationml.slideLayout+xml"/>
  <Override PartName="/ppt/slides/slide30.xml" ContentType="application/vnd.openxmlformats-officedocument.presentationml.slide+xml"/>
  <Override PartName="/ppt/diagrams/drawing3.xml" ContentType="application/vnd.ms-office.drawingml.diagramDrawing+xml"/>
  <Override PartName="/ppt/slides/slide137.xml" ContentType="application/vnd.openxmlformats-officedocument.presentationml.slide+xml"/>
  <Override PartName="/ppt/slideLayouts/slideLayout59.xml" ContentType="application/vnd.openxmlformats-officedocument.presentationml.slideLayout+xml"/>
  <Override PartName="/ppt/slideLayouts/slideLayout92.xml" ContentType="application/vnd.openxmlformats-officedocument.presentationml.slideLayout+xml"/>
  <Override PartName="/ppt/slides/slide58.xml" ContentType="application/vnd.openxmlformats-officedocument.presentationml.slide+xml"/>
  <Override PartName="/ppt/diagrams/colors1.xml" ContentType="application/vnd.openxmlformats-officedocument.drawingml.diagramColors+xml"/>
  <Override PartName="/ppt/slideLayouts/slideLayout21.xml" ContentType="application/vnd.openxmlformats-officedocument.presentationml.slideLayout+xml"/>
  <Override PartName="/ppt/slides/slide143.xml" ContentType="application/vnd.openxmlformats-officedocument.presentationml.slide+xml"/>
  <Override PartName="/ppt/slides/slide64.xml" ContentType="application/vnd.openxmlformats-officedocument.presentationml.slide+xml"/>
  <Override PartName="/ppt/notesSlides/notesSlide3.xml" ContentType="application/vnd.openxmlformats-officedocument.presentationml.notesSlide+xml"/>
  <Override PartName="/ppt/slideLayouts/slideLayout49.xml" ContentType="application/vnd.openxmlformats-officedocument.presentationml.slideLayout+xml"/>
  <Override PartName="/ppt/diagrams/layout8.xml" ContentType="application/vnd.openxmlformats-officedocument.drawingml.diagramLayout+xml"/>
  <Override PartName="/ppt/theme/theme44.xml" ContentType="application/vnd.openxmlformats-officedocument.theme+xml"/>
  <Override PartName="/ppt/slideMasters/slideMaster36.xml" ContentType="application/vnd.openxmlformats-officedocument.presentationml.slideMaster+xml"/>
  <Override PartName="/ppt/slides/slide70.xml" ContentType="application/vnd.openxmlformats-officedocument.presentationml.slide+xml"/>
  <Override PartName="/ppt/slides/slide133.xml" ContentType="application/vnd.openxmlformats-officedocument.presentationml.slide+xml"/>
  <Override PartName="/ppt/slideLayouts/slideLayout55.xml" ContentType="application/vnd.openxmlformats-officedocument.presentationml.slideLayout+xml"/>
  <Override PartName="/ppt/theme/theme17.xml" ContentType="application/vnd.openxmlformats-officedocument.theme+xml"/>
  <Override PartName="/ppt/slides/slide54.xml" ContentType="application/vnd.openxmlformats-officedocument.presentationml.slide+xml"/>
  <Override PartName="/ppt/theme/theme50.xml" ContentType="application/vnd.openxmlformats-officedocument.theme+xml"/>
  <Override PartName="/ppt/slideMasters/slideMaster8.xml" ContentType="application/vnd.openxmlformats-officedocument.presentationml.slideMaster+xml"/>
  <Override PartName="/ppt/slideLayouts/slideLayout61.xml" ContentType="application/vnd.openxmlformats-officedocument.presentationml.slideLayout+xml"/>
  <Override PartName="/ppt/slides/slide27.xml" ContentType="application/vnd.openxmlformats-officedocument.presentationml.slide+xml"/>
  <Override PartName="/ppt/slideMasters/slideMaster26.xml" ContentType="application/vnd.openxmlformats-officedocument.presentationml.slideMaster+xml"/>
  <Override PartName="/ppt/slides/slide60.xml" ContentType="application/vnd.openxmlformats-officedocument.presentationml.slide+xml"/>
  <Override PartName="/ppt/diagrams/layout4.xml" ContentType="application/vnd.openxmlformats-officedocument.drawingml.diagramLayout+xml"/>
  <Override PartName="/ppt/slideLayouts/slideLayout45.xml" ContentType="application/vnd.openxmlformats-officedocument.presentationml.slideLayout+xml"/>
  <Override PartName="/ppt/slides/slide167.xml" ContentType="application/vnd.openxmlformats-officedocument.presentationml.slide+xml"/>
  <Override PartName="/ppt/diagrams/data8.xml" ContentType="application/vnd.openxmlformats-officedocument.drawingml.diagramData+xml"/>
  <Override PartName="/ppt/slides/slide88.xml" ContentType="application/vnd.openxmlformats-officedocument.presentationml.slide+xml"/>
  <Override PartName="/ppt/comments/comment1.xml" ContentType="application/vnd.openxmlformats-officedocument.presentationml.comments+xml"/>
  <Override PartName="/ppt/slideMasters/slideMaster32.xml" ContentType="application/vnd.openxmlformats-officedocument.presentationml.slideMaster+xml"/>
  <Override PartName="/ppt/slideLayouts/slideLayout18.xml" ContentType="application/vnd.openxmlformats-officedocument.presentationml.slideLayout+xml"/>
  <Override PartName="/ppt/slideLayouts/slideLayout51.xml" ContentType="application/vnd.openxmlformats-officedocument.presentationml.slideLayout+xml"/>
  <Override PartName="/ppt/slides/slide17.xml" ContentType="application/vnd.openxmlformats-officedocument.presentationml.slide+xml"/>
  <Override PartName="/ppt/diagrams/quickStyle6.xml" ContentType="application/vnd.openxmlformats-officedocument.drawingml.diagramStyle+xml"/>
  <Override PartName="/ppt/slides/slide50.xml" ContentType="application/vnd.openxmlformats-officedocument.presentationml.slide+xml"/>
  <Override PartName="/ppt/theme/theme13.xml" ContentType="application/vnd.openxmlformats-officedocument.theme+xml"/>
  <Override PartName="/ppt/slides/slide94.xml" ContentType="application/vnd.openxmlformats-officedocument.presentationml.slide+xml"/>
  <Override PartName="/ppt/slides/slide157.xml" ContentType="application/vnd.openxmlformats-officedocument.presentationml.slide+xml"/>
  <Override PartName="/ppt/slideLayouts/slideLayout79.xml" ContentType="application/vnd.openxmlformats-officedocument.presentationml.slideLayout+xml"/>
  <Override PartName="/ppt/notesSlides/notesSlide26.xml" ContentType="application/vnd.openxmlformats-officedocument.presentationml.notesSlide+xml"/>
  <Override PartName="/ppt/slides/slide78.xml" ContentType="application/vnd.openxmlformats-officedocument.presentationml.slide+xml"/>
  <Override PartName="/ppt/slides/slide102.xml" ContentType="application/vnd.openxmlformats-officedocument.presentationml.slide+xml"/>
  <Override PartName="/ppt/slideMasters/slideMaster4.xml" ContentType="application/vnd.openxmlformats-officedocument.presentationml.slideMaster+xml"/>
  <Override PartName="/ppt/slideLayouts/slideLayout117.xml" ContentType="application/vnd.openxmlformats-officedocument.presentationml.slideLayout+xml"/>
  <Override PartName="/ppt/slides/slide23.xml" ContentType="application/vnd.openxmlformats-officedocument.presentationml.slide+xml"/>
  <Override PartName="/ppt/slideMasters/slideMaster22.xml" ContentType="application/vnd.openxmlformats-officedocument.presentationml.slideMaster+xml"/>
  <Override PartName="/ppt/slideLayouts/slideLayout41.xml" ContentType="application/vnd.openxmlformats-officedocument.presentationml.slideLayout+xml"/>
  <Override PartName="/ppt/slides/slide163.xml" ContentType="application/vnd.openxmlformats-officedocument.presentationml.slide+xml"/>
  <Override PartName="/ppt/slideLayouts/slideLayout85.xml" ContentType="application/vnd.openxmlformats-officedocument.presentationml.slideLayout+xml"/>
  <Override PartName="/ppt/diagrams/data4.xml" ContentType="application/vnd.openxmlformats-officedocument.drawingml.diagramData+xml"/>
  <Override PartName="/ppt/notesSlides/notesSlide32.xml" ContentType="application/vnd.openxmlformats-officedocument.presentationml.notesSlide+xml"/>
  <Override PartName="/ppt/slides/slide84.xml" ContentType="application/vnd.openxmlformats-officedocument.presentationml.slide+xml"/>
  <Override PartName="/ppt/slideLayouts/slideLayout69.xml" ContentType="application/vnd.openxmlformats-officedocument.presentationml.slideLayout+xml"/>
  <Override PartName="/ppt/presProps.xml" ContentType="application/vnd.openxmlformats-officedocument.presentationml.presProps+xml"/>
  <Override PartName="/ppt/notesSlides/notesSlide16.xml" ContentType="application/vnd.openxmlformats-officedocument.presentationml.notesSlide+xml"/>
  <Override PartName="/ppt/slideLayouts/slideLayout123.xml" ContentType="application/vnd.openxmlformats-officedocument.presentationml.slideLayout+xml"/>
  <Override PartName="/ppt/slides/slide9.xml" ContentType="application/vnd.openxmlformats-officedocument.presentationml.slide+xml"/>
  <Override PartName="/ppt/slideLayouts/slideLayout14.xml" ContentType="application/vnd.openxmlformats-officedocument.presentationml.slideLayout+xml"/>
  <Override PartName="/ppt/slideLayouts/slideLayout107.xml" ContentType="application/vnd.openxmlformats-officedocument.presentationml.slideLayout+xml"/>
  <Override PartName="/ppt/slides/slide13.xml" ContentType="application/vnd.openxmlformats-officedocument.presentationml.slide+xml"/>
  <Override PartName="/ppt/diagrams/quickStyle2.xml" ContentType="application/vnd.openxmlformats-officedocument.drawingml.diagramStyle+xml"/>
  <Default Extension="rels" ContentType="application/vnd.openxmlformats-package.relationships+xml"/>
  <Override PartName="/ppt/slides/slide90.xml" ContentType="application/vnd.openxmlformats-officedocument.presentationml.slide+xml"/>
  <Override PartName="/ppt/slides/slide153.xml" ContentType="application/vnd.openxmlformats-officedocument.presentationml.slide+xml"/>
  <Override PartName="/ppt/slideLayouts/slideLayout75.xml" ContentType="application/vnd.openxmlformats-officedocument.presentationml.slideLayout+xml"/>
  <Override PartName="/ppt/notesSlides/notesSlide22.xml" ContentType="application/vnd.openxmlformats-officedocument.presentationml.notesSlide+xml"/>
  <Override PartName="/ppt/theme/theme37.xml" ContentType="application/vnd.openxmlformats-officedocument.theme+xml"/>
  <Override PartName="/ppt/slides/slide74.xml" ContentType="application/vnd.openxmlformats-officedocument.presentationml.slide+xml"/>
  <Override PartName="/ppt/slideLayouts/slideLayout7.xml" ContentType="application/vnd.openxmlformats-officedocument.presentationml.slideLayout+xml"/>
  <Override PartName="/ppt/theme/theme6.xml" ContentType="application/vnd.openxmlformats-officedocument.theme+xml"/>
  <Override PartName="/ppt/slideLayouts/slideLayout113.xml" ContentType="application/vnd.openxmlformats-officedocument.presentationml.slideLayout+xml"/>
  <Override PartName="/ppt/slides/slide126.xml" ContentType="application/vnd.openxmlformats-officedocument.presentationml.slide+xml"/>
  <Override PartName="/ppt/slideLayouts/slideLayout81.xml" ContentType="application/vnd.openxmlformats-officedocument.presentationml.slideLayout+xml"/>
  <Override PartName="/ppt/slides/slide47.xml" ContentType="application/vnd.openxmlformats-officedocument.presentationml.slide+xml"/>
  <Override PartName="/ppt/slideMasters/slideMaster46.xml" ContentType="application/vnd.openxmlformats-officedocument.presentationml.slideMaster+xml"/>
  <Override PartName="/ppt/slides/slide80.xml" ContentType="application/vnd.openxmlformats-officedocument.presentationml.slide+xml"/>
  <Override PartName="/ppt/slideLayouts/slideLayout65.xml" ContentType="application/vnd.openxmlformats-officedocument.presentationml.slideLayout+xml"/>
  <Override PartName="/ppt/notesSlides/notesSlide12.xml" ContentType="application/vnd.openxmlformats-officedocument.presentationml.notesSlide+xml"/>
  <Override PartName="/ppt/theme/theme27.xml" ContentType="application/vnd.openxmlformats-officedocument.theme+xml"/>
  <Override PartName="/ppt/notesSlides/notesSlide56.xml" ContentType="application/vnd.openxmlformats-officedocument.presentationml.notesSlide+xml"/>
  <Override PartName="/ppt/slides/slide5.xml" ContentType="application/vnd.openxmlformats-officedocument.presentationml.slide+xml"/>
  <Override PartName="/ppt/slideLayouts/slideLayout103.xml" ContentType="application/vnd.openxmlformats-officedocument.presentationml.slideLayout+xml"/>
  <Override PartName="/ppt/slideLayouts/slideLayout10.xml" ContentType="application/vnd.openxmlformats-officedocument.presentationml.slideLayout+xml"/>
  <Override PartName="/ppt/slideMasters/slideMaster19.xml" ContentType="application/vnd.openxmlformats-officedocument.presentationml.slideMaster+xml"/>
  <Override PartName="/ppt/slides/slide116.xml" ContentType="application/vnd.openxmlformats-officedocument.presentationml.slide+xml"/>
  <Override PartName="/ppt/slideMasters/slideMaster52.xml" ContentType="application/vnd.openxmlformats-officedocument.presentationml.slideMaster+xml"/>
  <Override PartName="/ppt/slideLayouts/slideLayout38.xml" ContentType="application/vnd.openxmlformats-officedocument.presentationml.slideLayout+xml"/>
  <Override PartName="/ppt/slideLayouts/slideLayout71.xml" ContentType="application/vnd.openxmlformats-officedocument.presentationml.slideLayout+xml"/>
  <Override PartName="/ppt/slides/slide37.xml" ContentType="application/vnd.openxmlformats-officedocument.presentationml.slide+xml"/>
  <Override PartName="/ppt/theme/theme33.xml" ContentType="application/vnd.openxmlformats-officedocument.theme+xml"/>
  <Override PartName="/ppt/slideLayouts/slideLayout3.xml" ContentType="application/vnd.openxmlformats-officedocument.presentationml.slideLayout+xml"/>
  <Override PartName="/ppt/theme/theme2.xml" ContentType="application/vnd.openxmlformats-officedocument.theme+xml"/>
  <Override PartName="/ppt/slideLayouts/slideLayout99.xml" ContentType="application/vnd.openxmlformats-officedocument.presentationml.slideLayout+xml"/>
  <Override PartName="/ppt/diagrams/colors8.xml" ContentType="application/vnd.openxmlformats-officedocument.drawingml.diagramColors+xml"/>
  <Override PartName="/ppt/slides/slide98.xml" ContentType="application/vnd.openxmlformats-officedocument.presentationml.slide+xml"/>
  <Override PartName="/ppt/notesSlides/notesSlide46.xml" ContentType="application/vnd.openxmlformats-officedocument.presentationml.notesSlide+xml"/>
  <Override PartName="/ppt/slides/slide122.xml" ContentType="application/vnd.openxmlformats-officedocument.presentationml.slide+xml"/>
  <Override PartName="/ppt/slides/slide43.xml" ContentType="application/vnd.openxmlformats-officedocument.presentationml.slide+xml"/>
  <Override PartName="/ppt/slides/slide106.xml" ContentType="application/vnd.openxmlformats-officedocument.presentationml.slide+xml"/>
  <Override PartName="/ppt/slideMasters/slideMaster42.xml" ContentType="application/vnd.openxmlformats-officedocument.presentationml.slideMaster+xml"/>
  <Override PartName="/ppt/slideLayouts/slideLayout28.xml" ContentType="application/vnd.openxmlformats-officedocument.presentationml.slideLayout+xml"/>
  <Override PartName="/ppt/theme/theme23.xml" ContentType="application/vnd.openxmlformats-officedocument.theme+xml"/>
  <Override PartName="/ppt/notesSlides/notesSlide52.xml" ContentType="application/vnd.openxmlformats-officedocument.presentationml.notesSlide+xml"/>
  <Override PartName="/ppt/slideLayouts/slideLayout89.xml" ContentType="application/vnd.openxmlformats-officedocument.presentationml.slideLayout+xml"/>
  <Override PartName="/ppt/slides/slide1.xml" ContentType="application/vnd.openxmlformats-officedocument.presentationml.slide+xml"/>
  <Override PartName="/ppt/notesSlides/notesSlide36.xml" ContentType="application/vnd.openxmlformats-officedocument.presentationml.notesSlide+xml"/>
  <Override PartName="/ppt/slideMasters/slideMaster15.xml" ContentType="application/vnd.openxmlformats-officedocument.presentationml.slideMaster+xml"/>
  <Override PartName="/ppt/slides/slide112.xml" ContentType="application/vnd.openxmlformats-officedocument.presentationml.slide+xml"/>
  <Override PartName="/ppt/slideLayouts/slideLayout34.xml" ContentType="application/vnd.openxmlformats-officedocument.presentationml.slideLayout+xml"/>
  <Override PartName="/ppt/slides/slide33.xml" ContentType="application/vnd.openxmlformats-officedocument.presentationml.slide+xml"/>
  <Override PartName="/ppt/diagrams/drawing6.xml" ContentType="application/vnd.ms-office.drawingml.diagramDrawing+xml"/>
  <Override PartName="/ppt/slideLayouts/slideLayout95.xml" ContentType="application/vnd.openxmlformats-officedocument.presentationml.slideLayout+xml"/>
  <Override PartName="/ppt/diagrams/colors4.xml" ContentType="application/vnd.openxmlformats-officedocument.drawingml.diagramColors+xml"/>
  <Override PartName="/ppt/notesSlides/notesSlide42.xml" ContentType="application/vnd.openxmlformats-officedocument.presentationml.notesSlide+xml"/>
  <Override PartName="/ppt/slideLayouts/slideLayout24.xml" ContentType="application/vnd.openxmlformats-officedocument.presentationml.slideLayout+xml"/>
  <Override PartName="/ppt/slides/slide146.xml" ContentType="application/vnd.openxmlformats-officedocument.presentationml.slide+xml"/>
  <Override PartName="/ppt/slides/slide67.xml" ContentType="application/vnd.openxmlformats-officedocument.presentationml.slide+xml"/>
  <Override PartName="/ppt/notesSlides/notesSlide6.xml" ContentType="application/vnd.openxmlformats-officedocument.presentationml.notesSlide+xml"/>
  <Override PartName="/ppt/theme/theme47.xml" ContentType="application/vnd.openxmlformats-officedocument.theme+xml"/>
  <Override PartName="/ppt/slideMasters/slideMaster11.xml" ContentType="application/vnd.openxmlformats-officedocument.presentationml.slideMaster+xml"/>
  <Override PartName="/ppt/slideLayouts/slideLayout30.xml" ContentType="application/vnd.openxmlformats-officedocument.presentationml.slideLayout+xml"/>
  <Override PartName="/ppt/tableStyles.xml" ContentType="application/vnd.openxmlformats-officedocument.presentationml.tableStyles+xml"/>
  <Override PartName="/ppt/diagrams/drawing2.xml" ContentType="application/vnd.ms-office.drawingml.diagramDrawing+xml"/>
  <Override PartName="/ppt/slideMasters/slideMaster39.xml" ContentType="application/vnd.openxmlformats-officedocument.presentationml.slideMaster+xml"/>
  <Override PartName="/ppt/slides/slide136.xml" ContentType="application/vnd.openxmlformats-officedocument.presentationml.slide+xml"/>
  <Override PartName="/ppt/slideLayouts/slideLayout58.xml" ContentType="application/vnd.openxmlformats-officedocument.presentationml.slideLayout+xml"/>
  <Override PartName="/ppt/slideLayouts/slideLayout91.xml" ContentType="application/vnd.openxmlformats-officedocument.presentationml.slideLayout+xml"/>
  <Override PartName="/ppt/slides/slide57.xml" ContentType="application/vnd.openxmlformats-officedocument.presentationml.slide+xml"/>
  <Override PartName="/ppt/theme/theme53.xml" ContentType="application/vnd.openxmlformats-officedocument.theme+xml"/>
  <Override PartName="/ppt/slideLayouts/slideLayout20.xml" ContentType="application/vnd.openxmlformats-officedocument.presentationml.slideLayout+xml"/>
  <Override PartName="/ppt/slides/slide142.xml" ContentType="application/vnd.openxmlformats-officedocument.presentationml.slide+xml"/>
  <Override PartName="/ppt/slideLayouts/slideLayout64.xml" ContentType="application/vnd.openxmlformats-officedocument.presentationml.slideLayout+xml"/>
  <Override PartName="/ppt/slideMasters/slideMaster29.xml" ContentType="application/vnd.openxmlformats-officedocument.presentationml.slideMaster+xml"/>
  <Override PartName="/ppt/slides/slide63.xml" ContentType="application/vnd.openxmlformats-officedocument.presentationml.slide+xml"/>
  <Override PartName="/ppt/notesSlides/notesSlide2.xml" ContentType="application/vnd.openxmlformats-officedocument.presentationml.notesSlide+xml"/>
  <Override PartName="/ppt/slideLayouts/slideLayout48.xml" ContentType="application/vnd.openxmlformats-officedocument.presentationml.slideLayout+xml"/>
  <Override PartName="/ppt/diagrams/layout7.xml" ContentType="application/vnd.openxmlformats-officedocument.drawingml.diagramLayout+xml"/>
  <Override PartName="/ppt/viewProps.xml" ContentType="application/vnd.openxmlformats-officedocument.presentationml.viewProps+xml"/>
  <Override PartName="/ppt/theme/theme43.xml" ContentType="application/vnd.openxmlformats-officedocument.theme+xml"/>
  <Override PartName="/ppt/slideMasters/slideMaster35.xml" ContentType="application/vnd.openxmlformats-officedocument.presentationml.slideMaster+xml"/>
  <Override PartName="/ppt/slides/slide132.xml" ContentType="application/vnd.openxmlformats-officedocument.presentationml.slide+xml"/>
  <Override PartName="/ppt/slideLayouts/slideLayout54.xml" ContentType="application/vnd.openxmlformats-officedocument.presentationml.slideLayout+xml"/>
  <Override PartName="/ppt/theme/theme16.xml" ContentType="application/vnd.openxmlformats-officedocument.theme+xml"/>
  <Override PartName="/ppt/slides/slide53.xml" ContentType="application/vnd.openxmlformats-officedocument.presentationml.slide+xml"/>
  <Override PartName="/ppt/notesSlides/notesSlide29.xml" ContentType="application/vnd.openxmlformats-officedocument.presentationml.notesSlide+xml"/>
  <Override PartName="/ppt/slideMasters/slideMaster7.xml" ContentType="application/vnd.openxmlformats-officedocument.presentationml.slideMaster+xml"/>
  <Override PartName="/ppt/slideLayouts/slideLayout60.xml" ContentType="application/vnd.openxmlformats-officedocument.presentationml.slideLayout+xml"/>
  <Override PartName="/ppt/slides/slide26.xml" ContentType="application/vnd.openxmlformats-officedocument.presentationml.slide+xml"/>
  <Override PartName="/ppt/slideMasters/slideMaster25.xml" ContentType="application/vnd.openxmlformats-officedocument.presentationml.slideMaster+xml"/>
  <Override PartName="/ppt/diagrams/layout3.xml" ContentType="application/vnd.openxmlformats-officedocument.drawingml.diagramLayout+xml"/>
  <Override PartName="/ppt/slideLayouts/slideLayout44.xml" ContentType="application/vnd.openxmlformats-officedocument.presentationml.slideLayout+xml"/>
  <Override PartName="/ppt/slides/slide166.xml" ContentType="application/vnd.openxmlformats-officedocument.presentationml.slide+xml"/>
  <Override PartName="/ppt/slideLayouts/slideLayout88.xml" ContentType="application/vnd.openxmlformats-officedocument.presentationml.slideLayout+xml"/>
  <Override PartName="/ppt/diagrams/data7.xml" ContentType="application/vnd.openxmlformats-officedocument.drawingml.diagramData+xml"/>
  <Override PartName="/ppt/notesSlides/notesSlide35.xml" ContentType="application/vnd.openxmlformats-officedocument.presentationml.notesSlide+xml"/>
  <Override PartName="/ppt/slides/slide87.xml" ContentType="application/vnd.openxmlformats-officedocument.presentationml.slide+xml"/>
  <Override PartName="/docProps/core.xml" ContentType="application/vnd.openxmlformats-package.core-properties+xml"/>
  <Override PartName="/ppt/notesSlides/notesSlide19.xml" ContentType="application/vnd.openxmlformats-officedocument.presentationml.notesSlide+xml"/>
  <Override PartName="/ppt/slideMasters/slideMaster31.xml" ContentType="application/vnd.openxmlformats-officedocument.presentationml.slideMaster+xml"/>
  <Override PartName="/ppt/slideLayouts/slideLayout17.xml" ContentType="application/vnd.openxmlformats-officedocument.presentationml.slideLayout+xml"/>
  <Override PartName="/ppt/slideLayouts/slideLayout50.xml" ContentType="application/vnd.openxmlformats-officedocument.presentationml.slideLayout+xml"/>
  <Override PartName="/ppt/slides/slide16.xml" ContentType="application/vnd.openxmlformats-officedocument.presentationml.slide+xml"/>
  <Override PartName="/ppt/diagrams/quickStyle5.xml" ContentType="application/vnd.openxmlformats-officedocument.drawingml.diagramStyle+xml"/>
  <Override PartName="/ppt/theme/theme12.xml" ContentType="application/vnd.openxmlformats-officedocument.theme+xml"/>
  <Override PartName="/ppt/slides/slide93.xml" ContentType="application/vnd.openxmlformats-officedocument.presentationml.slide+xml"/>
  <Override PartName="/ppt/slides/slide156.xml" ContentType="application/vnd.openxmlformats-officedocument.presentationml.slide+xml"/>
  <Override PartName="/ppt/slideLayouts/slideLayout78.xml" ContentType="application/vnd.openxmlformats-officedocument.presentationml.slideLayout+xml"/>
  <Override PartName="/ppt/notesSlides/notesSlide25.xml" ContentType="application/vnd.openxmlformats-officedocument.presentationml.notesSlide+xml"/>
  <Override PartName="/ppt/slides/slide77.xml" ContentType="application/vnd.openxmlformats-officedocument.presentationml.slide+xml"/>
  <Override PartName="/ppt/theme/theme9.xml" ContentType="application/vnd.openxmlformats-officedocument.theme+xml"/>
  <Override PartName="/ppt/slideMasters/slideMaster3.xml" ContentType="application/vnd.openxmlformats-officedocument.presentationml.slideMaster+xml"/>
  <Override PartName="/ppt/slides/slide101.xml" ContentType="application/vnd.openxmlformats-officedocument.presentationml.slide+xml"/>
  <Override PartName="/ppt/slideLayouts/slideLayout116.xml" ContentType="application/vnd.openxmlformats-officedocument.presentationml.slideLayout+xml"/>
  <Override PartName="/ppt/slides/slide22.xml" ContentType="application/vnd.openxmlformats-officedocument.presentationml.slide+xml"/>
  <Override PartName="/ppt/slideMasters/slideMaster21.xml" ContentType="application/vnd.openxmlformats-officedocument.presentationml.slideMaster+xml"/>
  <Override PartName="/ppt/slideLayouts/slideLayout40.xml" ContentType="application/vnd.openxmlformats-officedocument.presentationml.slideLayout+xml"/>
  <Override PartName="/ppt/slides/slide162.xml" ContentType="application/vnd.openxmlformats-officedocument.presentationml.slide+xml"/>
  <Override PartName="/ppt/slideLayouts/slideLayout84.xml" ContentType="application/vnd.openxmlformats-officedocument.presentationml.slideLayout+xml"/>
  <Override PartName="/ppt/diagrams/data3.xml" ContentType="application/vnd.openxmlformats-officedocument.drawingml.diagramData+xml"/>
  <Override PartName="/ppt/slideMasters/slideMaster49.xml" ContentType="application/vnd.openxmlformats-officedocument.presentationml.slideMaster+xml"/>
  <Override PartName="/ppt/slides/slide83.xml" ContentType="application/vnd.openxmlformats-officedocument.presentationml.slide+xml"/>
  <Override PartName="/ppt/notesSlides/notesSlide31.xml" ContentType="application/vnd.openxmlformats-officedocument.presentationml.notesSlide+xml"/>
  <Override PartName="/ppt/slideLayouts/slideLayout68.xml" ContentType="application/vnd.openxmlformats-officedocument.presentationml.slideLayout+xml"/>
  <Override PartName="/ppt/notesSlides/notesSlide15.xml" ContentType="application/vnd.openxmlformats-officedocument.presentationml.notesSlide+xml"/>
  <Override PartName="/ppt/slideLayouts/slideLayout122.xml" ContentType="application/vnd.openxmlformats-officedocument.presentationml.slideLayout+xml"/>
  <Override PartName="/ppt/slideLayouts/slideLayout13.xml" ContentType="application/vnd.openxmlformats-officedocument.presentationml.slideLayout+xml"/>
  <Override PartName="/ppt/slideLayouts/slideLayout106.xml" ContentType="application/vnd.openxmlformats-officedocument.presentationml.slideLayout+xml"/>
  <Override PartName="/ppt/slides/slide8.xml" ContentType="application/vnd.openxmlformats-officedocument.presentationml.slide+xml"/>
  <Override PartName="/ppt/slides/slide12.xml" ContentType="application/vnd.openxmlformats-officedocument.presentationml.slide+xml"/>
  <Override PartName="/ppt/diagrams/quickStyle1.xml" ContentType="application/vnd.openxmlformats-officedocument.drawingml.diagramStyle+xml"/>
  <Override PartName="/ppt/slides/slide119.xml" ContentType="application/vnd.openxmlformats-officedocument.presentationml.slide+xml"/>
  <Override PartName="/ppt/slides/slide152.xml" ContentType="application/vnd.openxmlformats-officedocument.presentationml.slide+xml"/>
  <Override PartName="/ppt/slideLayouts/slideLayout74.xml" ContentType="application/vnd.openxmlformats-officedocument.presentationml.slideLayout+xml"/>
  <Override PartName="/ppt/notesSlides/notesSlide21.xml" ContentType="application/vnd.openxmlformats-officedocument.presentationml.notesSlide+xml"/>
  <Override PartName="/ppt/theme/theme36.xml" ContentType="application/vnd.openxmlformats-officedocument.theme+xml"/>
  <Override PartName="/ppt/slides/slide73.xml" ContentType="application/vnd.openxmlformats-officedocument.presentationml.slide+xml"/>
  <Override PartName="/ppt/slideLayouts/slideLayout6.xml" ContentType="application/vnd.openxmlformats-officedocument.presentationml.slideLayout+xml"/>
  <Override PartName="/ppt/theme/theme5.xml" ContentType="application/vnd.openxmlformats-officedocument.theme+xml"/>
  <Override PartName="/ppt/slideLayouts/slideLayout112.xml" ContentType="application/vnd.openxmlformats-officedocument.presentationml.slideLayout+xml"/>
  <Override PartName="/ppt/notesSlides/notesSlide49.xml" ContentType="application/vnd.openxmlformats-officedocument.presentationml.notesSlide+xml"/>
  <Override PartName="/ppt/slides/slide125.xml" ContentType="application/vnd.openxmlformats-officedocument.presentationml.slide+xml"/>
  <Default Extension="emf" ContentType="image/x-emf"/>
  <Override PartName="/ppt/slideLayouts/slideLayout80.xml" ContentType="application/vnd.openxmlformats-officedocument.presentationml.slideLayout+xml"/>
  <Override PartName="/ppt/slides/slide109.xml" ContentType="application/vnd.openxmlformats-officedocument.presentationml.slide+xml"/>
  <Override PartName="/ppt/slideMasters/slideMaster45.xml" ContentType="application/vnd.openxmlformats-officedocument.presentationml.slideMaster+xml"/>
  <Override PartName="/ppt/slides/slide46.xml" ContentType="application/vnd.openxmlformats-officedocument.presentationml.slide+xml"/>
  <Override PartName="/ppt/notesSlides/notesSlide11.xml" ContentType="application/vnd.openxmlformats-officedocument.presentationml.notesSlide+xml"/>
  <Override PartName="/ppt/theme/theme26.xml" ContentType="application/vnd.openxmlformats-officedocument.theme+xml"/>
  <Override PartName="/ppt/notesSlides/notesSlide55.xml" ContentType="application/vnd.openxmlformats-officedocument.presentationml.notesSlide+xml"/>
  <Override PartName="/ppt/slides/slide4.xml" ContentType="application/vnd.openxmlformats-officedocument.presentationml.slide+xml"/>
  <Override PartName="/ppt/slideLayouts/slideLayout102.xml" ContentType="application/vnd.openxmlformats-officedocument.presentationml.slideLayout+xml"/>
  <Override PartName="/ppt/notesSlides/notesSlide39.xml" ContentType="application/vnd.openxmlformats-officedocument.presentationml.notesSlide+xml"/>
  <Override PartName="/ppt/slideMasters/slideMaster18.xml" ContentType="application/vnd.openxmlformats-officedocument.presentationml.slideMaster+xml"/>
  <Override PartName="/ppt/slides/slide115.xml" ContentType="application/vnd.openxmlformats-officedocument.presentationml.slide+xml"/>
  <Override PartName="/ppt/slideMasters/slideMaster51.xml" ContentType="application/vnd.openxmlformats-officedocument.presentationml.slideMaster+xml"/>
  <Override PartName="/ppt/slideLayouts/slideLayout37.xml" ContentType="application/vnd.openxmlformats-officedocument.presentationml.slideLayout+xml"/>
  <Override PartName="/ppt/slideLayouts/slideLayout70.xml" ContentType="application/vnd.openxmlformats-officedocument.presentationml.slideLayout+xml"/>
  <Override PartName="/ppt/slides/slide36.xml" ContentType="application/vnd.openxmlformats-officedocument.presentationml.slide+xml"/>
  <Override PartName="/ppt/theme/theme32.xml" ContentType="application/vnd.openxmlformats-officedocument.theme+xml"/>
  <Override PartName="/ppt/slideLayouts/slideLayout2.xml" ContentType="application/vnd.openxmlformats-officedocument.presentationml.slideLayout+xml"/>
  <Override PartName="/ppt/theme/theme1.xml" ContentType="application/vnd.openxmlformats-officedocument.theme+xml"/>
  <Override PartName="/ppt/slideLayouts/slideLayout98.xml" ContentType="application/vnd.openxmlformats-officedocument.presentationml.slideLayout+xml"/>
  <Override PartName="/ppt/diagrams/colors7.xml" ContentType="application/vnd.openxmlformats-officedocument.drawingml.diagramColors+xml"/>
  <Override PartName="/ppt/slides/slide97.xml" ContentType="application/vnd.openxmlformats-officedocument.presentationml.slide+xml"/>
  <Override PartName="/ppt/notesSlides/notesSlide45.xml" ContentType="application/vnd.openxmlformats-officedocument.presentationml.notesSlide+xml"/>
  <Override PartName="/ppt/slides/slide121.xml" ContentType="application/vnd.openxmlformats-officedocument.presentationml.slide+xml"/>
  <Override PartName="/ppt/slides/slide42.xml" ContentType="application/vnd.openxmlformats-officedocument.presentationml.slide+xml"/>
  <Override PartName="/ppt/slides/slide105.xml" ContentType="application/vnd.openxmlformats-officedocument.presentationml.slide+xml"/>
  <Override PartName="/ppt/slideMasters/slideMaster41.xml" ContentType="application/vnd.openxmlformats-officedocument.presentationml.slideMaster+xml"/>
  <Override PartName="/ppt/slideLayouts/slideLayout27.xml" ContentType="application/vnd.openxmlformats-officedocument.presentationml.slideLayout+xml"/>
  <Override PartName="/ppt/slides/slide149.xml" ContentType="application/vnd.openxmlformats-officedocument.presentationml.slide+xml"/>
  <Override PartName="/ppt/theme/theme22.xml" ContentType="application/vnd.openxmlformats-officedocument.theme+xml"/>
  <Override PartName="/ppt/notesSlides/notesSlide51.xml" ContentType="application/vnd.openxmlformats-officedocument.presentationml.notesSlide+xml"/>
  <Override PartName="/ppt/slideMasters/slideMaster14.xml" ContentType="application/vnd.openxmlformats-officedocument.presentationml.slideMaster+xml"/>
  <Override PartName="/ppt/slides/slide111.xml" ContentType="application/vnd.openxmlformats-officedocument.presentationml.slide+xml"/>
  <Override PartName="/ppt/slideLayouts/slideLayout33.xml" ContentType="application/vnd.openxmlformats-officedocument.presentationml.slideLayout+xml"/>
  <Override PartName="/ppt/slides/slide32.xml" ContentType="application/vnd.openxmlformats-officedocument.presentationml.slide+xml"/>
  <Override PartName="/ppt/diagrams/drawing5.xml" ContentType="application/vnd.ms-office.drawingml.diagramDrawing+xml"/>
  <Override PartName="/ppt/slides/slide139.xml" ContentType="application/vnd.openxmlformats-officedocument.presentationml.slide+xml"/>
  <Override PartName="/ppt/charts/chart1.xml" ContentType="application/vnd.openxmlformats-officedocument.drawingml.chart+xml"/>
  <Override PartName="/ppt/slideLayouts/slideLayout94.xml" ContentType="application/vnd.openxmlformats-officedocument.presentationml.slideLayout+xml"/>
  <Override PartName="/ppt/diagrams/colors3.xml" ContentType="application/vnd.openxmlformats-officedocument.drawingml.diagramColors+xml"/>
  <Override PartName="/ppt/notesSlides/notesSlide41.xml" ContentType="application/vnd.openxmlformats-officedocument.presentationml.notesSlide+xml"/>
  <Override PartName="/ppt/slideLayouts/slideLayout23.xml" ContentType="application/vnd.openxmlformats-officedocument.presentationml.slideLayout+xml"/>
  <Override PartName="/ppt/slides/slide145.xml" ContentType="application/vnd.openxmlformats-officedocument.presentationml.slide+xml"/>
  <Override PartName="/ppt/slides/slide66.xml" ContentType="application/vnd.openxmlformats-officedocument.presentationml.slide+xml"/>
  <Override PartName="/ppt/slides/slide129.xml" ContentType="application/vnd.openxmlformats-officedocument.presentationml.slide+xml"/>
  <Override PartName="/ppt/notesSlides/notesSlide5.xml" ContentType="application/vnd.openxmlformats-officedocument.presentationml.notesSlide+xml"/>
  <Default Extension="wdp" ContentType="image/vnd.ms-photo"/>
  <Override PartName="/ppt/theme/theme46.xml" ContentType="application/vnd.openxmlformats-officedocument.theme+xml"/>
  <Override PartName="/ppt/slideMasters/slideMaster10.xml" ContentType="application/vnd.openxmlformats-officedocument.presentationml.slideMaster+xml"/>
  <Override PartName="/ppt/diagrams/drawing1.xml" ContentType="application/vnd.ms-office.drawingml.diagramDrawing+xml"/>
  <Override PartName="/ppt/slideMasters/slideMaster38.xml" ContentType="application/vnd.openxmlformats-officedocument.presentationml.slideMaster+xml"/>
  <Override PartName="/ppt/slides/slide135.xml" ContentType="application/vnd.openxmlformats-officedocument.presentationml.slide+xml"/>
  <Override PartName="/ppt/slideLayouts/slideLayout57.xml" ContentType="application/vnd.openxmlformats-officedocument.presentationml.slideLayout+xml"/>
  <Override PartName="/ppt/theme/theme19.xml" ContentType="application/vnd.openxmlformats-officedocument.theme+xml"/>
  <Override PartName="/ppt/slideLayouts/slideLayout90.xml" ContentType="application/vnd.openxmlformats-officedocument.presentationml.slideLayout+xml"/>
  <Override PartName="/ppt/slides/slide56.xml" ContentType="application/vnd.openxmlformats-officedocument.presentationml.slide+xml"/>
  <Override PartName="/ppt/theme/theme52.xml" ContentType="application/vnd.openxmlformats-officedocument.theme+xml"/>
  <Override PartName="/ppt/slides/slide141.xml" ContentType="application/vnd.openxmlformats-officedocument.presentationml.slide+xml"/>
  <Override PartName="/ppt/slideLayouts/slideLayout63.xml" ContentType="application/vnd.openxmlformats-officedocument.presentationml.slideLayout+xml"/>
  <Override PartName="/ppt/slides/slide29.xml" ContentType="application/vnd.openxmlformats-officedocument.presentationml.slide+xml"/>
  <Override PartName="/ppt/slideMasters/slideMaster28.xml" ContentType="application/vnd.openxmlformats-officedocument.presentationml.slideMaster+xml"/>
  <Override PartName="/ppt/slides/slide62.xml" ContentType="application/vnd.openxmlformats-officedocument.presentationml.slide+xml"/>
  <Override PartName="/ppt/notesSlides/notesSlide1.xml" ContentType="application/vnd.openxmlformats-officedocument.presentationml.notesSlide+xml"/>
  <Override PartName="/ppt/slideLayouts/slideLayout47.xml" ContentType="application/vnd.openxmlformats-officedocument.presentationml.slideLayout+xml"/>
  <Override PartName="/ppt/notesSlides/notesSlide10.xml" ContentType="application/vnd.openxmlformats-officedocument.presentationml.notesSlide+xml"/>
  <Override PartName="/ppt/slides/slide169.xml" ContentType="application/vnd.openxmlformats-officedocument.presentationml.slide+xml"/>
  <Override PartName="/ppt/diagrams/layout6.xml" ContentType="application/vnd.openxmlformats-officedocument.drawingml.diagramLayout+xml"/>
  <Override PartName="/ppt/theme/theme42.xml" ContentType="application/vnd.openxmlformats-officedocument.theme+xml"/>
  <Override PartName="/ppt/comments/comment3.xml" ContentType="application/vnd.openxmlformats-officedocument.presentationml.comments+xml"/>
  <Override PartName="/ppt/presentation.xml" ContentType="application/vnd.openxmlformats-officedocument.presentationml.presentation.main+xml"/>
  <Override PartName="/ppt/slideMasters/slideMaster34.xml" ContentType="application/vnd.openxmlformats-officedocument.presentationml.slideMaster+xml"/>
  <Override PartName="/ppt/slides/slide131.xml" ContentType="application/vnd.openxmlformats-officedocument.presentationml.slide+xml"/>
  <Override PartName="/ppt/slideLayouts/slideLayout53.xml" ContentType="application/vnd.openxmlformats-officedocument.presentationml.slideLayout+xml"/>
  <Override PartName="/ppt/slides/slide19.xml" ContentType="application/vnd.openxmlformats-officedocument.presentationml.slide+xml"/>
  <Override PartName="/ppt/diagrams/quickStyle8.xml" ContentType="application/vnd.openxmlformats-officedocument.drawingml.diagramStyle+xml"/>
  <Override PartName="/ppt/theme/theme15.xml" ContentType="application/vnd.openxmlformats-officedocument.theme+xml"/>
  <Override PartName="/ppt/slides/slide52.xml" ContentType="application/vnd.openxmlformats-officedocument.presentationml.slide+xml"/>
  <Override PartName="/ppt/slides/slide159.xml" ContentType="application/vnd.openxmlformats-officedocument.presentationml.slide+xml"/>
  <Override PartName="/ppt/notesSlides/notesSlide28.xml" ContentType="application/vnd.openxmlformats-officedocument.presentationml.notesSlide+xml"/>
  <Override PartName="/ppt/slideMasters/slideMaster6.xml" ContentType="application/vnd.openxmlformats-officedocument.presentationml.slideMaster+xml"/>
  <Override PartName="/ppt/slideLayouts/slideLayout119.xml" ContentType="application/vnd.openxmlformats-officedocument.presentationml.slideLayout+xml"/>
  <Override PartName="/ppt/slides/slide25.xml" ContentType="application/vnd.openxmlformats-officedocument.presentationml.slide+xml"/>
  <Override PartName="/ppt/slideMasters/slideMaster24.xml" ContentType="application/vnd.openxmlformats-officedocument.presentationml.slideMaster+xml"/>
  <Override PartName="/ppt/diagrams/layout2.xml" ContentType="application/vnd.openxmlformats-officedocument.drawingml.diagramLayout+xml"/>
  <Override PartName="/ppt/slideLayouts/slideLayout43.xml" ContentType="application/vnd.openxmlformats-officedocument.presentationml.slideLayout+xml"/>
  <Override PartName="/ppt/slides/slide165.xml" ContentType="application/vnd.openxmlformats-officedocument.presentationml.slide+xml"/>
  <Override PartName="/ppt/slideLayouts/slideLayout87.xml" ContentType="application/vnd.openxmlformats-officedocument.presentationml.slideLayout+xml"/>
  <Override PartName="/ppt/diagrams/data6.xml" ContentType="application/vnd.openxmlformats-officedocument.drawingml.diagramData+xml"/>
  <Override PartName="/ppt/notesSlides/notesSlide34.xml" ContentType="application/vnd.openxmlformats-officedocument.presentationml.notesSlide+xml"/>
  <Override PartName="/ppt/slides/slide86.xml" ContentType="application/vnd.openxmlformats-officedocument.presentationml.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slideMasters/slideMaster30.xml" ContentType="application/vnd.openxmlformats-officedocument.presentationml.slideMaster+xml"/>
  <Override PartName="/ppt/slideLayouts/slideLayout16.xml" ContentType="application/vnd.openxmlformats-officedocument.presentationml.slideLayout+xml"/>
  <Override PartName="/ppt/slideLayouts/slideLayout109.xml" ContentType="application/vnd.openxmlformats-officedocument.presentationml.slideLayout+xml"/>
  <Override PartName="/ppt/slides/slide15.xml" ContentType="application/vnd.openxmlformats-officedocument.presentationml.slide+xml"/>
  <Override PartName="/ppt/diagrams/quickStyle4.xml" ContentType="application/vnd.openxmlformats-officedocument.drawingml.diagramStyle+xml"/>
  <Override PartName="/ppt/theme/theme11.xml" ContentType="application/vnd.openxmlformats-officedocument.theme+xml"/>
  <Override PartName="/ppt/slides/slide92.xml" ContentType="application/vnd.openxmlformats-officedocument.presentationml.slide+xml"/>
  <Override PartName="/ppt/slides/slide155.xml" ContentType="application/vnd.openxmlformats-officedocument.presentationml.slide+xml"/>
  <Override PartName="/ppt/slideLayouts/slideLayout77.xml" ContentType="application/vnd.openxmlformats-officedocument.presentationml.slideLayout+xml"/>
  <Override PartName="/ppt/notesSlides/notesSlide24.xml" ContentType="application/vnd.openxmlformats-officedocument.presentationml.notesSlide+xml"/>
  <Override PartName="/ppt/theme/theme39.xml" ContentType="application/vnd.openxmlformats-officedocument.theme+xml"/>
  <Override PartName="/ppt/slides/slide76.xml" ContentType="application/vnd.openxmlformats-officedocument.presentationml.slide+xml"/>
  <Override PartName="/ppt/slideLayouts/slideLayout9.xml" ContentType="application/vnd.openxmlformats-officedocument.presentationml.slideLayout+xml"/>
  <Override PartName="/ppt/theme/theme8.xml" ContentType="application/vnd.openxmlformats-officedocument.theme+xml"/>
  <Override PartName="/ppt/slides/slide100.xml" ContentType="application/vnd.openxmlformats-officedocument.presentationml.slide+xml"/>
  <Override PartName="/ppt/slideMasters/slideMaster2.xml" ContentType="application/vnd.openxmlformats-officedocument.presentationml.slideMaster+xml"/>
  <Override PartName="/ppt/slideLayouts/slideLayout115.xml" ContentType="application/vnd.openxmlformats-officedocument.presentationml.slideLayout+xml"/>
  <Override PartName="/ppt/slides/slide21.xml" ContentType="application/vnd.openxmlformats-officedocument.presentationml.slide+xml"/>
  <Override PartName="/ppt/slideMasters/slideMaster20.xml" ContentType="application/vnd.openxmlformats-officedocument.presentationml.slideMaster+xml"/>
  <Override PartName="/ppt/slides/slide128.xml" ContentType="application/vnd.openxmlformats-officedocument.presentationml.slide+xml"/>
  <Default Extension="svg" ContentType="image/svg+xml"/>
  <Override PartName="/ppt/slides/slide161.xml" ContentType="application/vnd.openxmlformats-officedocument.presentationml.slide+xml"/>
  <Override PartName="/ppt/slideLayouts/slideLayout83.xml" ContentType="application/vnd.openxmlformats-officedocument.presentationml.slideLayout+xml"/>
  <Override PartName="/ppt/slides/slide49.xml" ContentType="application/vnd.openxmlformats-officedocument.presentationml.slide+xml"/>
  <Override PartName="/ppt/slideMasters/slideMaster48.xml" ContentType="application/vnd.openxmlformats-officedocument.presentationml.slideMaster+xml"/>
  <Override PartName="/ppt/slides/slide82.xml" ContentType="application/vnd.openxmlformats-officedocument.presentationml.slide+xml"/>
  <Override PartName="/ppt/diagrams/data2.xml" ContentType="application/vnd.openxmlformats-officedocument.drawingml.diagramData+xml"/>
  <Override PartName="/ppt/slideLayouts/slideLayout67.xml" ContentType="application/vnd.openxmlformats-officedocument.presentationml.slideLayout+xml"/>
  <Override PartName="/ppt/notesSlides/notesSlide30.xml" ContentType="application/vnd.openxmlformats-officedocument.presentationml.notesSlide+xml"/>
  <Override PartName="/ppt/notesSlides/notesSlide14.xml" ContentType="application/vnd.openxmlformats-officedocument.presentationml.notesSlide+xml"/>
  <Override PartName="/ppt/theme/theme29.xml" ContentType="application/vnd.openxmlformats-officedocument.theme+xml"/>
  <Override PartName="/ppt/slideLayouts/slideLayout121.xml" ContentType="application/vnd.openxmlformats-officedocument.presentationml.slideLayout+xml"/>
  <Override PartName="/ppt/slides/slide7.xml" ContentType="application/vnd.openxmlformats-officedocument.presentationml.slide+xml"/>
  <Override PartName="/ppt/slideLayouts/slideLayout105.xml" ContentType="application/vnd.openxmlformats-officedocument.presentationml.slideLayout+xml"/>
  <Override PartName="/ppt/slideLayouts/slideLayout12.xml" ContentType="application/vnd.openxmlformats-officedocument.presentationml.slideLayout+xml"/>
  <Override PartName="/ppt/slides/slide11.xml" ContentType="application/vnd.openxmlformats-officedocument.presentationml.slide+xml"/>
  <Override PartName="/ppt/slides/slide118.xml" ContentType="application/vnd.openxmlformats-officedocument.presentationml.slide+xml"/>
  <Override PartName="/ppt/slides/slide151.xml" ContentType="application/vnd.openxmlformats-officedocument.presentationml.slide+xml"/>
  <Override PartName="/ppt/slideLayouts/slideLayout73.xml" ContentType="application/vnd.openxmlformats-officedocument.presentationml.slideLayout+xml"/>
  <Override PartName="/ppt/slides/slide3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 id="2147483660" r:id="rId2"/>
    <p:sldMasterId id="2147483662" r:id="rId3"/>
    <p:sldMasterId id="2147483664" r:id="rId4"/>
    <p:sldMasterId id="2147483666" r:id="rId5"/>
    <p:sldMasterId id="2147483668" r:id="rId6"/>
    <p:sldMasterId id="2147483670" r:id="rId7"/>
    <p:sldMasterId id="2147483672" r:id="rId8"/>
    <p:sldMasterId id="2147483674" r:id="rId9"/>
    <p:sldMasterId id="2147483676" r:id="rId10"/>
    <p:sldMasterId id="2147483678" r:id="rId11"/>
    <p:sldMasterId id="2147483680" r:id="rId12"/>
    <p:sldMasterId id="2147483682" r:id="rId13"/>
    <p:sldMasterId id="2147483684" r:id="rId14"/>
    <p:sldMasterId id="2147483686" r:id="rId15"/>
    <p:sldMasterId id="2147483688" r:id="rId16"/>
    <p:sldMasterId id="2147483690" r:id="rId17"/>
    <p:sldMasterId id="2147483692" r:id="rId18"/>
    <p:sldMasterId id="2147483694" r:id="rId19"/>
    <p:sldMasterId id="2147483696" r:id="rId20"/>
    <p:sldMasterId id="2147483698" r:id="rId21"/>
    <p:sldMasterId id="2147483700" r:id="rId22"/>
    <p:sldMasterId id="2147483702" r:id="rId23"/>
    <p:sldMasterId id="2147483704" r:id="rId24"/>
    <p:sldMasterId id="2147483706" r:id="rId25"/>
    <p:sldMasterId id="2147483708" r:id="rId26"/>
    <p:sldMasterId id="2147483710" r:id="rId27"/>
    <p:sldMasterId id="2147483712" r:id="rId28"/>
    <p:sldMasterId id="2147483714" r:id="rId29"/>
    <p:sldMasterId id="2147483716" r:id="rId30"/>
    <p:sldMasterId id="2147483718" r:id="rId31"/>
    <p:sldMasterId id="2147483720" r:id="rId32"/>
    <p:sldMasterId id="2147483722" r:id="rId33"/>
    <p:sldMasterId id="2147483724" r:id="rId34"/>
    <p:sldMasterId id="2147483726" r:id="rId35"/>
    <p:sldMasterId id="2147483728" r:id="rId36"/>
    <p:sldMasterId id="2147483730" r:id="rId37"/>
    <p:sldMasterId id="2147483732" r:id="rId38"/>
    <p:sldMasterId id="2147483734" r:id="rId39"/>
    <p:sldMasterId id="2147483736" r:id="rId40"/>
    <p:sldMasterId id="2147483738" r:id="rId41"/>
    <p:sldMasterId id="2147483740" r:id="rId42"/>
    <p:sldMasterId id="2147483742" r:id="rId43"/>
    <p:sldMasterId id="2147483744" r:id="rId44"/>
    <p:sldMasterId id="2147483746" r:id="rId45"/>
    <p:sldMasterId id="2147483758" r:id="rId46"/>
    <p:sldMasterId id="2147483770" r:id="rId47"/>
    <p:sldMasterId id="2147483790" r:id="rId48"/>
    <p:sldMasterId id="2147483803" r:id="rId49"/>
    <p:sldMasterId id="2147483813" r:id="rId50"/>
    <p:sldMasterId id="2147483816" r:id="rId51"/>
    <p:sldMasterId id="2147483826" r:id="rId52"/>
  </p:sldMasterIdLst>
  <p:notesMasterIdLst>
    <p:notesMasterId r:id="rId222"/>
  </p:notesMasterIdLst>
  <p:sldIdLst>
    <p:sldId id="256" r:id="rId53"/>
    <p:sldId id="257" r:id="rId54"/>
    <p:sldId id="260" r:id="rId55"/>
    <p:sldId id="261" r:id="rId56"/>
    <p:sldId id="262" r:id="rId57"/>
    <p:sldId id="263" r:id="rId58"/>
    <p:sldId id="264" r:id="rId59"/>
    <p:sldId id="265" r:id="rId60"/>
    <p:sldId id="266" r:id="rId61"/>
    <p:sldId id="267" r:id="rId62"/>
    <p:sldId id="268" r:id="rId63"/>
    <p:sldId id="269" r:id="rId64"/>
    <p:sldId id="270" r:id="rId65"/>
    <p:sldId id="271" r:id="rId66"/>
    <p:sldId id="272" r:id="rId67"/>
    <p:sldId id="273" r:id="rId68"/>
    <p:sldId id="274" r:id="rId69"/>
    <p:sldId id="275" r:id="rId70"/>
    <p:sldId id="276" r:id="rId71"/>
    <p:sldId id="277" r:id="rId72"/>
    <p:sldId id="278" r:id="rId73"/>
    <p:sldId id="279" r:id="rId74"/>
    <p:sldId id="280" r:id="rId75"/>
    <p:sldId id="281" r:id="rId76"/>
    <p:sldId id="282" r:id="rId77"/>
    <p:sldId id="283" r:id="rId78"/>
    <p:sldId id="284" r:id="rId79"/>
    <p:sldId id="285" r:id="rId80"/>
    <p:sldId id="286" r:id="rId81"/>
    <p:sldId id="287" r:id="rId82"/>
    <p:sldId id="288" r:id="rId83"/>
    <p:sldId id="289" r:id="rId84"/>
    <p:sldId id="290" r:id="rId85"/>
    <p:sldId id="291" r:id="rId86"/>
    <p:sldId id="292" r:id="rId87"/>
    <p:sldId id="293" r:id="rId88"/>
    <p:sldId id="294" r:id="rId89"/>
    <p:sldId id="295" r:id="rId90"/>
    <p:sldId id="296" r:id="rId91"/>
    <p:sldId id="297" r:id="rId92"/>
    <p:sldId id="298" r:id="rId93"/>
    <p:sldId id="299" r:id="rId94"/>
    <p:sldId id="300" r:id="rId95"/>
    <p:sldId id="301" r:id="rId96"/>
    <p:sldId id="303" r:id="rId97"/>
    <p:sldId id="388" r:id="rId98"/>
    <p:sldId id="389" r:id="rId99"/>
    <p:sldId id="390" r:id="rId100"/>
    <p:sldId id="391" r:id="rId101"/>
    <p:sldId id="392" r:id="rId102"/>
    <p:sldId id="393" r:id="rId103"/>
    <p:sldId id="394" r:id="rId104"/>
    <p:sldId id="395" r:id="rId105"/>
    <p:sldId id="396" r:id="rId106"/>
    <p:sldId id="397" r:id="rId107"/>
    <p:sldId id="398" r:id="rId108"/>
    <p:sldId id="399" r:id="rId109"/>
    <p:sldId id="400" r:id="rId110"/>
    <p:sldId id="401" r:id="rId111"/>
    <p:sldId id="402" r:id="rId112"/>
    <p:sldId id="403" r:id="rId113"/>
    <p:sldId id="404" r:id="rId114"/>
    <p:sldId id="405" r:id="rId115"/>
    <p:sldId id="406" r:id="rId116"/>
    <p:sldId id="407" r:id="rId117"/>
    <p:sldId id="408" r:id="rId118"/>
    <p:sldId id="409" r:id="rId119"/>
    <p:sldId id="410" r:id="rId120"/>
    <p:sldId id="411" r:id="rId121"/>
    <p:sldId id="412" r:id="rId122"/>
    <p:sldId id="413" r:id="rId123"/>
    <p:sldId id="414" r:id="rId124"/>
    <p:sldId id="415" r:id="rId125"/>
    <p:sldId id="416" r:id="rId126"/>
    <p:sldId id="417" r:id="rId127"/>
    <p:sldId id="418" r:id="rId128"/>
    <p:sldId id="419" r:id="rId129"/>
    <p:sldId id="420" r:id="rId130"/>
    <p:sldId id="421" r:id="rId131"/>
    <p:sldId id="422" r:id="rId132"/>
    <p:sldId id="423" r:id="rId133"/>
    <p:sldId id="424" r:id="rId134"/>
    <p:sldId id="425" r:id="rId135"/>
    <p:sldId id="426" r:id="rId136"/>
    <p:sldId id="427" r:id="rId137"/>
    <p:sldId id="428" r:id="rId138"/>
    <p:sldId id="429" r:id="rId139"/>
    <p:sldId id="430" r:id="rId140"/>
    <p:sldId id="431" r:id="rId141"/>
    <p:sldId id="432" r:id="rId142"/>
    <p:sldId id="433" r:id="rId143"/>
    <p:sldId id="434" r:id="rId144"/>
    <p:sldId id="435" r:id="rId145"/>
    <p:sldId id="436" r:id="rId146"/>
    <p:sldId id="437" r:id="rId147"/>
    <p:sldId id="438" r:id="rId148"/>
    <p:sldId id="439" r:id="rId149"/>
    <p:sldId id="440" r:id="rId150"/>
    <p:sldId id="441" r:id="rId151"/>
    <p:sldId id="306" r:id="rId152"/>
    <p:sldId id="374" r:id="rId153"/>
    <p:sldId id="308" r:id="rId154"/>
    <p:sldId id="309" r:id="rId155"/>
    <p:sldId id="310" r:id="rId156"/>
    <p:sldId id="311" r:id="rId157"/>
    <p:sldId id="312" r:id="rId158"/>
    <p:sldId id="313" r:id="rId159"/>
    <p:sldId id="314" r:id="rId160"/>
    <p:sldId id="315" r:id="rId161"/>
    <p:sldId id="316" r:id="rId162"/>
    <p:sldId id="317" r:id="rId163"/>
    <p:sldId id="318" r:id="rId164"/>
    <p:sldId id="319" r:id="rId165"/>
    <p:sldId id="320" r:id="rId166"/>
    <p:sldId id="321" r:id="rId167"/>
    <p:sldId id="322" r:id="rId168"/>
    <p:sldId id="323" r:id="rId169"/>
    <p:sldId id="324" r:id="rId170"/>
    <p:sldId id="325" r:id="rId171"/>
    <p:sldId id="326" r:id="rId172"/>
    <p:sldId id="327" r:id="rId173"/>
    <p:sldId id="328" r:id="rId174"/>
    <p:sldId id="329" r:id="rId175"/>
    <p:sldId id="330" r:id="rId176"/>
    <p:sldId id="331" r:id="rId177"/>
    <p:sldId id="332" r:id="rId178"/>
    <p:sldId id="333" r:id="rId179"/>
    <p:sldId id="335" r:id="rId180"/>
    <p:sldId id="337" r:id="rId181"/>
    <p:sldId id="338" r:id="rId182"/>
    <p:sldId id="339" r:id="rId183"/>
    <p:sldId id="340" r:id="rId184"/>
    <p:sldId id="341" r:id="rId185"/>
    <p:sldId id="342" r:id="rId186"/>
    <p:sldId id="343" r:id="rId187"/>
    <p:sldId id="344" r:id="rId188"/>
    <p:sldId id="345" r:id="rId189"/>
    <p:sldId id="346" r:id="rId190"/>
    <p:sldId id="347" r:id="rId191"/>
    <p:sldId id="348" r:id="rId192"/>
    <p:sldId id="349" r:id="rId193"/>
    <p:sldId id="350" r:id="rId194"/>
    <p:sldId id="351" r:id="rId195"/>
    <p:sldId id="352" r:id="rId196"/>
    <p:sldId id="353" r:id="rId197"/>
    <p:sldId id="354" r:id="rId198"/>
    <p:sldId id="355" r:id="rId199"/>
    <p:sldId id="376" r:id="rId200"/>
    <p:sldId id="381" r:id="rId201"/>
    <p:sldId id="382" r:id="rId202"/>
    <p:sldId id="383" r:id="rId203"/>
    <p:sldId id="384" r:id="rId204"/>
    <p:sldId id="385" r:id="rId205"/>
    <p:sldId id="386" r:id="rId206"/>
    <p:sldId id="387" r:id="rId207"/>
    <p:sldId id="378" r:id="rId208"/>
    <p:sldId id="357" r:id="rId209"/>
    <p:sldId id="359" r:id="rId210"/>
    <p:sldId id="360" r:id="rId211"/>
    <p:sldId id="361" r:id="rId212"/>
    <p:sldId id="362" r:id="rId213"/>
    <p:sldId id="363" r:id="rId214"/>
    <p:sldId id="364" r:id="rId215"/>
    <p:sldId id="365" r:id="rId216"/>
    <p:sldId id="366" r:id="rId217"/>
    <p:sldId id="367" r:id="rId218"/>
    <p:sldId id="368" r:id="rId219"/>
    <p:sldId id="371" r:id="rId220"/>
    <p:sldId id="379" r:id="rId2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1" name="Nick" initials="N" lastIdx="2" clrIdx="0">
    <p:extLst>
      <p:ext uri="{19B8F6BF-5375-455C-9EA6-DF929625EA0E}">
        <p15:presenceInfo xmlns:p15="http://schemas.microsoft.com/office/powerpoint/2012/main" xmlns:p="http://schemas.openxmlformats.org/presentationml/2006/main" xmlns:r="http://schemas.openxmlformats.org/officeDocument/2006/relationships" xmlns:a="http://schemas.openxmlformats.org/drawingml/2006/main" xmlns="" userId="Nick" providerId="None"/>
      </p:ext>
    </p:extLst>
  </p:cmAuthor>
  <p:cmAuthor id="2" name="Luke Arnold" initials="LA" lastIdx="1" clrIdx="1"/>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horzBarState="maximized">
    <p:restoredLeft sz="15014" autoAdjust="0"/>
    <p:restoredTop sz="94660"/>
  </p:normalViewPr>
  <p:slideViewPr>
    <p:cSldViewPr snapToGrid="0">
      <p:cViewPr varScale="1">
        <p:scale>
          <a:sx n="88" d="100"/>
          <a:sy n="88" d="100"/>
        </p:scale>
        <p:origin x="-112" y="-39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77" d="100"/>
          <a:sy n="77" d="100"/>
        </p:scale>
        <p:origin x="-2496" y="-11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42" Type="http://schemas.openxmlformats.org/officeDocument/2006/relationships/slide" Target="slides/slide90.xml"/><Relationship Id="rId143" Type="http://schemas.openxmlformats.org/officeDocument/2006/relationships/slide" Target="slides/slide91.xml"/><Relationship Id="rId144" Type="http://schemas.openxmlformats.org/officeDocument/2006/relationships/slide" Target="slides/slide92.xml"/><Relationship Id="rId145" Type="http://schemas.openxmlformats.org/officeDocument/2006/relationships/slide" Target="slides/slide93.xml"/><Relationship Id="rId146" Type="http://schemas.openxmlformats.org/officeDocument/2006/relationships/slide" Target="slides/slide94.xml"/><Relationship Id="rId147" Type="http://schemas.openxmlformats.org/officeDocument/2006/relationships/slide" Target="slides/slide95.xml"/><Relationship Id="rId148" Type="http://schemas.openxmlformats.org/officeDocument/2006/relationships/slide" Target="slides/slide96.xml"/><Relationship Id="rId149" Type="http://schemas.openxmlformats.org/officeDocument/2006/relationships/slide" Target="slides/slide97.xml"/><Relationship Id="rId180" Type="http://schemas.openxmlformats.org/officeDocument/2006/relationships/slide" Target="slides/slide128.xml"/><Relationship Id="rId181" Type="http://schemas.openxmlformats.org/officeDocument/2006/relationships/slide" Target="slides/slide129.xml"/><Relationship Id="rId182" Type="http://schemas.openxmlformats.org/officeDocument/2006/relationships/slide" Target="slides/slide130.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83" Type="http://schemas.openxmlformats.org/officeDocument/2006/relationships/slide" Target="slides/slide131.xml"/><Relationship Id="rId184" Type="http://schemas.openxmlformats.org/officeDocument/2006/relationships/slide" Target="slides/slide132.xml"/><Relationship Id="rId185" Type="http://schemas.openxmlformats.org/officeDocument/2006/relationships/slide" Target="slides/slide133.xml"/><Relationship Id="rId186" Type="http://schemas.openxmlformats.org/officeDocument/2006/relationships/slide" Target="slides/slide134.xml"/><Relationship Id="rId187" Type="http://schemas.openxmlformats.org/officeDocument/2006/relationships/slide" Target="slides/slide135.xml"/><Relationship Id="rId188" Type="http://schemas.openxmlformats.org/officeDocument/2006/relationships/slide" Target="slides/slide136.xml"/><Relationship Id="rId189" Type="http://schemas.openxmlformats.org/officeDocument/2006/relationships/slide" Target="slides/slide137.xml"/><Relationship Id="rId220" Type="http://schemas.openxmlformats.org/officeDocument/2006/relationships/slide" Target="slides/slide168.xml"/><Relationship Id="rId221" Type="http://schemas.openxmlformats.org/officeDocument/2006/relationships/slide" Target="slides/slide169.xml"/><Relationship Id="rId222" Type="http://schemas.openxmlformats.org/officeDocument/2006/relationships/notesMaster" Target="notesMasters/notesMaster1.xml"/><Relationship Id="rId223" Type="http://schemas.openxmlformats.org/officeDocument/2006/relationships/printerSettings" Target="printerSettings/printerSettings1.bin"/><Relationship Id="rId80" Type="http://schemas.openxmlformats.org/officeDocument/2006/relationships/slide" Target="slides/slide28.xml"/><Relationship Id="rId81" Type="http://schemas.openxmlformats.org/officeDocument/2006/relationships/slide" Target="slides/slide29.xml"/><Relationship Id="rId82" Type="http://schemas.openxmlformats.org/officeDocument/2006/relationships/slide" Target="slides/slide30.xml"/><Relationship Id="rId83" Type="http://schemas.openxmlformats.org/officeDocument/2006/relationships/slide" Target="slides/slide31.xml"/><Relationship Id="rId84" Type="http://schemas.openxmlformats.org/officeDocument/2006/relationships/slide" Target="slides/slide32.xml"/><Relationship Id="rId85" Type="http://schemas.openxmlformats.org/officeDocument/2006/relationships/slide" Target="slides/slide33.xml"/><Relationship Id="rId86" Type="http://schemas.openxmlformats.org/officeDocument/2006/relationships/slide" Target="slides/slide34.xml"/><Relationship Id="rId87" Type="http://schemas.openxmlformats.org/officeDocument/2006/relationships/slide" Target="slides/slide35.xml"/><Relationship Id="rId88" Type="http://schemas.openxmlformats.org/officeDocument/2006/relationships/slide" Target="slides/slide36.xml"/><Relationship Id="rId89" Type="http://schemas.openxmlformats.org/officeDocument/2006/relationships/slide" Target="slides/slide37.xml"/><Relationship Id="rId224" Type="http://schemas.openxmlformats.org/officeDocument/2006/relationships/commentAuthors" Target="commentAuthors.xml"/><Relationship Id="rId225" Type="http://schemas.openxmlformats.org/officeDocument/2006/relationships/presProps" Target="presProps.xml"/><Relationship Id="rId226" Type="http://schemas.openxmlformats.org/officeDocument/2006/relationships/viewProps" Target="viewProps.xml"/><Relationship Id="rId227" Type="http://schemas.openxmlformats.org/officeDocument/2006/relationships/theme" Target="theme/theme1.xml"/><Relationship Id="rId228" Type="http://schemas.openxmlformats.org/officeDocument/2006/relationships/tableStyles" Target="tableStyles.xml"/><Relationship Id="rId110" Type="http://schemas.openxmlformats.org/officeDocument/2006/relationships/slide" Target="slides/slide58.xml"/><Relationship Id="rId111" Type="http://schemas.openxmlformats.org/officeDocument/2006/relationships/slide" Target="slides/slide59.xml"/><Relationship Id="rId112" Type="http://schemas.openxmlformats.org/officeDocument/2006/relationships/slide" Target="slides/slide60.xml"/><Relationship Id="rId113" Type="http://schemas.openxmlformats.org/officeDocument/2006/relationships/slide" Target="slides/slide61.xml"/><Relationship Id="rId114" Type="http://schemas.openxmlformats.org/officeDocument/2006/relationships/slide" Target="slides/slide62.xml"/><Relationship Id="rId115" Type="http://schemas.openxmlformats.org/officeDocument/2006/relationships/slide" Target="slides/slide63.xml"/><Relationship Id="rId116" Type="http://schemas.openxmlformats.org/officeDocument/2006/relationships/slide" Target="slides/slide64.xml"/><Relationship Id="rId117" Type="http://schemas.openxmlformats.org/officeDocument/2006/relationships/slide" Target="slides/slide65.xml"/><Relationship Id="rId118" Type="http://schemas.openxmlformats.org/officeDocument/2006/relationships/slide" Target="slides/slide66.xml"/><Relationship Id="rId119" Type="http://schemas.openxmlformats.org/officeDocument/2006/relationships/slide" Target="slides/slide67.xml"/><Relationship Id="rId150" Type="http://schemas.openxmlformats.org/officeDocument/2006/relationships/slide" Target="slides/slide98.xml"/><Relationship Id="rId151" Type="http://schemas.openxmlformats.org/officeDocument/2006/relationships/slide" Target="slides/slide99.xml"/><Relationship Id="rId152" Type="http://schemas.openxmlformats.org/officeDocument/2006/relationships/slide" Target="slides/slide100.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01.xml"/><Relationship Id="rId154" Type="http://schemas.openxmlformats.org/officeDocument/2006/relationships/slide" Target="slides/slide102.xml"/><Relationship Id="rId155" Type="http://schemas.openxmlformats.org/officeDocument/2006/relationships/slide" Target="slides/slide103.xml"/><Relationship Id="rId156" Type="http://schemas.openxmlformats.org/officeDocument/2006/relationships/slide" Target="slides/slide104.xml"/><Relationship Id="rId157" Type="http://schemas.openxmlformats.org/officeDocument/2006/relationships/slide" Target="slides/slide105.xml"/><Relationship Id="rId158" Type="http://schemas.openxmlformats.org/officeDocument/2006/relationships/slide" Target="slides/slide106.xml"/><Relationship Id="rId159" Type="http://schemas.openxmlformats.org/officeDocument/2006/relationships/slide" Target="slides/slide107.xml"/><Relationship Id="rId190" Type="http://schemas.openxmlformats.org/officeDocument/2006/relationships/slide" Target="slides/slide138.xml"/><Relationship Id="rId191" Type="http://schemas.openxmlformats.org/officeDocument/2006/relationships/slide" Target="slides/slide139.xml"/><Relationship Id="rId192" Type="http://schemas.openxmlformats.org/officeDocument/2006/relationships/slide" Target="slides/slide140.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 Target="slides/slide1.xml"/><Relationship Id="rId54" Type="http://schemas.openxmlformats.org/officeDocument/2006/relationships/slide" Target="slides/slide2.xml"/><Relationship Id="rId55" Type="http://schemas.openxmlformats.org/officeDocument/2006/relationships/slide" Target="slides/slide3.xml"/><Relationship Id="rId56" Type="http://schemas.openxmlformats.org/officeDocument/2006/relationships/slide" Target="slides/slide4.xml"/><Relationship Id="rId57" Type="http://schemas.openxmlformats.org/officeDocument/2006/relationships/slide" Target="slides/slide5.xml"/><Relationship Id="rId58" Type="http://schemas.openxmlformats.org/officeDocument/2006/relationships/slide" Target="slides/slide6.xml"/><Relationship Id="rId59" Type="http://schemas.openxmlformats.org/officeDocument/2006/relationships/slide" Target="slides/slide7.xml"/><Relationship Id="rId193" Type="http://schemas.openxmlformats.org/officeDocument/2006/relationships/slide" Target="slides/slide141.xml"/><Relationship Id="rId194" Type="http://schemas.openxmlformats.org/officeDocument/2006/relationships/slide" Target="slides/slide142.xml"/><Relationship Id="rId195" Type="http://schemas.openxmlformats.org/officeDocument/2006/relationships/slide" Target="slides/slide143.xml"/><Relationship Id="rId196" Type="http://schemas.openxmlformats.org/officeDocument/2006/relationships/slide" Target="slides/slide144.xml"/><Relationship Id="rId197" Type="http://schemas.openxmlformats.org/officeDocument/2006/relationships/slide" Target="slides/slide145.xml"/><Relationship Id="rId198" Type="http://schemas.openxmlformats.org/officeDocument/2006/relationships/slide" Target="slides/slide146.xml"/><Relationship Id="rId199" Type="http://schemas.openxmlformats.org/officeDocument/2006/relationships/slide" Target="slides/slide147.xml"/><Relationship Id="rId90" Type="http://schemas.openxmlformats.org/officeDocument/2006/relationships/slide" Target="slides/slide38.xml"/><Relationship Id="rId91" Type="http://schemas.openxmlformats.org/officeDocument/2006/relationships/slide" Target="slides/slide39.xml"/><Relationship Id="rId92" Type="http://schemas.openxmlformats.org/officeDocument/2006/relationships/slide" Target="slides/slide40.xml"/><Relationship Id="rId93" Type="http://schemas.openxmlformats.org/officeDocument/2006/relationships/slide" Target="slides/slide41.xml"/><Relationship Id="rId94" Type="http://schemas.openxmlformats.org/officeDocument/2006/relationships/slide" Target="slides/slide42.xml"/><Relationship Id="rId95" Type="http://schemas.openxmlformats.org/officeDocument/2006/relationships/slide" Target="slides/slide43.xml"/><Relationship Id="rId96" Type="http://schemas.openxmlformats.org/officeDocument/2006/relationships/slide" Target="slides/slide44.xml"/><Relationship Id="rId97" Type="http://schemas.openxmlformats.org/officeDocument/2006/relationships/slide" Target="slides/slide45.xml"/><Relationship Id="rId98" Type="http://schemas.openxmlformats.org/officeDocument/2006/relationships/slide" Target="slides/slide46.xml"/><Relationship Id="rId99" Type="http://schemas.openxmlformats.org/officeDocument/2006/relationships/slide" Target="slides/slide47.xml"/><Relationship Id="rId120" Type="http://schemas.openxmlformats.org/officeDocument/2006/relationships/slide" Target="slides/slide68.xml"/><Relationship Id="rId121" Type="http://schemas.openxmlformats.org/officeDocument/2006/relationships/slide" Target="slides/slide69.xml"/><Relationship Id="rId122" Type="http://schemas.openxmlformats.org/officeDocument/2006/relationships/slide" Target="slides/slide70.xml"/><Relationship Id="rId123" Type="http://schemas.openxmlformats.org/officeDocument/2006/relationships/slide" Target="slides/slide71.xml"/><Relationship Id="rId124" Type="http://schemas.openxmlformats.org/officeDocument/2006/relationships/slide" Target="slides/slide72.xml"/><Relationship Id="rId125" Type="http://schemas.openxmlformats.org/officeDocument/2006/relationships/slide" Target="slides/slide73.xml"/><Relationship Id="rId126" Type="http://schemas.openxmlformats.org/officeDocument/2006/relationships/slide" Target="slides/slide74.xml"/><Relationship Id="rId127" Type="http://schemas.openxmlformats.org/officeDocument/2006/relationships/slide" Target="slides/slide75.xml"/><Relationship Id="rId128" Type="http://schemas.openxmlformats.org/officeDocument/2006/relationships/slide" Target="slides/slide76.xml"/><Relationship Id="rId129" Type="http://schemas.openxmlformats.org/officeDocument/2006/relationships/slide" Target="slides/slide77.xml"/><Relationship Id="rId160" Type="http://schemas.openxmlformats.org/officeDocument/2006/relationships/slide" Target="slides/slide108.xml"/><Relationship Id="rId161" Type="http://schemas.openxmlformats.org/officeDocument/2006/relationships/slide" Target="slides/slide109.xml"/><Relationship Id="rId162" Type="http://schemas.openxmlformats.org/officeDocument/2006/relationships/slide" Target="slides/slide110.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111.xml"/><Relationship Id="rId164" Type="http://schemas.openxmlformats.org/officeDocument/2006/relationships/slide" Target="slides/slide112.xml"/><Relationship Id="rId165" Type="http://schemas.openxmlformats.org/officeDocument/2006/relationships/slide" Target="slides/slide113.xml"/><Relationship Id="rId166" Type="http://schemas.openxmlformats.org/officeDocument/2006/relationships/slide" Target="slides/slide114.xml"/><Relationship Id="rId167" Type="http://schemas.openxmlformats.org/officeDocument/2006/relationships/slide" Target="slides/slide115.xml"/><Relationship Id="rId168" Type="http://schemas.openxmlformats.org/officeDocument/2006/relationships/slide" Target="slides/slide116.xml"/><Relationship Id="rId169" Type="http://schemas.openxmlformats.org/officeDocument/2006/relationships/slide" Target="slides/slide117.xml"/><Relationship Id="rId200" Type="http://schemas.openxmlformats.org/officeDocument/2006/relationships/slide" Target="slides/slide148.xml"/><Relationship Id="rId201" Type="http://schemas.openxmlformats.org/officeDocument/2006/relationships/slide" Target="slides/slide149.xml"/><Relationship Id="rId202" Type="http://schemas.openxmlformats.org/officeDocument/2006/relationships/slide" Target="slides/slide150.xml"/><Relationship Id="rId203" Type="http://schemas.openxmlformats.org/officeDocument/2006/relationships/slide" Target="slides/slide151.xml"/><Relationship Id="rId60" Type="http://schemas.openxmlformats.org/officeDocument/2006/relationships/slide" Target="slides/slide8.xml"/><Relationship Id="rId61" Type="http://schemas.openxmlformats.org/officeDocument/2006/relationships/slide" Target="slides/slide9.xml"/><Relationship Id="rId62" Type="http://schemas.openxmlformats.org/officeDocument/2006/relationships/slide" Target="slides/slide10.xml"/><Relationship Id="rId63" Type="http://schemas.openxmlformats.org/officeDocument/2006/relationships/slide" Target="slides/slide11.xml"/><Relationship Id="rId64" Type="http://schemas.openxmlformats.org/officeDocument/2006/relationships/slide" Target="slides/slide12.xml"/><Relationship Id="rId65" Type="http://schemas.openxmlformats.org/officeDocument/2006/relationships/slide" Target="slides/slide13.xml"/><Relationship Id="rId66" Type="http://schemas.openxmlformats.org/officeDocument/2006/relationships/slide" Target="slides/slide14.xml"/><Relationship Id="rId67" Type="http://schemas.openxmlformats.org/officeDocument/2006/relationships/slide" Target="slides/slide15.xml"/><Relationship Id="rId68" Type="http://schemas.openxmlformats.org/officeDocument/2006/relationships/slide" Target="slides/slide16.xml"/><Relationship Id="rId69" Type="http://schemas.openxmlformats.org/officeDocument/2006/relationships/slide" Target="slides/slide17.xml"/><Relationship Id="rId204" Type="http://schemas.openxmlformats.org/officeDocument/2006/relationships/slide" Target="slides/slide152.xml"/><Relationship Id="rId205" Type="http://schemas.openxmlformats.org/officeDocument/2006/relationships/slide" Target="slides/slide153.xml"/><Relationship Id="rId206" Type="http://schemas.openxmlformats.org/officeDocument/2006/relationships/slide" Target="slides/slide154.xml"/><Relationship Id="rId207" Type="http://schemas.openxmlformats.org/officeDocument/2006/relationships/slide" Target="slides/slide155.xml"/><Relationship Id="rId208" Type="http://schemas.openxmlformats.org/officeDocument/2006/relationships/slide" Target="slides/slide156.xml"/><Relationship Id="rId209" Type="http://schemas.openxmlformats.org/officeDocument/2006/relationships/slide" Target="slides/slide157.xml"/><Relationship Id="rId130" Type="http://schemas.openxmlformats.org/officeDocument/2006/relationships/slide" Target="slides/slide78.xml"/><Relationship Id="rId131" Type="http://schemas.openxmlformats.org/officeDocument/2006/relationships/slide" Target="slides/slide79.xml"/><Relationship Id="rId132" Type="http://schemas.openxmlformats.org/officeDocument/2006/relationships/slide" Target="slides/slide80.xml"/><Relationship Id="rId133" Type="http://schemas.openxmlformats.org/officeDocument/2006/relationships/slide" Target="slides/slide81.xml"/><Relationship Id="rId134" Type="http://schemas.openxmlformats.org/officeDocument/2006/relationships/slide" Target="slides/slide82.xml"/><Relationship Id="rId135" Type="http://schemas.openxmlformats.org/officeDocument/2006/relationships/slide" Target="slides/slide83.xml"/><Relationship Id="rId136" Type="http://schemas.openxmlformats.org/officeDocument/2006/relationships/slide" Target="slides/slide84.xml"/><Relationship Id="rId137" Type="http://schemas.openxmlformats.org/officeDocument/2006/relationships/slide" Target="slides/slide85.xml"/><Relationship Id="rId138" Type="http://schemas.openxmlformats.org/officeDocument/2006/relationships/slide" Target="slides/slide86.xml"/><Relationship Id="rId139" Type="http://schemas.openxmlformats.org/officeDocument/2006/relationships/slide" Target="slides/slide87.xml"/><Relationship Id="rId170" Type="http://schemas.openxmlformats.org/officeDocument/2006/relationships/slide" Target="slides/slide118.xml"/><Relationship Id="rId171" Type="http://schemas.openxmlformats.org/officeDocument/2006/relationships/slide" Target="slides/slide119.xml"/><Relationship Id="rId172" Type="http://schemas.openxmlformats.org/officeDocument/2006/relationships/slide" Target="slides/slide120.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73" Type="http://schemas.openxmlformats.org/officeDocument/2006/relationships/slide" Target="slides/slide121.xml"/><Relationship Id="rId174" Type="http://schemas.openxmlformats.org/officeDocument/2006/relationships/slide" Target="slides/slide122.xml"/><Relationship Id="rId175" Type="http://schemas.openxmlformats.org/officeDocument/2006/relationships/slide" Target="slides/slide123.xml"/><Relationship Id="rId176" Type="http://schemas.openxmlformats.org/officeDocument/2006/relationships/slide" Target="slides/slide124.xml"/><Relationship Id="rId177" Type="http://schemas.openxmlformats.org/officeDocument/2006/relationships/slide" Target="slides/slide125.xml"/><Relationship Id="rId178" Type="http://schemas.openxmlformats.org/officeDocument/2006/relationships/slide" Target="slides/slide126.xml"/><Relationship Id="rId179" Type="http://schemas.openxmlformats.org/officeDocument/2006/relationships/slide" Target="slides/slide127.xml"/><Relationship Id="rId210" Type="http://schemas.openxmlformats.org/officeDocument/2006/relationships/slide" Target="slides/slide158.xml"/><Relationship Id="rId211" Type="http://schemas.openxmlformats.org/officeDocument/2006/relationships/slide" Target="slides/slide159.xml"/><Relationship Id="rId212" Type="http://schemas.openxmlformats.org/officeDocument/2006/relationships/slide" Target="slides/slide160.xml"/><Relationship Id="rId213" Type="http://schemas.openxmlformats.org/officeDocument/2006/relationships/slide" Target="slides/slide161.xml"/><Relationship Id="rId70" Type="http://schemas.openxmlformats.org/officeDocument/2006/relationships/slide" Target="slides/slide18.xml"/><Relationship Id="rId71" Type="http://schemas.openxmlformats.org/officeDocument/2006/relationships/slide" Target="slides/slide19.xml"/><Relationship Id="rId72" Type="http://schemas.openxmlformats.org/officeDocument/2006/relationships/slide" Target="slides/slide20.xml"/><Relationship Id="rId73" Type="http://schemas.openxmlformats.org/officeDocument/2006/relationships/slide" Target="slides/slide21.xml"/><Relationship Id="rId74" Type="http://schemas.openxmlformats.org/officeDocument/2006/relationships/slide" Target="slides/slide22.xml"/><Relationship Id="rId75" Type="http://schemas.openxmlformats.org/officeDocument/2006/relationships/slide" Target="slides/slide23.xml"/><Relationship Id="rId76" Type="http://schemas.openxmlformats.org/officeDocument/2006/relationships/slide" Target="slides/slide24.xml"/><Relationship Id="rId77" Type="http://schemas.openxmlformats.org/officeDocument/2006/relationships/slide" Target="slides/slide25.xml"/><Relationship Id="rId78" Type="http://schemas.openxmlformats.org/officeDocument/2006/relationships/slide" Target="slides/slide26.xml"/><Relationship Id="rId79" Type="http://schemas.openxmlformats.org/officeDocument/2006/relationships/slide" Target="slides/slide27.xml"/><Relationship Id="rId214" Type="http://schemas.openxmlformats.org/officeDocument/2006/relationships/slide" Target="slides/slide162.xml"/><Relationship Id="rId215" Type="http://schemas.openxmlformats.org/officeDocument/2006/relationships/slide" Target="slides/slide163.xml"/><Relationship Id="rId216" Type="http://schemas.openxmlformats.org/officeDocument/2006/relationships/slide" Target="slides/slide164.xml"/><Relationship Id="rId217" Type="http://schemas.openxmlformats.org/officeDocument/2006/relationships/slide" Target="slides/slide165.xml"/><Relationship Id="rId218" Type="http://schemas.openxmlformats.org/officeDocument/2006/relationships/slide" Target="slides/slide166.xml"/><Relationship Id="rId219" Type="http://schemas.openxmlformats.org/officeDocument/2006/relationships/slide" Target="slides/slide16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48.xml"/><Relationship Id="rId101" Type="http://schemas.openxmlformats.org/officeDocument/2006/relationships/slide" Target="slides/slide49.xml"/><Relationship Id="rId102" Type="http://schemas.openxmlformats.org/officeDocument/2006/relationships/slide" Target="slides/slide50.xml"/><Relationship Id="rId103" Type="http://schemas.openxmlformats.org/officeDocument/2006/relationships/slide" Target="slides/slide51.xml"/><Relationship Id="rId104" Type="http://schemas.openxmlformats.org/officeDocument/2006/relationships/slide" Target="slides/slide52.xml"/><Relationship Id="rId105" Type="http://schemas.openxmlformats.org/officeDocument/2006/relationships/slide" Target="slides/slide53.xml"/><Relationship Id="rId106" Type="http://schemas.openxmlformats.org/officeDocument/2006/relationships/slide" Target="slides/slide54.xml"/><Relationship Id="rId107" Type="http://schemas.openxmlformats.org/officeDocument/2006/relationships/slide" Target="slides/slide55.xml"/><Relationship Id="rId108" Type="http://schemas.openxmlformats.org/officeDocument/2006/relationships/slide" Target="slides/slide56.xml"/><Relationship Id="rId109" Type="http://schemas.openxmlformats.org/officeDocument/2006/relationships/slide" Target="slides/slide57.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88.xml"/><Relationship Id="rId141" Type="http://schemas.openxmlformats.org/officeDocument/2006/relationships/slide" Target="slides/slide89.xml"/></Relationships>
</file>

<file path=ppt/charts/_rels/chart1.xml.rels><?xml version="1.0" encoding="UTF-8" standalone="yes"?>
<Relationships xmlns="http://schemas.openxmlformats.org/package/2006/relationships"><Relationship Id="rId1" Type="http://schemas.openxmlformats.org/officeDocument/2006/relationships/oleObject" Target="file:///\\LIVCHCFP01.intra.swsahs.nsw.gov.au\Groupdata$\SWSLHD%20Wollondilly%20Health%20Alliance\WOLLONDILLY%20HEALTH%20ALLIANCE\DATA\Projecti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lineChart>
        <c:grouping val="standard"/>
        <c:ser>
          <c:idx val="0"/>
          <c:order val="0"/>
          <c:spPr>
            <a:ln>
              <a:solidFill>
                <a:schemeClr val="accent6"/>
              </a:solidFill>
            </a:ln>
          </c:spPr>
          <c:marker>
            <c:symbol val="none"/>
          </c:marker>
          <c:cat>
            <c:numRef>
              <c:f>Sheet1!$C$10:$G$10</c:f>
              <c:numCache>
                <c:formatCode>General</c:formatCode>
                <c:ptCount val="5"/>
                <c:pt idx="0">
                  <c:v>2016.0</c:v>
                </c:pt>
                <c:pt idx="1">
                  <c:v>2021.0</c:v>
                </c:pt>
                <c:pt idx="2">
                  <c:v>2026.0</c:v>
                </c:pt>
                <c:pt idx="3">
                  <c:v>2031.0</c:v>
                </c:pt>
                <c:pt idx="4">
                  <c:v>2036.0</c:v>
                </c:pt>
              </c:numCache>
            </c:numRef>
          </c:cat>
          <c:val>
            <c:numRef>
              <c:f>Sheet1!$C$11:$G$11</c:f>
              <c:numCache>
                <c:formatCode>#,##0</c:formatCode>
                <c:ptCount val="5"/>
                <c:pt idx="0">
                  <c:v>49350.0</c:v>
                </c:pt>
                <c:pt idx="1">
                  <c:v>51300.0</c:v>
                </c:pt>
                <c:pt idx="2">
                  <c:v>57350.0</c:v>
                </c:pt>
                <c:pt idx="3">
                  <c:v>64450.0</c:v>
                </c:pt>
                <c:pt idx="4">
                  <c:v>72600.0</c:v>
                </c:pt>
              </c:numCache>
            </c:numRef>
          </c:val>
          <c:extLst xmlns:c16r2="http://schemas.microsoft.com/office/drawing/2015/06/chart">
            <c:ext xmlns:c16="http://schemas.microsoft.com/office/drawing/2014/chart" uri="{C3380CC4-5D6E-409C-BE32-E72D297353CC}">
              <c16:uniqueId val="{00000000-2F1B-4257-BB99-D44CAAD5F786}"/>
            </c:ext>
          </c:extLst>
        </c:ser>
        <c:marker val="1"/>
        <c:axId val="319268056"/>
        <c:axId val="319270808"/>
      </c:lineChart>
      <c:catAx>
        <c:axId val="319268056"/>
        <c:scaling>
          <c:orientation val="minMax"/>
        </c:scaling>
        <c:axPos val="b"/>
        <c:numFmt formatCode="General" sourceLinked="1"/>
        <c:majorTickMark val="none"/>
        <c:tickLblPos val="nextTo"/>
        <c:crossAx val="319270808"/>
        <c:crosses val="autoZero"/>
        <c:auto val="1"/>
        <c:lblAlgn val="ctr"/>
        <c:lblOffset val="100"/>
      </c:catAx>
      <c:valAx>
        <c:axId val="319270808"/>
        <c:scaling>
          <c:orientation val="minMax"/>
        </c:scaling>
        <c:axPos val="l"/>
        <c:majorGridlines/>
        <c:title>
          <c:tx>
            <c:rich>
              <a:bodyPr/>
              <a:lstStyle/>
              <a:p>
                <a:pPr>
                  <a:defRPr/>
                </a:pPr>
                <a:r>
                  <a:rPr lang="en-AU" dirty="0"/>
                  <a:t>Population</a:t>
                </a:r>
              </a:p>
            </c:rich>
          </c:tx>
          <c:layout/>
        </c:title>
        <c:numFmt formatCode="#,##0" sourceLinked="1"/>
        <c:majorTickMark val="none"/>
        <c:tickLblPos val="nextTo"/>
        <c:crossAx val="319268056"/>
        <c:crosses val="autoZero"/>
        <c:crossBetween val="between"/>
      </c:valAx>
    </c:plotArea>
    <c:plotVisOnly val="1"/>
    <c:dispBlanksAs val="gap"/>
  </c:chart>
  <c:externalData r:id="rId1"/>
</c:chartSpace>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 authorId="1" dt="2018-10-30T12:23:04.587" idx="2">
    <p:pos x="10" y="10"/>
    <p:text/>
    <p:extLst>
      <p:ext uri="{C676402C-5697-4E1C-873F-D02D1690AC5C}">
        <p15:threadingInfo xmlns:p15="http://schemas.microsoft.com/office/powerpoint/2012/main" xmlns:p="http://schemas.openxmlformats.org/presentationml/2006/main" xmlns:r="http://schemas.openxmlformats.org/officeDocument/2006/relationships" xmlns:a="http://schemas.openxmlformats.org/drawingml/2006/main" xmlns="" timeZoneBias="-660"/>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 authorId="1" dt="2018-10-30T11:45:46.115" idx="1">
    <p:pos x="4991" y="3606"/>
    <p:text/>
    <p:extLst>
      <p:ext uri="{C676402C-5697-4E1C-873F-D02D1690AC5C}">
        <p15:threadingInfo xmlns:p15="http://schemas.microsoft.com/office/powerpoint/2012/main" xmlns:p="http://schemas.openxmlformats.org/presentationml/2006/main" xmlns:r="http://schemas.openxmlformats.org/officeDocument/2006/relationships" xmlns:a="http://schemas.openxmlformats.org/drawingml/2006/main" xmlns="" timeZoneBias="-660"/>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 authorId="2" dt="2018-10-25T10:17:38.913" idx="1">
    <p:pos x="10" y="10"/>
    <p:text>This info doesn't include Wilton New Town, maybe we should change this</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D1A8E2-B43D-44B0-B46A-215889F0DF78}" type="doc">
      <dgm:prSet loTypeId="urn:microsoft.com/office/officeart/2005/8/layout/pyramid2" loCatId="list" qsTypeId="urn:microsoft.com/office/officeart/2005/8/quickstyle/simple5" qsCatId="simple" csTypeId="urn:microsoft.com/office/officeart/2005/8/colors/accent1_2" csCatId="accent1" phldr="1"/>
      <dgm:spPr/>
    </dgm:pt>
    <dgm:pt modelId="{42278713-8A8B-4F7E-B742-7F8CC9203261}">
      <dgm:prSet phldrT="[Text]"/>
      <dgm:spPr/>
      <dgm:t>
        <a:bodyPr/>
        <a:lstStyle/>
        <a:p>
          <a:r>
            <a:rPr lang="en-GB" b="1" dirty="0"/>
            <a:t>IHCS </a:t>
          </a:r>
          <a:r>
            <a:rPr lang="en-GB" dirty="0"/>
            <a:t>– the platform, leadership, architecture, culture and the right set of system rules and behaviours</a:t>
          </a:r>
        </a:p>
      </dgm:t>
    </dgm:pt>
    <dgm:pt modelId="{5737BB4F-2F65-4F50-B3E9-5A020878D4B7}" type="parTrans" cxnId="{CCECC3F3-8898-4F5D-BB48-6CBCE2CF8317}">
      <dgm:prSet/>
      <dgm:spPr/>
      <dgm:t>
        <a:bodyPr/>
        <a:lstStyle/>
        <a:p>
          <a:endParaRPr lang="en-GB"/>
        </a:p>
      </dgm:t>
    </dgm:pt>
    <dgm:pt modelId="{3B68FFED-A891-483E-8C1A-36F9844EC13C}" type="sibTrans" cxnId="{CCECC3F3-8898-4F5D-BB48-6CBCE2CF8317}">
      <dgm:prSet/>
      <dgm:spPr/>
      <dgm:t>
        <a:bodyPr/>
        <a:lstStyle/>
        <a:p>
          <a:endParaRPr lang="en-GB"/>
        </a:p>
      </dgm:t>
    </dgm:pt>
    <dgm:pt modelId="{7436B11C-24DC-4E7F-B165-0AAE7BF15A0A}">
      <dgm:prSet phldrT="[Text]"/>
      <dgm:spPr/>
      <dgm:t>
        <a:bodyPr/>
        <a:lstStyle/>
        <a:p>
          <a:r>
            <a:rPr lang="en-GB" b="1" dirty="0"/>
            <a:t>Clinical Networks </a:t>
          </a:r>
          <a:r>
            <a:rPr lang="en-GB" dirty="0"/>
            <a:t>– teams without walls  spanning acute and community</a:t>
          </a:r>
        </a:p>
      </dgm:t>
    </dgm:pt>
    <dgm:pt modelId="{E6467BC0-CD5A-4A18-BC9E-E2788834771E}" type="parTrans" cxnId="{C9172435-7E4A-486F-B4D5-7B015DA956AB}">
      <dgm:prSet/>
      <dgm:spPr/>
      <dgm:t>
        <a:bodyPr/>
        <a:lstStyle/>
        <a:p>
          <a:endParaRPr lang="en-GB"/>
        </a:p>
      </dgm:t>
    </dgm:pt>
    <dgm:pt modelId="{D9B0E89A-7E43-44A5-8BEC-6F35ED28F5C4}" type="sibTrans" cxnId="{C9172435-7E4A-486F-B4D5-7B015DA956AB}">
      <dgm:prSet/>
      <dgm:spPr/>
      <dgm:t>
        <a:bodyPr/>
        <a:lstStyle/>
        <a:p>
          <a:endParaRPr lang="en-GB"/>
        </a:p>
      </dgm:t>
    </dgm:pt>
    <dgm:pt modelId="{302F1463-0C12-4AF6-A810-AC1B904FC77A}">
      <dgm:prSet phldrT="[Text]"/>
      <dgm:spPr/>
      <dgm:t>
        <a:bodyPr/>
        <a:lstStyle/>
        <a:p>
          <a:r>
            <a:rPr lang="en-GB" b="1" dirty="0"/>
            <a:t>Integrated Care Communities </a:t>
          </a:r>
          <a:r>
            <a:rPr lang="en-GB" dirty="0"/>
            <a:t>– our neighbourhood based population health building blocks - alliances</a:t>
          </a:r>
        </a:p>
      </dgm:t>
    </dgm:pt>
    <dgm:pt modelId="{051CFC85-0CB7-4B6D-9A45-271E794DD776}" type="parTrans" cxnId="{C0539F37-F539-4A02-9F8B-2A71BC6AC2A5}">
      <dgm:prSet/>
      <dgm:spPr/>
      <dgm:t>
        <a:bodyPr/>
        <a:lstStyle/>
        <a:p>
          <a:endParaRPr lang="en-GB"/>
        </a:p>
      </dgm:t>
    </dgm:pt>
    <dgm:pt modelId="{BC3AA399-4744-44EB-9777-B51BAE1E260A}" type="sibTrans" cxnId="{C0539F37-F539-4A02-9F8B-2A71BC6AC2A5}">
      <dgm:prSet/>
      <dgm:spPr/>
      <dgm:t>
        <a:bodyPr/>
        <a:lstStyle/>
        <a:p>
          <a:endParaRPr lang="en-GB"/>
        </a:p>
      </dgm:t>
    </dgm:pt>
    <dgm:pt modelId="{5D53C9EA-0F97-49F5-B2E1-26281F5C340C}" type="pres">
      <dgm:prSet presAssocID="{57D1A8E2-B43D-44B0-B46A-215889F0DF78}" presName="compositeShape" presStyleCnt="0">
        <dgm:presLayoutVars>
          <dgm:dir/>
          <dgm:resizeHandles/>
        </dgm:presLayoutVars>
      </dgm:prSet>
      <dgm:spPr/>
    </dgm:pt>
    <dgm:pt modelId="{70C76380-F6F6-44F2-B770-BA303918826A}" type="pres">
      <dgm:prSet presAssocID="{57D1A8E2-B43D-44B0-B46A-215889F0DF78}" presName="pyramid" presStyleLbl="node1" presStyleIdx="0" presStyleCnt="1"/>
      <dgm:spPr/>
    </dgm:pt>
    <dgm:pt modelId="{DF221EC7-475C-472C-BB2C-3D06D40C4C00}" type="pres">
      <dgm:prSet presAssocID="{57D1A8E2-B43D-44B0-B46A-215889F0DF78}" presName="theList" presStyleCnt="0"/>
      <dgm:spPr/>
    </dgm:pt>
    <dgm:pt modelId="{E658FDD3-3CC4-4404-AF69-B5F5C464FABF}" type="pres">
      <dgm:prSet presAssocID="{42278713-8A8B-4F7E-B742-7F8CC9203261}" presName="aNode" presStyleLbl="fgAcc1" presStyleIdx="0" presStyleCnt="3">
        <dgm:presLayoutVars>
          <dgm:bulletEnabled val="1"/>
        </dgm:presLayoutVars>
      </dgm:prSet>
      <dgm:spPr/>
      <dgm:t>
        <a:bodyPr/>
        <a:lstStyle/>
        <a:p>
          <a:endParaRPr lang="en-US"/>
        </a:p>
      </dgm:t>
    </dgm:pt>
    <dgm:pt modelId="{EB42440A-DBF2-45D3-97D2-1C0BD5DBF253}" type="pres">
      <dgm:prSet presAssocID="{42278713-8A8B-4F7E-B742-7F8CC9203261}" presName="aSpace" presStyleCnt="0"/>
      <dgm:spPr/>
    </dgm:pt>
    <dgm:pt modelId="{9ED96169-519B-4391-AB88-90E2E6432CF4}" type="pres">
      <dgm:prSet presAssocID="{7436B11C-24DC-4E7F-B165-0AAE7BF15A0A}" presName="aNode" presStyleLbl="fgAcc1" presStyleIdx="1" presStyleCnt="3" custLinFactNeighborX="-432" custLinFactNeighborY="-9484">
        <dgm:presLayoutVars>
          <dgm:bulletEnabled val="1"/>
        </dgm:presLayoutVars>
      </dgm:prSet>
      <dgm:spPr/>
      <dgm:t>
        <a:bodyPr/>
        <a:lstStyle/>
        <a:p>
          <a:endParaRPr lang="en-US"/>
        </a:p>
      </dgm:t>
    </dgm:pt>
    <dgm:pt modelId="{66C61287-C90F-46B0-AAFE-0366899E79D8}" type="pres">
      <dgm:prSet presAssocID="{7436B11C-24DC-4E7F-B165-0AAE7BF15A0A}" presName="aSpace" presStyleCnt="0"/>
      <dgm:spPr/>
    </dgm:pt>
    <dgm:pt modelId="{DF08B8D6-D877-4B87-A608-694B90B3BB3D}" type="pres">
      <dgm:prSet presAssocID="{302F1463-0C12-4AF6-A810-AC1B904FC77A}" presName="aNode" presStyleLbl="fgAcc1" presStyleIdx="2" presStyleCnt="3">
        <dgm:presLayoutVars>
          <dgm:bulletEnabled val="1"/>
        </dgm:presLayoutVars>
      </dgm:prSet>
      <dgm:spPr/>
      <dgm:t>
        <a:bodyPr/>
        <a:lstStyle/>
        <a:p>
          <a:endParaRPr lang="en-US"/>
        </a:p>
      </dgm:t>
    </dgm:pt>
    <dgm:pt modelId="{CCBE2EDE-1725-4634-A3B4-D9C1DAB435BF}" type="pres">
      <dgm:prSet presAssocID="{302F1463-0C12-4AF6-A810-AC1B904FC77A}" presName="aSpace" presStyleCnt="0"/>
      <dgm:spPr/>
    </dgm:pt>
  </dgm:ptLst>
  <dgm:cxnLst>
    <dgm:cxn modelId="{3F63188E-6BD2-4E1D-AC85-F04960206997}" type="presOf" srcId="{7436B11C-24DC-4E7F-B165-0AAE7BF15A0A}" destId="{9ED96169-519B-4391-AB88-90E2E6432CF4}" srcOrd="0" destOrd="0" presId="urn:microsoft.com/office/officeart/2005/8/layout/pyramid2"/>
    <dgm:cxn modelId="{C0539F37-F539-4A02-9F8B-2A71BC6AC2A5}" srcId="{57D1A8E2-B43D-44B0-B46A-215889F0DF78}" destId="{302F1463-0C12-4AF6-A810-AC1B904FC77A}" srcOrd="2" destOrd="0" parTransId="{051CFC85-0CB7-4B6D-9A45-271E794DD776}" sibTransId="{BC3AA399-4744-44EB-9777-B51BAE1E260A}"/>
    <dgm:cxn modelId="{ACF18D52-AE8E-41F5-B299-80230BC3D8CE}" type="presOf" srcId="{302F1463-0C12-4AF6-A810-AC1B904FC77A}" destId="{DF08B8D6-D877-4B87-A608-694B90B3BB3D}" srcOrd="0" destOrd="0" presId="urn:microsoft.com/office/officeart/2005/8/layout/pyramid2"/>
    <dgm:cxn modelId="{C49F4AB1-6CF2-4CB7-AD1F-811ACCEA563D}" type="presOf" srcId="{42278713-8A8B-4F7E-B742-7F8CC9203261}" destId="{E658FDD3-3CC4-4404-AF69-B5F5C464FABF}" srcOrd="0" destOrd="0" presId="urn:microsoft.com/office/officeart/2005/8/layout/pyramid2"/>
    <dgm:cxn modelId="{CCECC3F3-8898-4F5D-BB48-6CBCE2CF8317}" srcId="{57D1A8E2-B43D-44B0-B46A-215889F0DF78}" destId="{42278713-8A8B-4F7E-B742-7F8CC9203261}" srcOrd="0" destOrd="0" parTransId="{5737BB4F-2F65-4F50-B3E9-5A020878D4B7}" sibTransId="{3B68FFED-A891-483E-8C1A-36F9844EC13C}"/>
    <dgm:cxn modelId="{7C664BDE-5E00-41F1-A729-5FA4D1B2B3B6}" type="presOf" srcId="{57D1A8E2-B43D-44B0-B46A-215889F0DF78}" destId="{5D53C9EA-0F97-49F5-B2E1-26281F5C340C}" srcOrd="0" destOrd="0" presId="urn:microsoft.com/office/officeart/2005/8/layout/pyramid2"/>
    <dgm:cxn modelId="{C9172435-7E4A-486F-B4D5-7B015DA956AB}" srcId="{57D1A8E2-B43D-44B0-B46A-215889F0DF78}" destId="{7436B11C-24DC-4E7F-B165-0AAE7BF15A0A}" srcOrd="1" destOrd="0" parTransId="{E6467BC0-CD5A-4A18-BC9E-E2788834771E}" sibTransId="{D9B0E89A-7E43-44A5-8BEC-6F35ED28F5C4}"/>
    <dgm:cxn modelId="{16F8453E-D188-4FD4-929A-826BB73D1FB6}" type="presParOf" srcId="{5D53C9EA-0F97-49F5-B2E1-26281F5C340C}" destId="{70C76380-F6F6-44F2-B770-BA303918826A}" srcOrd="0" destOrd="0" presId="urn:microsoft.com/office/officeart/2005/8/layout/pyramid2"/>
    <dgm:cxn modelId="{D5992236-5608-461D-A3A1-3FAAE2B76406}" type="presParOf" srcId="{5D53C9EA-0F97-49F5-B2E1-26281F5C340C}" destId="{DF221EC7-475C-472C-BB2C-3D06D40C4C00}" srcOrd="1" destOrd="0" presId="urn:microsoft.com/office/officeart/2005/8/layout/pyramid2"/>
    <dgm:cxn modelId="{936A051F-9190-4985-81AC-9CD867BD5CFD}" type="presParOf" srcId="{DF221EC7-475C-472C-BB2C-3D06D40C4C00}" destId="{E658FDD3-3CC4-4404-AF69-B5F5C464FABF}" srcOrd="0" destOrd="0" presId="urn:microsoft.com/office/officeart/2005/8/layout/pyramid2"/>
    <dgm:cxn modelId="{CD0F6AE2-3F57-4DCB-BD35-20D2320BE6D2}" type="presParOf" srcId="{DF221EC7-475C-472C-BB2C-3D06D40C4C00}" destId="{EB42440A-DBF2-45D3-97D2-1C0BD5DBF253}" srcOrd="1" destOrd="0" presId="urn:microsoft.com/office/officeart/2005/8/layout/pyramid2"/>
    <dgm:cxn modelId="{D7BB0392-6FFE-4860-BC46-B20AF0D24835}" type="presParOf" srcId="{DF221EC7-475C-472C-BB2C-3D06D40C4C00}" destId="{9ED96169-519B-4391-AB88-90E2E6432CF4}" srcOrd="2" destOrd="0" presId="urn:microsoft.com/office/officeart/2005/8/layout/pyramid2"/>
    <dgm:cxn modelId="{BA17F54C-C182-4693-A1AA-AF1D8884E4A7}" type="presParOf" srcId="{DF221EC7-475C-472C-BB2C-3D06D40C4C00}" destId="{66C61287-C90F-46B0-AAFE-0366899E79D8}" srcOrd="3" destOrd="0" presId="urn:microsoft.com/office/officeart/2005/8/layout/pyramid2"/>
    <dgm:cxn modelId="{DD57ACAB-0AFB-4BBD-A555-15EC30502599}" type="presParOf" srcId="{DF221EC7-475C-472C-BB2C-3D06D40C4C00}" destId="{DF08B8D6-D877-4B87-A608-694B90B3BB3D}" srcOrd="4" destOrd="0" presId="urn:microsoft.com/office/officeart/2005/8/layout/pyramid2"/>
    <dgm:cxn modelId="{86194CFD-F599-45CC-850D-E64AEE6199BD}" type="presParOf" srcId="{DF221EC7-475C-472C-BB2C-3D06D40C4C00}" destId="{CCBE2EDE-1725-4634-A3B4-D9C1DAB435BF}" srcOrd="5" destOrd="0" presId="urn:microsoft.com/office/officeart/2005/8/layout/pyramid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55451A-14F7-46A7-A1D4-69D5E6F9E12E}" type="doc">
      <dgm:prSet loTypeId="urn:microsoft.com/office/officeart/2005/8/layout/pyramid1" loCatId="pyramid" qsTypeId="urn:microsoft.com/office/officeart/2005/8/quickstyle/simple1" qsCatId="simple" csTypeId="urn:microsoft.com/office/officeart/2005/8/colors/accent1_2" csCatId="accent1" phldr="1"/>
      <dgm:spPr/>
    </dgm:pt>
    <dgm:pt modelId="{7630D2FB-1A47-414B-B4BF-4B16E158AABC}">
      <dgm:prSet/>
      <dgm:spPr>
        <a:solidFill>
          <a:srgbClr val="00B0F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Arial" panose="020B0604020202020204" pitchFamily="34" charset="0"/>
            </a:rPr>
            <a:t>Inattention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Arial" panose="020B0604020202020204" pitchFamily="34" charset="0"/>
            </a:rPr>
            <a:t> to results </a:t>
          </a:r>
        </a:p>
      </dgm:t>
    </dgm:pt>
    <dgm:pt modelId="{40921E0D-4AE0-4192-A7E6-23915E285C89}" type="parTrans" cxnId="{5BFC53DB-3868-4847-981B-08CE89E6D68C}">
      <dgm:prSet/>
      <dgm:spPr/>
      <dgm:t>
        <a:bodyPr/>
        <a:lstStyle/>
        <a:p>
          <a:endParaRPr lang="en-GB"/>
        </a:p>
      </dgm:t>
    </dgm:pt>
    <dgm:pt modelId="{21AB2288-5331-4DDD-8943-1075CB86715B}" type="sibTrans" cxnId="{5BFC53DB-3868-4847-981B-08CE89E6D68C}">
      <dgm:prSet/>
      <dgm:spPr/>
      <dgm:t>
        <a:bodyPr/>
        <a:lstStyle/>
        <a:p>
          <a:endParaRPr lang="en-GB"/>
        </a:p>
      </dgm:t>
    </dgm:pt>
    <dgm:pt modelId="{9E08598E-5D3A-4F13-8A29-BAE22663F36C}">
      <dgm:prSet/>
      <dgm:spPr>
        <a:solidFill>
          <a:srgbClr val="E709A8"/>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Arial" panose="020B0604020202020204" pitchFamily="34" charset="0"/>
            </a:rPr>
            <a:t>Avoidance of</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Arial" panose="020B0604020202020204" pitchFamily="34" charset="0"/>
            </a:rPr>
            <a:t> Accountability</a:t>
          </a:r>
        </a:p>
      </dgm:t>
    </dgm:pt>
    <dgm:pt modelId="{E649D1D0-F37C-4D08-B543-8F892D914572}" type="parTrans" cxnId="{487341E9-6C6E-4045-9DDC-5F7F5D42FCEC}">
      <dgm:prSet/>
      <dgm:spPr/>
      <dgm:t>
        <a:bodyPr/>
        <a:lstStyle/>
        <a:p>
          <a:endParaRPr lang="en-GB"/>
        </a:p>
      </dgm:t>
    </dgm:pt>
    <dgm:pt modelId="{82AA9FEB-5B1C-4A88-B966-2A5F47B99D19}" type="sibTrans" cxnId="{487341E9-6C6E-4045-9DDC-5F7F5D42FCEC}">
      <dgm:prSet/>
      <dgm:spPr/>
      <dgm:t>
        <a:bodyPr/>
        <a:lstStyle/>
        <a:p>
          <a:endParaRPr lang="en-GB"/>
        </a:p>
      </dgm:t>
    </dgm:pt>
    <dgm:pt modelId="{10670131-BBD1-4F53-AC04-3237657DF5D7}">
      <dgm:prSet/>
      <dgm:spPr>
        <a:solidFill>
          <a:schemeClr val="accent3"/>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Arial" panose="020B0604020202020204" pitchFamily="34" charset="0"/>
            </a:rPr>
            <a:t>Lack of commitment</a:t>
          </a:r>
        </a:p>
      </dgm:t>
    </dgm:pt>
    <dgm:pt modelId="{42DD3F72-3760-48BE-B09F-36C7C1632252}" type="parTrans" cxnId="{24073DF9-0F2F-492A-B403-9F0E5E6C8DFA}">
      <dgm:prSet/>
      <dgm:spPr/>
      <dgm:t>
        <a:bodyPr/>
        <a:lstStyle/>
        <a:p>
          <a:endParaRPr lang="en-GB"/>
        </a:p>
      </dgm:t>
    </dgm:pt>
    <dgm:pt modelId="{2C5C612C-57F0-4E84-B545-808E55E4C1A1}" type="sibTrans" cxnId="{24073DF9-0F2F-492A-B403-9F0E5E6C8DFA}">
      <dgm:prSet/>
      <dgm:spPr/>
      <dgm:t>
        <a:bodyPr/>
        <a:lstStyle/>
        <a:p>
          <a:endParaRPr lang="en-GB"/>
        </a:p>
      </dgm:t>
    </dgm:pt>
    <dgm:pt modelId="{C37E4CB3-6D78-4292-B1C9-19CA15B2983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Arial" panose="020B0604020202020204" pitchFamily="34" charset="0"/>
            </a:rPr>
            <a:t>Fear of Conflict </a:t>
          </a:r>
        </a:p>
      </dgm:t>
    </dgm:pt>
    <dgm:pt modelId="{615408E2-2D90-45AF-B3E8-F4571490FC9E}" type="parTrans" cxnId="{2FBADAB0-57D3-4D1B-9CA5-942A6D698485}">
      <dgm:prSet/>
      <dgm:spPr/>
      <dgm:t>
        <a:bodyPr/>
        <a:lstStyle/>
        <a:p>
          <a:endParaRPr lang="en-GB"/>
        </a:p>
      </dgm:t>
    </dgm:pt>
    <dgm:pt modelId="{4C39A64D-08C8-49C5-9983-BFDCE93B9480}" type="sibTrans" cxnId="{2FBADAB0-57D3-4D1B-9CA5-942A6D698485}">
      <dgm:prSet/>
      <dgm:spPr/>
      <dgm:t>
        <a:bodyPr/>
        <a:lstStyle/>
        <a:p>
          <a:endParaRPr lang="en-GB"/>
        </a:p>
      </dgm:t>
    </dgm:pt>
    <dgm:pt modelId="{9206BB3A-488F-48B0-A534-C8A819A92960}">
      <dgm:prSet/>
      <dgm:spPr>
        <a:solidFill>
          <a:srgbClr val="7030A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0" i="0" u="none" strike="noStrike" cap="none" normalizeH="0" baseline="0" dirty="0" smtClean="0">
              <a:ln>
                <a:noFill/>
              </a:ln>
              <a:solidFill>
                <a:schemeClr val="tx1"/>
              </a:solidFill>
              <a:effectLst/>
              <a:latin typeface="Arial" panose="020B0604020202020204" pitchFamily="34" charset="0"/>
            </a:rPr>
            <a:t> </a:t>
          </a:r>
          <a:r>
            <a:rPr kumimoji="0" lang="en-GB" b="1" i="0" u="none" strike="noStrike" cap="none" normalizeH="0" baseline="0" dirty="0" smtClean="0">
              <a:ln>
                <a:noFill/>
              </a:ln>
              <a:solidFill>
                <a:schemeClr val="tx1"/>
              </a:solidFill>
              <a:effectLst/>
              <a:latin typeface="Arial" panose="020B0604020202020204" pitchFamily="34" charset="0"/>
            </a:rPr>
            <a:t>Absence of Trust </a:t>
          </a:r>
        </a:p>
      </dgm:t>
    </dgm:pt>
    <dgm:pt modelId="{F3F5286C-7164-49ED-A67E-15716D4726C5}" type="parTrans" cxnId="{52D9B16C-08F7-4743-BD50-98EDBE1E1103}">
      <dgm:prSet/>
      <dgm:spPr/>
      <dgm:t>
        <a:bodyPr/>
        <a:lstStyle/>
        <a:p>
          <a:endParaRPr lang="en-GB"/>
        </a:p>
      </dgm:t>
    </dgm:pt>
    <dgm:pt modelId="{000E8D2D-762E-4F21-B8DB-AE3B8C6DEB26}" type="sibTrans" cxnId="{52D9B16C-08F7-4743-BD50-98EDBE1E1103}">
      <dgm:prSet/>
      <dgm:spPr/>
      <dgm:t>
        <a:bodyPr/>
        <a:lstStyle/>
        <a:p>
          <a:endParaRPr lang="en-GB"/>
        </a:p>
      </dgm:t>
    </dgm:pt>
    <dgm:pt modelId="{B9000F4D-6B33-4EFC-9192-9F5923BFB513}" type="pres">
      <dgm:prSet presAssocID="{C455451A-14F7-46A7-A1D4-69D5E6F9E12E}" presName="Name0" presStyleCnt="0">
        <dgm:presLayoutVars>
          <dgm:dir/>
          <dgm:animLvl val="lvl"/>
          <dgm:resizeHandles val="exact"/>
        </dgm:presLayoutVars>
      </dgm:prSet>
      <dgm:spPr/>
    </dgm:pt>
    <dgm:pt modelId="{8247FC60-D3CE-4959-B607-4DB74E75A904}" type="pres">
      <dgm:prSet presAssocID="{7630D2FB-1A47-414B-B4BF-4B16E158AABC}" presName="Name8" presStyleCnt="0"/>
      <dgm:spPr/>
    </dgm:pt>
    <dgm:pt modelId="{B510E166-BB21-4DE1-AC65-C7CB16DB2393}" type="pres">
      <dgm:prSet presAssocID="{7630D2FB-1A47-414B-B4BF-4B16E158AABC}" presName="level" presStyleLbl="node1" presStyleIdx="0" presStyleCnt="5">
        <dgm:presLayoutVars>
          <dgm:chMax val="1"/>
          <dgm:bulletEnabled val="1"/>
        </dgm:presLayoutVars>
      </dgm:prSet>
      <dgm:spPr/>
      <dgm:t>
        <a:bodyPr/>
        <a:lstStyle/>
        <a:p>
          <a:endParaRPr lang="en-GB"/>
        </a:p>
      </dgm:t>
    </dgm:pt>
    <dgm:pt modelId="{9919CEBA-0214-4E5C-BF94-187E4EBB3950}" type="pres">
      <dgm:prSet presAssocID="{7630D2FB-1A47-414B-B4BF-4B16E158AABC}" presName="levelTx" presStyleLbl="revTx" presStyleIdx="0" presStyleCnt="0">
        <dgm:presLayoutVars>
          <dgm:chMax val="1"/>
          <dgm:bulletEnabled val="1"/>
        </dgm:presLayoutVars>
      </dgm:prSet>
      <dgm:spPr/>
      <dgm:t>
        <a:bodyPr/>
        <a:lstStyle/>
        <a:p>
          <a:endParaRPr lang="en-GB"/>
        </a:p>
      </dgm:t>
    </dgm:pt>
    <dgm:pt modelId="{B5A4A7A3-7B54-4688-996A-3485267951C2}" type="pres">
      <dgm:prSet presAssocID="{9E08598E-5D3A-4F13-8A29-BAE22663F36C}" presName="Name8" presStyleCnt="0"/>
      <dgm:spPr/>
    </dgm:pt>
    <dgm:pt modelId="{8C51C564-07FF-457E-A986-5C0001A040C1}" type="pres">
      <dgm:prSet presAssocID="{9E08598E-5D3A-4F13-8A29-BAE22663F36C}" presName="level" presStyleLbl="node1" presStyleIdx="1" presStyleCnt="5">
        <dgm:presLayoutVars>
          <dgm:chMax val="1"/>
          <dgm:bulletEnabled val="1"/>
        </dgm:presLayoutVars>
      </dgm:prSet>
      <dgm:spPr/>
      <dgm:t>
        <a:bodyPr/>
        <a:lstStyle/>
        <a:p>
          <a:endParaRPr lang="en-GB"/>
        </a:p>
      </dgm:t>
    </dgm:pt>
    <dgm:pt modelId="{AD1ABD6B-777E-4BA3-AAE5-7D553D5FE188}" type="pres">
      <dgm:prSet presAssocID="{9E08598E-5D3A-4F13-8A29-BAE22663F36C}" presName="levelTx" presStyleLbl="revTx" presStyleIdx="0" presStyleCnt="0">
        <dgm:presLayoutVars>
          <dgm:chMax val="1"/>
          <dgm:bulletEnabled val="1"/>
        </dgm:presLayoutVars>
      </dgm:prSet>
      <dgm:spPr/>
      <dgm:t>
        <a:bodyPr/>
        <a:lstStyle/>
        <a:p>
          <a:endParaRPr lang="en-GB"/>
        </a:p>
      </dgm:t>
    </dgm:pt>
    <dgm:pt modelId="{0326AD61-55E3-4682-A505-918BEE0DB7A8}" type="pres">
      <dgm:prSet presAssocID="{10670131-BBD1-4F53-AC04-3237657DF5D7}" presName="Name8" presStyleCnt="0"/>
      <dgm:spPr/>
    </dgm:pt>
    <dgm:pt modelId="{373D1902-A62F-4C18-81AC-41358A35373E}" type="pres">
      <dgm:prSet presAssocID="{10670131-BBD1-4F53-AC04-3237657DF5D7}" presName="level" presStyleLbl="node1" presStyleIdx="2" presStyleCnt="5">
        <dgm:presLayoutVars>
          <dgm:chMax val="1"/>
          <dgm:bulletEnabled val="1"/>
        </dgm:presLayoutVars>
      </dgm:prSet>
      <dgm:spPr/>
      <dgm:t>
        <a:bodyPr/>
        <a:lstStyle/>
        <a:p>
          <a:endParaRPr lang="en-GB"/>
        </a:p>
      </dgm:t>
    </dgm:pt>
    <dgm:pt modelId="{D1EB8AFF-EE28-446F-8599-8D02964D275A}" type="pres">
      <dgm:prSet presAssocID="{10670131-BBD1-4F53-AC04-3237657DF5D7}" presName="levelTx" presStyleLbl="revTx" presStyleIdx="0" presStyleCnt="0">
        <dgm:presLayoutVars>
          <dgm:chMax val="1"/>
          <dgm:bulletEnabled val="1"/>
        </dgm:presLayoutVars>
      </dgm:prSet>
      <dgm:spPr/>
      <dgm:t>
        <a:bodyPr/>
        <a:lstStyle/>
        <a:p>
          <a:endParaRPr lang="en-GB"/>
        </a:p>
      </dgm:t>
    </dgm:pt>
    <dgm:pt modelId="{D2B4302E-4280-46C6-BFC3-18E28F7B2AAF}" type="pres">
      <dgm:prSet presAssocID="{C37E4CB3-6D78-4292-B1C9-19CA15B29836}" presName="Name8" presStyleCnt="0"/>
      <dgm:spPr/>
    </dgm:pt>
    <dgm:pt modelId="{F2F927C9-A9F7-45D6-8E4D-6D8E43EBD94C}" type="pres">
      <dgm:prSet presAssocID="{C37E4CB3-6D78-4292-B1C9-19CA15B29836}" presName="level" presStyleLbl="node1" presStyleIdx="3" presStyleCnt="5">
        <dgm:presLayoutVars>
          <dgm:chMax val="1"/>
          <dgm:bulletEnabled val="1"/>
        </dgm:presLayoutVars>
      </dgm:prSet>
      <dgm:spPr/>
      <dgm:t>
        <a:bodyPr/>
        <a:lstStyle/>
        <a:p>
          <a:endParaRPr lang="en-GB"/>
        </a:p>
      </dgm:t>
    </dgm:pt>
    <dgm:pt modelId="{95D6B7EE-71A6-48A6-8E90-FECF2627DC6B}" type="pres">
      <dgm:prSet presAssocID="{C37E4CB3-6D78-4292-B1C9-19CA15B29836}" presName="levelTx" presStyleLbl="revTx" presStyleIdx="0" presStyleCnt="0">
        <dgm:presLayoutVars>
          <dgm:chMax val="1"/>
          <dgm:bulletEnabled val="1"/>
        </dgm:presLayoutVars>
      </dgm:prSet>
      <dgm:spPr/>
      <dgm:t>
        <a:bodyPr/>
        <a:lstStyle/>
        <a:p>
          <a:endParaRPr lang="en-GB"/>
        </a:p>
      </dgm:t>
    </dgm:pt>
    <dgm:pt modelId="{151E814A-2F9E-44EB-AD7A-766BD1AB2097}" type="pres">
      <dgm:prSet presAssocID="{9206BB3A-488F-48B0-A534-C8A819A92960}" presName="Name8" presStyleCnt="0"/>
      <dgm:spPr/>
    </dgm:pt>
    <dgm:pt modelId="{85A9747D-FC7E-4518-8765-5096D795E546}" type="pres">
      <dgm:prSet presAssocID="{9206BB3A-488F-48B0-A534-C8A819A92960}" presName="level" presStyleLbl="node1" presStyleIdx="4" presStyleCnt="5">
        <dgm:presLayoutVars>
          <dgm:chMax val="1"/>
          <dgm:bulletEnabled val="1"/>
        </dgm:presLayoutVars>
      </dgm:prSet>
      <dgm:spPr/>
      <dgm:t>
        <a:bodyPr/>
        <a:lstStyle/>
        <a:p>
          <a:endParaRPr lang="en-GB"/>
        </a:p>
      </dgm:t>
    </dgm:pt>
    <dgm:pt modelId="{BF4963A9-7856-45F0-867A-1D2513C2665C}" type="pres">
      <dgm:prSet presAssocID="{9206BB3A-488F-48B0-A534-C8A819A92960}" presName="levelTx" presStyleLbl="revTx" presStyleIdx="0" presStyleCnt="0">
        <dgm:presLayoutVars>
          <dgm:chMax val="1"/>
          <dgm:bulletEnabled val="1"/>
        </dgm:presLayoutVars>
      </dgm:prSet>
      <dgm:spPr/>
      <dgm:t>
        <a:bodyPr/>
        <a:lstStyle/>
        <a:p>
          <a:endParaRPr lang="en-GB"/>
        </a:p>
      </dgm:t>
    </dgm:pt>
  </dgm:ptLst>
  <dgm:cxnLst>
    <dgm:cxn modelId="{E9457E02-3365-B148-883B-B2996B45A0CD}" type="presOf" srcId="{9206BB3A-488F-48B0-A534-C8A819A92960}" destId="{85A9747D-FC7E-4518-8765-5096D795E546}" srcOrd="0" destOrd="0" presId="urn:microsoft.com/office/officeart/2005/8/layout/pyramid1"/>
    <dgm:cxn modelId="{56BCA16C-5347-6B42-A9F8-7C95F274DE12}" type="presOf" srcId="{10670131-BBD1-4F53-AC04-3237657DF5D7}" destId="{D1EB8AFF-EE28-446F-8599-8D02964D275A}" srcOrd="1" destOrd="0" presId="urn:microsoft.com/office/officeart/2005/8/layout/pyramid1"/>
    <dgm:cxn modelId="{24073DF9-0F2F-492A-B403-9F0E5E6C8DFA}" srcId="{C455451A-14F7-46A7-A1D4-69D5E6F9E12E}" destId="{10670131-BBD1-4F53-AC04-3237657DF5D7}" srcOrd="2" destOrd="0" parTransId="{42DD3F72-3760-48BE-B09F-36C7C1632252}" sibTransId="{2C5C612C-57F0-4E84-B545-808E55E4C1A1}"/>
    <dgm:cxn modelId="{7AEC1F5E-60AF-9148-AE2E-CFFE9BE7D346}" type="presOf" srcId="{C455451A-14F7-46A7-A1D4-69D5E6F9E12E}" destId="{B9000F4D-6B33-4EFC-9192-9F5923BFB513}" srcOrd="0" destOrd="0" presId="urn:microsoft.com/office/officeart/2005/8/layout/pyramid1"/>
    <dgm:cxn modelId="{52D9B16C-08F7-4743-BD50-98EDBE1E1103}" srcId="{C455451A-14F7-46A7-A1D4-69D5E6F9E12E}" destId="{9206BB3A-488F-48B0-A534-C8A819A92960}" srcOrd="4" destOrd="0" parTransId="{F3F5286C-7164-49ED-A67E-15716D4726C5}" sibTransId="{000E8D2D-762E-4F21-B8DB-AE3B8C6DEB26}"/>
    <dgm:cxn modelId="{487341E9-6C6E-4045-9DDC-5F7F5D42FCEC}" srcId="{C455451A-14F7-46A7-A1D4-69D5E6F9E12E}" destId="{9E08598E-5D3A-4F13-8A29-BAE22663F36C}" srcOrd="1" destOrd="0" parTransId="{E649D1D0-F37C-4D08-B543-8F892D914572}" sibTransId="{82AA9FEB-5B1C-4A88-B966-2A5F47B99D19}"/>
    <dgm:cxn modelId="{4607DAE7-C20F-CE46-AEEE-422D5CD81BA1}" type="presOf" srcId="{9E08598E-5D3A-4F13-8A29-BAE22663F36C}" destId="{8C51C564-07FF-457E-A986-5C0001A040C1}" srcOrd="0" destOrd="0" presId="urn:microsoft.com/office/officeart/2005/8/layout/pyramid1"/>
    <dgm:cxn modelId="{93FF72FA-CB0B-5F4E-9178-344B4DC9D5AB}" type="presOf" srcId="{9206BB3A-488F-48B0-A534-C8A819A92960}" destId="{BF4963A9-7856-45F0-867A-1D2513C2665C}" srcOrd="1" destOrd="0" presId="urn:microsoft.com/office/officeart/2005/8/layout/pyramid1"/>
    <dgm:cxn modelId="{CEE0EE96-FBCD-9443-A13B-D1893C046DBA}" type="presOf" srcId="{7630D2FB-1A47-414B-B4BF-4B16E158AABC}" destId="{9919CEBA-0214-4E5C-BF94-187E4EBB3950}" srcOrd="1" destOrd="0" presId="urn:microsoft.com/office/officeart/2005/8/layout/pyramid1"/>
    <dgm:cxn modelId="{2FBADAB0-57D3-4D1B-9CA5-942A6D698485}" srcId="{C455451A-14F7-46A7-A1D4-69D5E6F9E12E}" destId="{C37E4CB3-6D78-4292-B1C9-19CA15B29836}" srcOrd="3" destOrd="0" parTransId="{615408E2-2D90-45AF-B3E8-F4571490FC9E}" sibTransId="{4C39A64D-08C8-49C5-9983-BFDCE93B9480}"/>
    <dgm:cxn modelId="{6E396434-620E-064C-B009-B03D7CE68D02}" type="presOf" srcId="{10670131-BBD1-4F53-AC04-3237657DF5D7}" destId="{373D1902-A62F-4C18-81AC-41358A35373E}" srcOrd="0" destOrd="0" presId="urn:microsoft.com/office/officeart/2005/8/layout/pyramid1"/>
    <dgm:cxn modelId="{40F1E7BC-2FD5-E345-B39F-D021DC73E430}" type="presOf" srcId="{9E08598E-5D3A-4F13-8A29-BAE22663F36C}" destId="{AD1ABD6B-777E-4BA3-AAE5-7D553D5FE188}" srcOrd="1" destOrd="0" presId="urn:microsoft.com/office/officeart/2005/8/layout/pyramid1"/>
    <dgm:cxn modelId="{5BFC53DB-3868-4847-981B-08CE89E6D68C}" srcId="{C455451A-14F7-46A7-A1D4-69D5E6F9E12E}" destId="{7630D2FB-1A47-414B-B4BF-4B16E158AABC}" srcOrd="0" destOrd="0" parTransId="{40921E0D-4AE0-4192-A7E6-23915E285C89}" sibTransId="{21AB2288-5331-4DDD-8943-1075CB86715B}"/>
    <dgm:cxn modelId="{028A82EA-22DF-084B-9C85-7626E33AEBA2}" type="presOf" srcId="{C37E4CB3-6D78-4292-B1C9-19CA15B29836}" destId="{F2F927C9-A9F7-45D6-8E4D-6D8E43EBD94C}" srcOrd="0" destOrd="0" presId="urn:microsoft.com/office/officeart/2005/8/layout/pyramid1"/>
    <dgm:cxn modelId="{D015DFA5-1338-E647-BF66-F2D6A0EA4319}" type="presOf" srcId="{C37E4CB3-6D78-4292-B1C9-19CA15B29836}" destId="{95D6B7EE-71A6-48A6-8E90-FECF2627DC6B}" srcOrd="1" destOrd="0" presId="urn:microsoft.com/office/officeart/2005/8/layout/pyramid1"/>
    <dgm:cxn modelId="{4BC4D28A-F4A8-044D-AF32-CF68A43DCA38}" type="presOf" srcId="{7630D2FB-1A47-414B-B4BF-4B16E158AABC}" destId="{B510E166-BB21-4DE1-AC65-C7CB16DB2393}" srcOrd="0" destOrd="0" presId="urn:microsoft.com/office/officeart/2005/8/layout/pyramid1"/>
    <dgm:cxn modelId="{E3024D6F-1D64-4F40-BB1E-52343F6EC6A6}" type="presParOf" srcId="{B9000F4D-6B33-4EFC-9192-9F5923BFB513}" destId="{8247FC60-D3CE-4959-B607-4DB74E75A904}" srcOrd="0" destOrd="0" presId="urn:microsoft.com/office/officeart/2005/8/layout/pyramid1"/>
    <dgm:cxn modelId="{E58A2DEF-36DE-0143-9D44-92FD85FD185D}" type="presParOf" srcId="{8247FC60-D3CE-4959-B607-4DB74E75A904}" destId="{B510E166-BB21-4DE1-AC65-C7CB16DB2393}" srcOrd="0" destOrd="0" presId="urn:microsoft.com/office/officeart/2005/8/layout/pyramid1"/>
    <dgm:cxn modelId="{696F5DB9-5322-CF44-82CF-00CD8DE6E696}" type="presParOf" srcId="{8247FC60-D3CE-4959-B607-4DB74E75A904}" destId="{9919CEBA-0214-4E5C-BF94-187E4EBB3950}" srcOrd="1" destOrd="0" presId="urn:microsoft.com/office/officeart/2005/8/layout/pyramid1"/>
    <dgm:cxn modelId="{23344242-C39C-FC48-A2AF-B70817896CD1}" type="presParOf" srcId="{B9000F4D-6B33-4EFC-9192-9F5923BFB513}" destId="{B5A4A7A3-7B54-4688-996A-3485267951C2}" srcOrd="1" destOrd="0" presId="urn:microsoft.com/office/officeart/2005/8/layout/pyramid1"/>
    <dgm:cxn modelId="{84BF749A-07BB-C84C-905C-53A014D92768}" type="presParOf" srcId="{B5A4A7A3-7B54-4688-996A-3485267951C2}" destId="{8C51C564-07FF-457E-A986-5C0001A040C1}" srcOrd="0" destOrd="0" presId="urn:microsoft.com/office/officeart/2005/8/layout/pyramid1"/>
    <dgm:cxn modelId="{BCB7B1F8-D20D-CB48-ACED-A200AD27DA84}" type="presParOf" srcId="{B5A4A7A3-7B54-4688-996A-3485267951C2}" destId="{AD1ABD6B-777E-4BA3-AAE5-7D553D5FE188}" srcOrd="1" destOrd="0" presId="urn:microsoft.com/office/officeart/2005/8/layout/pyramid1"/>
    <dgm:cxn modelId="{519B5AA0-259D-4E4A-87C0-45E02A595B98}" type="presParOf" srcId="{B9000F4D-6B33-4EFC-9192-9F5923BFB513}" destId="{0326AD61-55E3-4682-A505-918BEE0DB7A8}" srcOrd="2" destOrd="0" presId="urn:microsoft.com/office/officeart/2005/8/layout/pyramid1"/>
    <dgm:cxn modelId="{83BEEA0C-34D0-8E4F-9725-7C025EA5742C}" type="presParOf" srcId="{0326AD61-55E3-4682-A505-918BEE0DB7A8}" destId="{373D1902-A62F-4C18-81AC-41358A35373E}" srcOrd="0" destOrd="0" presId="urn:microsoft.com/office/officeart/2005/8/layout/pyramid1"/>
    <dgm:cxn modelId="{C959FCDE-9B4B-A24F-A617-6C74E6965B45}" type="presParOf" srcId="{0326AD61-55E3-4682-A505-918BEE0DB7A8}" destId="{D1EB8AFF-EE28-446F-8599-8D02964D275A}" srcOrd="1" destOrd="0" presId="urn:microsoft.com/office/officeart/2005/8/layout/pyramid1"/>
    <dgm:cxn modelId="{F27684DE-477E-4A4B-B096-6E58286916FE}" type="presParOf" srcId="{B9000F4D-6B33-4EFC-9192-9F5923BFB513}" destId="{D2B4302E-4280-46C6-BFC3-18E28F7B2AAF}" srcOrd="3" destOrd="0" presId="urn:microsoft.com/office/officeart/2005/8/layout/pyramid1"/>
    <dgm:cxn modelId="{77F1C206-FBB1-224F-80D5-8D48FA407D59}" type="presParOf" srcId="{D2B4302E-4280-46C6-BFC3-18E28F7B2AAF}" destId="{F2F927C9-A9F7-45D6-8E4D-6D8E43EBD94C}" srcOrd="0" destOrd="0" presId="urn:microsoft.com/office/officeart/2005/8/layout/pyramid1"/>
    <dgm:cxn modelId="{DB9EEBEC-E4C4-8B41-9ABA-C5D3F22914FA}" type="presParOf" srcId="{D2B4302E-4280-46C6-BFC3-18E28F7B2AAF}" destId="{95D6B7EE-71A6-48A6-8E90-FECF2627DC6B}" srcOrd="1" destOrd="0" presId="urn:microsoft.com/office/officeart/2005/8/layout/pyramid1"/>
    <dgm:cxn modelId="{FFBBBB5D-0B69-6948-816D-9D434F49543E}" type="presParOf" srcId="{B9000F4D-6B33-4EFC-9192-9F5923BFB513}" destId="{151E814A-2F9E-44EB-AD7A-766BD1AB2097}" srcOrd="4" destOrd="0" presId="urn:microsoft.com/office/officeart/2005/8/layout/pyramid1"/>
    <dgm:cxn modelId="{5BA214DB-0EF7-8849-9089-67BB0DF12A65}" type="presParOf" srcId="{151E814A-2F9E-44EB-AD7A-766BD1AB2097}" destId="{85A9747D-FC7E-4518-8765-5096D795E546}" srcOrd="0" destOrd="0" presId="urn:microsoft.com/office/officeart/2005/8/layout/pyramid1"/>
    <dgm:cxn modelId="{B39922BE-C5B8-544E-A1C7-5DF7B9DC0DFB}" type="presParOf" srcId="{151E814A-2F9E-44EB-AD7A-766BD1AB2097}" destId="{BF4963A9-7856-45F0-867A-1D2513C2665C}" srcOrd="1" destOrd="0" presId="urn:microsoft.com/office/officeart/2005/8/layout/pyramid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69BD87-DE2B-FE42-9D6F-8AA4D9CFD481}"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E8D74C0A-FB5A-434E-8C5D-CD853B9D8C86}">
      <dgm:prSet phldrT="[Text]" custT="1"/>
      <dgm:spPr/>
      <dgm:t>
        <a:bodyPr/>
        <a:lstStyle/>
        <a:p>
          <a:r>
            <a:rPr lang="en-US" sz="1800" dirty="0" smtClean="0"/>
            <a:t>Planning</a:t>
          </a:r>
          <a:endParaRPr lang="en-US" sz="1800" dirty="0"/>
        </a:p>
      </dgm:t>
    </dgm:pt>
    <dgm:pt modelId="{5FD3301D-3279-2E41-B076-086B95491E3F}" type="parTrans" cxnId="{DED5B9DE-DFCC-3F44-9E26-C59A82754257}">
      <dgm:prSet/>
      <dgm:spPr/>
      <dgm:t>
        <a:bodyPr/>
        <a:lstStyle/>
        <a:p>
          <a:endParaRPr lang="en-US" sz="1800"/>
        </a:p>
      </dgm:t>
    </dgm:pt>
    <dgm:pt modelId="{C8CA93E8-7F20-D44B-8EBB-DDC7222571B6}" type="sibTrans" cxnId="{DED5B9DE-DFCC-3F44-9E26-C59A82754257}">
      <dgm:prSet/>
      <dgm:spPr/>
      <dgm:t>
        <a:bodyPr/>
        <a:lstStyle/>
        <a:p>
          <a:endParaRPr lang="en-US" sz="1800"/>
        </a:p>
      </dgm:t>
    </dgm:pt>
    <dgm:pt modelId="{21E1D591-6C40-1147-967E-B15431752677}">
      <dgm:prSet phldrT="[Text]" custT="1"/>
      <dgm:spPr/>
      <dgm:t>
        <a:bodyPr/>
        <a:lstStyle/>
        <a:p>
          <a:r>
            <a:rPr lang="en-US" sz="1800" dirty="0" smtClean="0"/>
            <a:t>Novice professional education and training</a:t>
          </a:r>
          <a:endParaRPr lang="en-US" sz="1800" dirty="0"/>
        </a:p>
      </dgm:t>
    </dgm:pt>
    <dgm:pt modelId="{BE12B0EC-0277-B246-9DE7-ACCEAB386579}" type="parTrans" cxnId="{C39E7C76-136C-CD4D-8446-715FD3B1F23D}">
      <dgm:prSet/>
      <dgm:spPr/>
      <dgm:t>
        <a:bodyPr/>
        <a:lstStyle/>
        <a:p>
          <a:endParaRPr lang="en-US" sz="1800"/>
        </a:p>
      </dgm:t>
    </dgm:pt>
    <dgm:pt modelId="{B7047FF8-5344-6548-95DF-FDA83BB8AA7F}" type="sibTrans" cxnId="{C39E7C76-136C-CD4D-8446-715FD3B1F23D}">
      <dgm:prSet/>
      <dgm:spPr/>
      <dgm:t>
        <a:bodyPr/>
        <a:lstStyle/>
        <a:p>
          <a:endParaRPr lang="en-US" sz="1800"/>
        </a:p>
      </dgm:t>
    </dgm:pt>
    <dgm:pt modelId="{CBE88E0F-FAEA-E845-B467-6923B02FECA0}">
      <dgm:prSet phldrT="[Text]" custT="1"/>
      <dgm:spPr/>
      <dgm:t>
        <a:bodyPr/>
        <a:lstStyle/>
        <a:p>
          <a:r>
            <a:rPr lang="en-US" sz="1800" dirty="0" smtClean="0"/>
            <a:t>Entry into practice</a:t>
          </a:r>
          <a:endParaRPr lang="en-US" sz="1800" dirty="0"/>
        </a:p>
      </dgm:t>
    </dgm:pt>
    <dgm:pt modelId="{29444FA6-C7D6-1E42-A8FA-F6566D4126D2}" type="parTrans" cxnId="{9FD9C18A-197F-AC44-B7BB-D6B04698B354}">
      <dgm:prSet/>
      <dgm:spPr/>
      <dgm:t>
        <a:bodyPr/>
        <a:lstStyle/>
        <a:p>
          <a:endParaRPr lang="en-US" sz="1800"/>
        </a:p>
      </dgm:t>
    </dgm:pt>
    <dgm:pt modelId="{D2D82C96-AAE9-3E45-B3F8-1D0A1A153A32}" type="sibTrans" cxnId="{9FD9C18A-197F-AC44-B7BB-D6B04698B354}">
      <dgm:prSet/>
      <dgm:spPr/>
      <dgm:t>
        <a:bodyPr/>
        <a:lstStyle/>
        <a:p>
          <a:endParaRPr lang="en-US" sz="1800"/>
        </a:p>
      </dgm:t>
    </dgm:pt>
    <dgm:pt modelId="{4ADD918F-355F-094E-B1A9-F24C8D586F30}">
      <dgm:prSet phldrT="[Text]" custT="1"/>
      <dgm:spPr/>
      <dgm:t>
        <a:bodyPr/>
        <a:lstStyle/>
        <a:p>
          <a:r>
            <a:rPr lang="en-US" sz="1800" dirty="0" smtClean="0"/>
            <a:t>Performance improvement and CPE</a:t>
          </a:r>
          <a:endParaRPr lang="en-US" sz="1800" dirty="0"/>
        </a:p>
      </dgm:t>
    </dgm:pt>
    <dgm:pt modelId="{C7E81C9D-F1C0-034A-A5BB-24D3F2C46D78}" type="parTrans" cxnId="{A852172F-51ED-644B-A240-0452779646AC}">
      <dgm:prSet/>
      <dgm:spPr/>
      <dgm:t>
        <a:bodyPr/>
        <a:lstStyle/>
        <a:p>
          <a:endParaRPr lang="en-US" sz="1800"/>
        </a:p>
      </dgm:t>
    </dgm:pt>
    <dgm:pt modelId="{8DB94CC4-0FD8-834B-932E-EA71EF8E5A43}" type="sibTrans" cxnId="{A852172F-51ED-644B-A240-0452779646AC}">
      <dgm:prSet/>
      <dgm:spPr/>
      <dgm:t>
        <a:bodyPr/>
        <a:lstStyle/>
        <a:p>
          <a:endParaRPr lang="en-US" sz="1800"/>
        </a:p>
      </dgm:t>
    </dgm:pt>
    <dgm:pt modelId="{990518DC-8DB1-7B4F-BE03-5868D74E7260}">
      <dgm:prSet phldrT="[Text]" custT="1"/>
      <dgm:spPr/>
      <dgm:t>
        <a:bodyPr/>
        <a:lstStyle/>
        <a:p>
          <a:r>
            <a:rPr lang="en-US" sz="1800" dirty="0" smtClean="0"/>
            <a:t>Teaching, mentoring and monitoring</a:t>
          </a:r>
          <a:endParaRPr lang="en-US" sz="1800" dirty="0"/>
        </a:p>
      </dgm:t>
    </dgm:pt>
    <dgm:pt modelId="{E5A7061C-1514-DA46-AE59-4E5D2204FDB8}" type="parTrans" cxnId="{9A7DA689-9CAC-1B45-A193-894CB1EFDA59}">
      <dgm:prSet/>
      <dgm:spPr/>
      <dgm:t>
        <a:bodyPr/>
        <a:lstStyle/>
        <a:p>
          <a:endParaRPr lang="en-US" sz="1800"/>
        </a:p>
      </dgm:t>
    </dgm:pt>
    <dgm:pt modelId="{FCC18E85-D5B7-9340-9EA7-1E3E016F43D5}" type="sibTrans" cxnId="{9A7DA689-9CAC-1B45-A193-894CB1EFDA59}">
      <dgm:prSet/>
      <dgm:spPr/>
      <dgm:t>
        <a:bodyPr/>
        <a:lstStyle/>
        <a:p>
          <a:endParaRPr lang="en-US" sz="1800"/>
        </a:p>
      </dgm:t>
    </dgm:pt>
    <dgm:pt modelId="{BD5194E5-3A1D-434B-AEF2-5863B93C055D}" type="pres">
      <dgm:prSet presAssocID="{5669BD87-DE2B-FE42-9D6F-8AA4D9CFD481}" presName="Name0" presStyleCnt="0">
        <dgm:presLayoutVars>
          <dgm:dir/>
          <dgm:resizeHandles val="exact"/>
        </dgm:presLayoutVars>
      </dgm:prSet>
      <dgm:spPr/>
      <dgm:t>
        <a:bodyPr/>
        <a:lstStyle/>
        <a:p>
          <a:endParaRPr lang="en-US"/>
        </a:p>
      </dgm:t>
    </dgm:pt>
    <dgm:pt modelId="{C0E79EEA-D208-1A4E-87F0-0F544195F4C8}" type="pres">
      <dgm:prSet presAssocID="{5669BD87-DE2B-FE42-9D6F-8AA4D9CFD481}" presName="cycle" presStyleCnt="0"/>
      <dgm:spPr/>
    </dgm:pt>
    <dgm:pt modelId="{29455A0F-C8AD-8E43-8BDC-6C33DA27C172}" type="pres">
      <dgm:prSet presAssocID="{E8D74C0A-FB5A-434E-8C5D-CD853B9D8C86}" presName="nodeFirstNode" presStyleLbl="node1" presStyleIdx="0" presStyleCnt="5" custScaleX="82783" custScaleY="78424" custRadScaleRad="104725">
        <dgm:presLayoutVars>
          <dgm:bulletEnabled val="1"/>
        </dgm:presLayoutVars>
      </dgm:prSet>
      <dgm:spPr/>
      <dgm:t>
        <a:bodyPr/>
        <a:lstStyle/>
        <a:p>
          <a:endParaRPr lang="en-US"/>
        </a:p>
      </dgm:t>
    </dgm:pt>
    <dgm:pt modelId="{CBEAE309-5111-CB44-9585-CAA405BDE430}" type="pres">
      <dgm:prSet presAssocID="{C8CA93E8-7F20-D44B-8EBB-DDC7222571B6}" presName="sibTransFirstNode" presStyleLbl="bgShp" presStyleIdx="0" presStyleCnt="1"/>
      <dgm:spPr/>
      <dgm:t>
        <a:bodyPr/>
        <a:lstStyle/>
        <a:p>
          <a:endParaRPr lang="en-US"/>
        </a:p>
      </dgm:t>
    </dgm:pt>
    <dgm:pt modelId="{23CEB1E3-5D2A-DE4F-BC51-E57F3B758638}" type="pres">
      <dgm:prSet presAssocID="{21E1D591-6C40-1147-967E-B15431752677}" presName="nodeFollowingNodes" presStyleLbl="node1" presStyleIdx="1" presStyleCnt="5" custScaleX="127183">
        <dgm:presLayoutVars>
          <dgm:bulletEnabled val="1"/>
        </dgm:presLayoutVars>
      </dgm:prSet>
      <dgm:spPr/>
      <dgm:t>
        <a:bodyPr/>
        <a:lstStyle/>
        <a:p>
          <a:endParaRPr lang="en-US"/>
        </a:p>
      </dgm:t>
    </dgm:pt>
    <dgm:pt modelId="{6EA3C757-A77A-3D43-8750-4BB998EA23EB}" type="pres">
      <dgm:prSet presAssocID="{CBE88E0F-FAEA-E845-B467-6923B02FECA0}" presName="nodeFollowingNodes" presStyleLbl="node1" presStyleIdx="2" presStyleCnt="5" custRadScaleRad="88033" custRadScaleInc="-20162">
        <dgm:presLayoutVars>
          <dgm:bulletEnabled val="1"/>
        </dgm:presLayoutVars>
      </dgm:prSet>
      <dgm:spPr/>
      <dgm:t>
        <a:bodyPr/>
        <a:lstStyle/>
        <a:p>
          <a:endParaRPr lang="en-US"/>
        </a:p>
      </dgm:t>
    </dgm:pt>
    <dgm:pt modelId="{541E344B-2C48-3949-8B0B-E23738E36C51}" type="pres">
      <dgm:prSet presAssocID="{4ADD918F-355F-094E-B1A9-F24C8D586F30}" presName="nodeFollowingNodes" presStyleLbl="node1" presStyleIdx="3" presStyleCnt="5" custRadScaleRad="101709" custRadScaleInc="30425">
        <dgm:presLayoutVars>
          <dgm:bulletEnabled val="1"/>
        </dgm:presLayoutVars>
      </dgm:prSet>
      <dgm:spPr/>
      <dgm:t>
        <a:bodyPr/>
        <a:lstStyle/>
        <a:p>
          <a:endParaRPr lang="en-US"/>
        </a:p>
      </dgm:t>
    </dgm:pt>
    <dgm:pt modelId="{9C7DCC5C-5639-BB4B-9B49-B5CEFA3B9DCA}" type="pres">
      <dgm:prSet presAssocID="{990518DC-8DB1-7B4F-BE03-5868D74E7260}" presName="nodeFollowingNodes" presStyleLbl="node1" presStyleIdx="4" presStyleCnt="5" custScaleX="106016" custScaleY="85067" custRadScaleRad="118465" custRadScaleInc="6867">
        <dgm:presLayoutVars>
          <dgm:bulletEnabled val="1"/>
        </dgm:presLayoutVars>
      </dgm:prSet>
      <dgm:spPr/>
      <dgm:t>
        <a:bodyPr/>
        <a:lstStyle/>
        <a:p>
          <a:endParaRPr lang="en-US"/>
        </a:p>
      </dgm:t>
    </dgm:pt>
  </dgm:ptLst>
  <dgm:cxnLst>
    <dgm:cxn modelId="{441F71ED-02BF-AF49-A6E2-414E27B63FE5}" type="presOf" srcId="{E8D74C0A-FB5A-434E-8C5D-CD853B9D8C86}" destId="{29455A0F-C8AD-8E43-8BDC-6C33DA27C172}" srcOrd="0" destOrd="0" presId="urn:microsoft.com/office/officeart/2005/8/layout/cycle3"/>
    <dgm:cxn modelId="{C39E7C76-136C-CD4D-8446-715FD3B1F23D}" srcId="{5669BD87-DE2B-FE42-9D6F-8AA4D9CFD481}" destId="{21E1D591-6C40-1147-967E-B15431752677}" srcOrd="1" destOrd="0" parTransId="{BE12B0EC-0277-B246-9DE7-ACCEAB386579}" sibTransId="{B7047FF8-5344-6548-95DF-FDA83BB8AA7F}"/>
    <dgm:cxn modelId="{73314CB9-656D-014A-B10E-A3B2A0CCBBAB}" type="presOf" srcId="{4ADD918F-355F-094E-B1A9-F24C8D586F30}" destId="{541E344B-2C48-3949-8B0B-E23738E36C51}" srcOrd="0" destOrd="0" presId="urn:microsoft.com/office/officeart/2005/8/layout/cycle3"/>
    <dgm:cxn modelId="{9A7DA689-9CAC-1B45-A193-894CB1EFDA59}" srcId="{5669BD87-DE2B-FE42-9D6F-8AA4D9CFD481}" destId="{990518DC-8DB1-7B4F-BE03-5868D74E7260}" srcOrd="4" destOrd="0" parTransId="{E5A7061C-1514-DA46-AE59-4E5D2204FDB8}" sibTransId="{FCC18E85-D5B7-9340-9EA7-1E3E016F43D5}"/>
    <dgm:cxn modelId="{173505B6-5B3F-5346-8ACE-5D792A49C6D2}" type="presOf" srcId="{5669BD87-DE2B-FE42-9D6F-8AA4D9CFD481}" destId="{BD5194E5-3A1D-434B-AEF2-5863B93C055D}" srcOrd="0" destOrd="0" presId="urn:microsoft.com/office/officeart/2005/8/layout/cycle3"/>
    <dgm:cxn modelId="{ACD543BF-5622-CD4B-B409-E3F875A28179}" type="presOf" srcId="{990518DC-8DB1-7B4F-BE03-5868D74E7260}" destId="{9C7DCC5C-5639-BB4B-9B49-B5CEFA3B9DCA}" srcOrd="0" destOrd="0" presId="urn:microsoft.com/office/officeart/2005/8/layout/cycle3"/>
    <dgm:cxn modelId="{A852172F-51ED-644B-A240-0452779646AC}" srcId="{5669BD87-DE2B-FE42-9D6F-8AA4D9CFD481}" destId="{4ADD918F-355F-094E-B1A9-F24C8D586F30}" srcOrd="3" destOrd="0" parTransId="{C7E81C9D-F1C0-034A-A5BB-24D3F2C46D78}" sibTransId="{8DB94CC4-0FD8-834B-932E-EA71EF8E5A43}"/>
    <dgm:cxn modelId="{293C470D-2833-7C41-A0CE-040F761EE07A}" type="presOf" srcId="{CBE88E0F-FAEA-E845-B467-6923B02FECA0}" destId="{6EA3C757-A77A-3D43-8750-4BB998EA23EB}" srcOrd="0" destOrd="0" presId="urn:microsoft.com/office/officeart/2005/8/layout/cycle3"/>
    <dgm:cxn modelId="{A3E46FAB-BAC0-184F-A34E-12C4322F3727}" type="presOf" srcId="{C8CA93E8-7F20-D44B-8EBB-DDC7222571B6}" destId="{CBEAE309-5111-CB44-9585-CAA405BDE430}" srcOrd="0" destOrd="0" presId="urn:microsoft.com/office/officeart/2005/8/layout/cycle3"/>
    <dgm:cxn modelId="{DED5B9DE-DFCC-3F44-9E26-C59A82754257}" srcId="{5669BD87-DE2B-FE42-9D6F-8AA4D9CFD481}" destId="{E8D74C0A-FB5A-434E-8C5D-CD853B9D8C86}" srcOrd="0" destOrd="0" parTransId="{5FD3301D-3279-2E41-B076-086B95491E3F}" sibTransId="{C8CA93E8-7F20-D44B-8EBB-DDC7222571B6}"/>
    <dgm:cxn modelId="{C8103260-8410-9545-8294-398C523C8509}" type="presOf" srcId="{21E1D591-6C40-1147-967E-B15431752677}" destId="{23CEB1E3-5D2A-DE4F-BC51-E57F3B758638}" srcOrd="0" destOrd="0" presId="urn:microsoft.com/office/officeart/2005/8/layout/cycle3"/>
    <dgm:cxn modelId="{9FD9C18A-197F-AC44-B7BB-D6B04698B354}" srcId="{5669BD87-DE2B-FE42-9D6F-8AA4D9CFD481}" destId="{CBE88E0F-FAEA-E845-B467-6923B02FECA0}" srcOrd="2" destOrd="0" parTransId="{29444FA6-C7D6-1E42-A8FA-F6566D4126D2}" sibTransId="{D2D82C96-AAE9-3E45-B3F8-1D0A1A153A32}"/>
    <dgm:cxn modelId="{066F72DB-44D0-AC47-B974-23528254758E}" type="presParOf" srcId="{BD5194E5-3A1D-434B-AEF2-5863B93C055D}" destId="{C0E79EEA-D208-1A4E-87F0-0F544195F4C8}" srcOrd="0" destOrd="0" presId="urn:microsoft.com/office/officeart/2005/8/layout/cycle3"/>
    <dgm:cxn modelId="{C8665E3E-81E7-2749-A821-ED8426BA6833}" type="presParOf" srcId="{C0E79EEA-D208-1A4E-87F0-0F544195F4C8}" destId="{29455A0F-C8AD-8E43-8BDC-6C33DA27C172}" srcOrd="0" destOrd="0" presId="urn:microsoft.com/office/officeart/2005/8/layout/cycle3"/>
    <dgm:cxn modelId="{C479E156-6C6C-8649-A341-F72D2FAFD617}" type="presParOf" srcId="{C0E79EEA-D208-1A4E-87F0-0F544195F4C8}" destId="{CBEAE309-5111-CB44-9585-CAA405BDE430}" srcOrd="1" destOrd="0" presId="urn:microsoft.com/office/officeart/2005/8/layout/cycle3"/>
    <dgm:cxn modelId="{45C36A11-F76D-4B4A-95F5-191280EA8907}" type="presParOf" srcId="{C0E79EEA-D208-1A4E-87F0-0F544195F4C8}" destId="{23CEB1E3-5D2A-DE4F-BC51-E57F3B758638}" srcOrd="2" destOrd="0" presId="urn:microsoft.com/office/officeart/2005/8/layout/cycle3"/>
    <dgm:cxn modelId="{82057151-55BE-ED49-9E36-395A75D4B848}" type="presParOf" srcId="{C0E79EEA-D208-1A4E-87F0-0F544195F4C8}" destId="{6EA3C757-A77A-3D43-8750-4BB998EA23EB}" srcOrd="3" destOrd="0" presId="urn:microsoft.com/office/officeart/2005/8/layout/cycle3"/>
    <dgm:cxn modelId="{AD763857-F481-DC46-A0B0-66DECC2B5F69}" type="presParOf" srcId="{C0E79EEA-D208-1A4E-87F0-0F544195F4C8}" destId="{541E344B-2C48-3949-8B0B-E23738E36C51}" srcOrd="4" destOrd="0" presId="urn:microsoft.com/office/officeart/2005/8/layout/cycle3"/>
    <dgm:cxn modelId="{241BFB2F-1EF3-1A43-B2DD-8475B4C31CC4}" type="presParOf" srcId="{C0E79EEA-D208-1A4E-87F0-0F544195F4C8}" destId="{9C7DCC5C-5639-BB4B-9B49-B5CEFA3B9DCA}" srcOrd="5" destOrd="0" presId="urn:microsoft.com/office/officeart/2005/8/layout/cycle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1E0D52-09B9-4D87-B7CF-8789FF41D29B}"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GB"/>
        </a:p>
      </dgm:t>
    </dgm:pt>
    <dgm:pt modelId="{3A46B75B-0CE4-4074-AEE3-A0205666C893}">
      <dgm:prSet phldrT="[Text]"/>
      <dgm:spPr/>
      <dgm:t>
        <a:bodyPr/>
        <a:lstStyle/>
        <a:p>
          <a:r>
            <a:rPr lang="en-GB" dirty="0" smtClean="0"/>
            <a:t>Preparing</a:t>
          </a:r>
          <a:endParaRPr lang="en-GB" dirty="0"/>
        </a:p>
      </dgm:t>
    </dgm:pt>
    <dgm:pt modelId="{E29A36CF-4BB0-409A-A3B3-042B93F79872}" type="parTrans" cxnId="{AB315A02-3E57-4688-B6A1-8A166F4239F1}">
      <dgm:prSet/>
      <dgm:spPr/>
      <dgm:t>
        <a:bodyPr/>
        <a:lstStyle/>
        <a:p>
          <a:endParaRPr lang="en-GB"/>
        </a:p>
      </dgm:t>
    </dgm:pt>
    <dgm:pt modelId="{BA4C0CA8-FC28-4C9A-9984-5CCC69C4C3CA}" type="sibTrans" cxnId="{AB315A02-3E57-4688-B6A1-8A166F4239F1}">
      <dgm:prSet/>
      <dgm:spPr/>
      <dgm:t>
        <a:bodyPr/>
        <a:lstStyle/>
        <a:p>
          <a:endParaRPr lang="en-GB"/>
        </a:p>
      </dgm:t>
    </dgm:pt>
    <dgm:pt modelId="{8B7F86F8-99EF-4CE9-A4F8-46B58A15AEF7}">
      <dgm:prSet phldrT="[Text]"/>
      <dgm:spPr/>
      <dgm:t>
        <a:bodyPr/>
        <a:lstStyle/>
        <a:p>
          <a:r>
            <a:rPr lang="en-GB" dirty="0" smtClean="0"/>
            <a:t>Doing</a:t>
          </a:r>
          <a:endParaRPr lang="en-GB" dirty="0"/>
        </a:p>
      </dgm:t>
    </dgm:pt>
    <dgm:pt modelId="{473F0452-2218-4DA6-B868-729EFE6DA312}" type="parTrans" cxnId="{B7B458ED-8F2A-43DC-8C84-A7262B753D59}">
      <dgm:prSet/>
      <dgm:spPr/>
      <dgm:t>
        <a:bodyPr/>
        <a:lstStyle/>
        <a:p>
          <a:endParaRPr lang="en-GB"/>
        </a:p>
      </dgm:t>
    </dgm:pt>
    <dgm:pt modelId="{BDFE0542-65FF-45AD-8FE8-E1A98D115811}" type="sibTrans" cxnId="{B7B458ED-8F2A-43DC-8C84-A7262B753D59}">
      <dgm:prSet/>
      <dgm:spPr/>
      <dgm:t>
        <a:bodyPr/>
        <a:lstStyle/>
        <a:p>
          <a:endParaRPr lang="en-GB"/>
        </a:p>
      </dgm:t>
    </dgm:pt>
    <dgm:pt modelId="{B91AD9FE-6101-477A-AF12-29A220382335}">
      <dgm:prSet phldrT="[Text]"/>
      <dgm:spPr/>
      <dgm:t>
        <a:bodyPr/>
        <a:lstStyle/>
        <a:p>
          <a:r>
            <a:rPr lang="en-GB" dirty="0" smtClean="0"/>
            <a:t>Reflecting</a:t>
          </a:r>
          <a:endParaRPr lang="en-GB" dirty="0"/>
        </a:p>
      </dgm:t>
    </dgm:pt>
    <dgm:pt modelId="{2D6EEC7E-BFC3-442F-9CC0-68C55C3F0FF5}" type="parTrans" cxnId="{EAE52D1D-BC43-4BCF-85AD-249977B352F7}">
      <dgm:prSet/>
      <dgm:spPr/>
      <dgm:t>
        <a:bodyPr/>
        <a:lstStyle/>
        <a:p>
          <a:endParaRPr lang="en-GB"/>
        </a:p>
      </dgm:t>
    </dgm:pt>
    <dgm:pt modelId="{6F9BDD17-75D4-4C8A-BA7F-6052AC72501F}" type="sibTrans" cxnId="{EAE52D1D-BC43-4BCF-85AD-249977B352F7}">
      <dgm:prSet/>
      <dgm:spPr/>
      <dgm:t>
        <a:bodyPr/>
        <a:lstStyle/>
        <a:p>
          <a:endParaRPr lang="en-GB"/>
        </a:p>
      </dgm:t>
    </dgm:pt>
    <dgm:pt modelId="{B8882423-A325-41EC-BDD3-D1A07574088E}" type="pres">
      <dgm:prSet presAssocID="{B61E0D52-09B9-4D87-B7CF-8789FF41D29B}" presName="CompostProcess" presStyleCnt="0">
        <dgm:presLayoutVars>
          <dgm:dir/>
          <dgm:resizeHandles val="exact"/>
        </dgm:presLayoutVars>
      </dgm:prSet>
      <dgm:spPr/>
      <dgm:t>
        <a:bodyPr/>
        <a:lstStyle/>
        <a:p>
          <a:endParaRPr lang="en-GB"/>
        </a:p>
      </dgm:t>
    </dgm:pt>
    <dgm:pt modelId="{3792CD8B-A663-42EC-AAB1-A7937C1E5046}" type="pres">
      <dgm:prSet presAssocID="{B61E0D52-09B9-4D87-B7CF-8789FF41D29B}" presName="arrow" presStyleLbl="bgShp" presStyleIdx="0" presStyleCnt="1"/>
      <dgm:spPr/>
    </dgm:pt>
    <dgm:pt modelId="{FB0A54A7-2874-42C0-8857-8C8EBE6450C6}" type="pres">
      <dgm:prSet presAssocID="{B61E0D52-09B9-4D87-B7CF-8789FF41D29B}" presName="linearProcess" presStyleCnt="0"/>
      <dgm:spPr/>
    </dgm:pt>
    <dgm:pt modelId="{EE0E43C5-D149-492B-BBF8-D7A9844F64C6}" type="pres">
      <dgm:prSet presAssocID="{3A46B75B-0CE4-4074-AEE3-A0205666C893}" presName="textNode" presStyleLbl="node1" presStyleIdx="0" presStyleCnt="3">
        <dgm:presLayoutVars>
          <dgm:bulletEnabled val="1"/>
        </dgm:presLayoutVars>
      </dgm:prSet>
      <dgm:spPr/>
      <dgm:t>
        <a:bodyPr/>
        <a:lstStyle/>
        <a:p>
          <a:endParaRPr lang="en-GB"/>
        </a:p>
      </dgm:t>
    </dgm:pt>
    <dgm:pt modelId="{4730929F-1DCD-492C-97F0-95286E9870C7}" type="pres">
      <dgm:prSet presAssocID="{BA4C0CA8-FC28-4C9A-9984-5CCC69C4C3CA}" presName="sibTrans" presStyleCnt="0"/>
      <dgm:spPr/>
    </dgm:pt>
    <dgm:pt modelId="{B8BA0A91-6627-4DF1-8B51-53CAD64983FB}" type="pres">
      <dgm:prSet presAssocID="{8B7F86F8-99EF-4CE9-A4F8-46B58A15AEF7}" presName="textNode" presStyleLbl="node1" presStyleIdx="1" presStyleCnt="3" custLinFactNeighborX="-16293" custLinFactNeighborY="-60615">
        <dgm:presLayoutVars>
          <dgm:bulletEnabled val="1"/>
        </dgm:presLayoutVars>
      </dgm:prSet>
      <dgm:spPr/>
      <dgm:t>
        <a:bodyPr/>
        <a:lstStyle/>
        <a:p>
          <a:endParaRPr lang="en-GB"/>
        </a:p>
      </dgm:t>
    </dgm:pt>
    <dgm:pt modelId="{1A460288-E525-4A34-BB66-A9B952BF6855}" type="pres">
      <dgm:prSet presAssocID="{BDFE0542-65FF-45AD-8FE8-E1A98D115811}" presName="sibTrans" presStyleCnt="0"/>
      <dgm:spPr/>
    </dgm:pt>
    <dgm:pt modelId="{1729F689-B35F-4B66-9824-5D326E4726EC}" type="pres">
      <dgm:prSet presAssocID="{B91AD9FE-6101-477A-AF12-29A220382335}" presName="textNode" presStyleLbl="node1" presStyleIdx="2" presStyleCnt="3">
        <dgm:presLayoutVars>
          <dgm:bulletEnabled val="1"/>
        </dgm:presLayoutVars>
      </dgm:prSet>
      <dgm:spPr/>
      <dgm:t>
        <a:bodyPr/>
        <a:lstStyle/>
        <a:p>
          <a:endParaRPr lang="en-GB"/>
        </a:p>
      </dgm:t>
    </dgm:pt>
  </dgm:ptLst>
  <dgm:cxnLst>
    <dgm:cxn modelId="{B7B458ED-8F2A-43DC-8C84-A7262B753D59}" srcId="{B61E0D52-09B9-4D87-B7CF-8789FF41D29B}" destId="{8B7F86F8-99EF-4CE9-A4F8-46B58A15AEF7}" srcOrd="1" destOrd="0" parTransId="{473F0452-2218-4DA6-B868-729EFE6DA312}" sibTransId="{BDFE0542-65FF-45AD-8FE8-E1A98D115811}"/>
    <dgm:cxn modelId="{0A10BB0F-0C4F-624A-85D7-A6FC5C43EF34}" type="presOf" srcId="{3A46B75B-0CE4-4074-AEE3-A0205666C893}" destId="{EE0E43C5-D149-492B-BBF8-D7A9844F64C6}" srcOrd="0" destOrd="0" presId="urn:microsoft.com/office/officeart/2005/8/layout/hProcess9"/>
    <dgm:cxn modelId="{EAE52D1D-BC43-4BCF-85AD-249977B352F7}" srcId="{B61E0D52-09B9-4D87-B7CF-8789FF41D29B}" destId="{B91AD9FE-6101-477A-AF12-29A220382335}" srcOrd="2" destOrd="0" parTransId="{2D6EEC7E-BFC3-442F-9CC0-68C55C3F0FF5}" sibTransId="{6F9BDD17-75D4-4C8A-BA7F-6052AC72501F}"/>
    <dgm:cxn modelId="{987411F1-226C-6541-A699-EDB68B968F97}" type="presOf" srcId="{8B7F86F8-99EF-4CE9-A4F8-46B58A15AEF7}" destId="{B8BA0A91-6627-4DF1-8B51-53CAD64983FB}" srcOrd="0" destOrd="0" presId="urn:microsoft.com/office/officeart/2005/8/layout/hProcess9"/>
    <dgm:cxn modelId="{6C7E9A93-D497-3F4D-A910-63AEC088F973}" type="presOf" srcId="{B91AD9FE-6101-477A-AF12-29A220382335}" destId="{1729F689-B35F-4B66-9824-5D326E4726EC}" srcOrd="0" destOrd="0" presId="urn:microsoft.com/office/officeart/2005/8/layout/hProcess9"/>
    <dgm:cxn modelId="{2E868AA4-0574-7A4F-9E84-92DDE7203849}" type="presOf" srcId="{B61E0D52-09B9-4D87-B7CF-8789FF41D29B}" destId="{B8882423-A325-41EC-BDD3-D1A07574088E}" srcOrd="0" destOrd="0" presId="urn:microsoft.com/office/officeart/2005/8/layout/hProcess9"/>
    <dgm:cxn modelId="{AB315A02-3E57-4688-B6A1-8A166F4239F1}" srcId="{B61E0D52-09B9-4D87-B7CF-8789FF41D29B}" destId="{3A46B75B-0CE4-4074-AEE3-A0205666C893}" srcOrd="0" destOrd="0" parTransId="{E29A36CF-4BB0-409A-A3B3-042B93F79872}" sibTransId="{BA4C0CA8-FC28-4C9A-9984-5CCC69C4C3CA}"/>
    <dgm:cxn modelId="{A8883708-CB50-AC4B-B3AF-7037A2F2F78E}" type="presParOf" srcId="{B8882423-A325-41EC-BDD3-D1A07574088E}" destId="{3792CD8B-A663-42EC-AAB1-A7937C1E5046}" srcOrd="0" destOrd="0" presId="urn:microsoft.com/office/officeart/2005/8/layout/hProcess9"/>
    <dgm:cxn modelId="{8CF37E33-D344-4E40-92CA-9C6CF8D2E977}" type="presParOf" srcId="{B8882423-A325-41EC-BDD3-D1A07574088E}" destId="{FB0A54A7-2874-42C0-8857-8C8EBE6450C6}" srcOrd="1" destOrd="0" presId="urn:microsoft.com/office/officeart/2005/8/layout/hProcess9"/>
    <dgm:cxn modelId="{9D1A0B7B-35B8-B249-96EE-6EA29E609B36}" type="presParOf" srcId="{FB0A54A7-2874-42C0-8857-8C8EBE6450C6}" destId="{EE0E43C5-D149-492B-BBF8-D7A9844F64C6}" srcOrd="0" destOrd="0" presId="urn:microsoft.com/office/officeart/2005/8/layout/hProcess9"/>
    <dgm:cxn modelId="{1C72C05F-E53C-6346-9FB5-DA5D84CC7668}" type="presParOf" srcId="{FB0A54A7-2874-42C0-8857-8C8EBE6450C6}" destId="{4730929F-1DCD-492C-97F0-95286E9870C7}" srcOrd="1" destOrd="0" presId="urn:microsoft.com/office/officeart/2005/8/layout/hProcess9"/>
    <dgm:cxn modelId="{6785D795-2EFA-AE4F-BC58-5CC6D8A518BD}" type="presParOf" srcId="{FB0A54A7-2874-42C0-8857-8C8EBE6450C6}" destId="{B8BA0A91-6627-4DF1-8B51-53CAD64983FB}" srcOrd="2" destOrd="0" presId="urn:microsoft.com/office/officeart/2005/8/layout/hProcess9"/>
    <dgm:cxn modelId="{F6878FCF-BF47-3347-BEDC-9FC5F8525B77}" type="presParOf" srcId="{FB0A54A7-2874-42C0-8857-8C8EBE6450C6}" destId="{1A460288-E525-4A34-BB66-A9B952BF6855}" srcOrd="3" destOrd="0" presId="urn:microsoft.com/office/officeart/2005/8/layout/hProcess9"/>
    <dgm:cxn modelId="{777ACF4B-5969-5F42-B5E1-6C94F26F5B35}" type="presParOf" srcId="{FB0A54A7-2874-42C0-8857-8C8EBE6450C6}" destId="{1729F689-B35F-4B66-9824-5D326E4726EC}" srcOrd="4"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E98739-205E-414C-B4CA-034BBA5BC72E}" type="doc">
      <dgm:prSet loTypeId="urn:microsoft.com/office/officeart/2005/8/layout/hProcess9" loCatId="process" qsTypeId="urn:microsoft.com/office/officeart/2005/8/quickstyle/simple1" qsCatId="simple" csTypeId="urn:microsoft.com/office/officeart/2005/8/colors/accent0_3" csCatId="mainScheme" phldr="1"/>
      <dgm:spPr/>
    </dgm:pt>
    <dgm:pt modelId="{674F1582-87CA-4869-A7FB-E098F6F298D9}">
      <dgm:prSet phldrT="[Text]"/>
      <dgm:spPr/>
      <dgm:t>
        <a:bodyPr/>
        <a:lstStyle/>
        <a:p>
          <a:r>
            <a:rPr lang="en-GB" dirty="0" smtClean="0"/>
            <a:t>Sharing impressions</a:t>
          </a:r>
          <a:endParaRPr lang="en-GB" dirty="0"/>
        </a:p>
      </dgm:t>
    </dgm:pt>
    <dgm:pt modelId="{612ACC3F-2CAB-44AE-9935-3CE81AC786E9}" type="parTrans" cxnId="{9352FFFA-B7C6-40E0-BA78-3019AB397247}">
      <dgm:prSet/>
      <dgm:spPr/>
      <dgm:t>
        <a:bodyPr/>
        <a:lstStyle/>
        <a:p>
          <a:endParaRPr lang="en-GB"/>
        </a:p>
      </dgm:t>
    </dgm:pt>
    <dgm:pt modelId="{390CA9DA-9D39-4996-B5F3-937BF6668991}" type="sibTrans" cxnId="{9352FFFA-B7C6-40E0-BA78-3019AB397247}">
      <dgm:prSet/>
      <dgm:spPr/>
      <dgm:t>
        <a:bodyPr/>
        <a:lstStyle/>
        <a:p>
          <a:endParaRPr lang="en-GB"/>
        </a:p>
      </dgm:t>
    </dgm:pt>
    <dgm:pt modelId="{C1829EBB-F66D-454B-B876-77761A8DE632}">
      <dgm:prSet phldrT="[Text]"/>
      <dgm:spPr/>
      <dgm:t>
        <a:bodyPr/>
        <a:lstStyle/>
        <a:p>
          <a:r>
            <a:rPr lang="en-GB" dirty="0" smtClean="0"/>
            <a:t>Sharing roles, values and conflict</a:t>
          </a:r>
          <a:endParaRPr lang="en-GB" dirty="0"/>
        </a:p>
      </dgm:t>
    </dgm:pt>
    <dgm:pt modelId="{734D65DD-77F0-400C-BA49-2B756EEFFC4C}" type="parTrans" cxnId="{FA683644-A9E8-446B-A99E-152007030F10}">
      <dgm:prSet/>
      <dgm:spPr/>
      <dgm:t>
        <a:bodyPr/>
        <a:lstStyle/>
        <a:p>
          <a:endParaRPr lang="en-GB"/>
        </a:p>
      </dgm:t>
    </dgm:pt>
    <dgm:pt modelId="{2AC0C2DE-94CF-45B9-A912-28E57C262AF9}" type="sibTrans" cxnId="{FA683644-A9E8-446B-A99E-152007030F10}">
      <dgm:prSet/>
      <dgm:spPr/>
      <dgm:t>
        <a:bodyPr/>
        <a:lstStyle/>
        <a:p>
          <a:endParaRPr lang="en-GB"/>
        </a:p>
      </dgm:t>
    </dgm:pt>
    <dgm:pt modelId="{242F4EA1-D9DD-4943-BBC4-45DC844E0580}">
      <dgm:prSet phldrT="[Text]"/>
      <dgm:spPr/>
      <dgm:t>
        <a:bodyPr/>
        <a:lstStyle/>
        <a:p>
          <a:r>
            <a:rPr lang="en-GB" dirty="0" smtClean="0"/>
            <a:t>Sharing </a:t>
          </a:r>
        </a:p>
        <a:p>
          <a:r>
            <a:rPr lang="en-GB" dirty="0" smtClean="0"/>
            <a:t>Future ways of working</a:t>
          </a:r>
          <a:endParaRPr lang="en-GB" dirty="0"/>
        </a:p>
      </dgm:t>
    </dgm:pt>
    <dgm:pt modelId="{DF637976-978A-405F-8AD6-BAB0D950438A}" type="parTrans" cxnId="{C7CD2D23-39CC-45B9-9A13-E60C49AF29BB}">
      <dgm:prSet/>
      <dgm:spPr/>
      <dgm:t>
        <a:bodyPr/>
        <a:lstStyle/>
        <a:p>
          <a:endParaRPr lang="en-GB"/>
        </a:p>
      </dgm:t>
    </dgm:pt>
    <dgm:pt modelId="{5D0E7B2A-D6A9-453B-8E6B-D3372F2C743A}" type="sibTrans" cxnId="{C7CD2D23-39CC-45B9-9A13-E60C49AF29BB}">
      <dgm:prSet/>
      <dgm:spPr/>
      <dgm:t>
        <a:bodyPr/>
        <a:lstStyle/>
        <a:p>
          <a:endParaRPr lang="en-GB"/>
        </a:p>
      </dgm:t>
    </dgm:pt>
    <dgm:pt modelId="{7361FF1A-F2A3-4834-91E0-692BD3BFEF91}">
      <dgm:prSet/>
      <dgm:spPr/>
      <dgm:t>
        <a:bodyPr/>
        <a:lstStyle/>
        <a:p>
          <a:r>
            <a:rPr lang="en-GB" dirty="0" smtClean="0"/>
            <a:t>Sharing</a:t>
          </a:r>
        </a:p>
        <a:p>
          <a:r>
            <a:rPr lang="en-GB" dirty="0" smtClean="0"/>
            <a:t>knowledge</a:t>
          </a:r>
        </a:p>
      </dgm:t>
    </dgm:pt>
    <dgm:pt modelId="{FC01AB3F-193A-4A54-943C-B624D16A9D8B}" type="parTrans" cxnId="{A10775C4-D9A4-40DB-BA39-AE12465A3136}">
      <dgm:prSet/>
      <dgm:spPr/>
      <dgm:t>
        <a:bodyPr/>
        <a:lstStyle/>
        <a:p>
          <a:endParaRPr lang="en-GB"/>
        </a:p>
      </dgm:t>
    </dgm:pt>
    <dgm:pt modelId="{5C5145BC-6034-44F4-86B3-D05CE5FEE1AD}" type="sibTrans" cxnId="{A10775C4-D9A4-40DB-BA39-AE12465A3136}">
      <dgm:prSet/>
      <dgm:spPr/>
      <dgm:t>
        <a:bodyPr/>
        <a:lstStyle/>
        <a:p>
          <a:endParaRPr lang="en-GB"/>
        </a:p>
      </dgm:t>
    </dgm:pt>
    <dgm:pt modelId="{A49EDCB1-7056-42F6-8B92-AB092A2C8FA4}" type="pres">
      <dgm:prSet presAssocID="{A3E98739-205E-414C-B4CA-034BBA5BC72E}" presName="CompostProcess" presStyleCnt="0">
        <dgm:presLayoutVars>
          <dgm:dir/>
          <dgm:resizeHandles val="exact"/>
        </dgm:presLayoutVars>
      </dgm:prSet>
      <dgm:spPr/>
    </dgm:pt>
    <dgm:pt modelId="{129B609D-C5C4-4227-84B1-AFB783E2B0D9}" type="pres">
      <dgm:prSet presAssocID="{A3E98739-205E-414C-B4CA-034BBA5BC72E}" presName="arrow" presStyleLbl="bgShp" presStyleIdx="0" presStyleCnt="1"/>
      <dgm:spPr/>
    </dgm:pt>
    <dgm:pt modelId="{F9890035-821E-4415-8B43-012E548B46ED}" type="pres">
      <dgm:prSet presAssocID="{A3E98739-205E-414C-B4CA-034BBA5BC72E}" presName="linearProcess" presStyleCnt="0"/>
      <dgm:spPr/>
    </dgm:pt>
    <dgm:pt modelId="{BA273F36-B5D3-45C8-9259-6568C17397FA}" type="pres">
      <dgm:prSet presAssocID="{674F1582-87CA-4869-A7FB-E098F6F298D9}" presName="textNode" presStyleLbl="node1" presStyleIdx="0" presStyleCnt="4">
        <dgm:presLayoutVars>
          <dgm:bulletEnabled val="1"/>
        </dgm:presLayoutVars>
      </dgm:prSet>
      <dgm:spPr/>
      <dgm:t>
        <a:bodyPr/>
        <a:lstStyle/>
        <a:p>
          <a:endParaRPr lang="en-GB"/>
        </a:p>
      </dgm:t>
    </dgm:pt>
    <dgm:pt modelId="{901E080B-D7BB-4EFF-B5AA-5FDB303C49F0}" type="pres">
      <dgm:prSet presAssocID="{390CA9DA-9D39-4996-B5F3-937BF6668991}" presName="sibTrans" presStyleCnt="0"/>
      <dgm:spPr/>
    </dgm:pt>
    <dgm:pt modelId="{136BDD0B-E978-4D72-99C8-C2CF6C138434}" type="pres">
      <dgm:prSet presAssocID="{7361FF1A-F2A3-4834-91E0-692BD3BFEF91}" presName="textNode" presStyleLbl="node1" presStyleIdx="1" presStyleCnt="4">
        <dgm:presLayoutVars>
          <dgm:bulletEnabled val="1"/>
        </dgm:presLayoutVars>
      </dgm:prSet>
      <dgm:spPr/>
      <dgm:t>
        <a:bodyPr/>
        <a:lstStyle/>
        <a:p>
          <a:endParaRPr lang="en-GB"/>
        </a:p>
      </dgm:t>
    </dgm:pt>
    <dgm:pt modelId="{29A12F82-FF54-44E1-B211-833E2E12BA3D}" type="pres">
      <dgm:prSet presAssocID="{5C5145BC-6034-44F4-86B3-D05CE5FEE1AD}" presName="sibTrans" presStyleCnt="0"/>
      <dgm:spPr/>
    </dgm:pt>
    <dgm:pt modelId="{5E506694-E375-464A-875D-B78E4F6702A9}" type="pres">
      <dgm:prSet presAssocID="{C1829EBB-F66D-454B-B876-77761A8DE632}" presName="textNode" presStyleLbl="node1" presStyleIdx="2" presStyleCnt="4">
        <dgm:presLayoutVars>
          <dgm:bulletEnabled val="1"/>
        </dgm:presLayoutVars>
      </dgm:prSet>
      <dgm:spPr/>
      <dgm:t>
        <a:bodyPr/>
        <a:lstStyle/>
        <a:p>
          <a:endParaRPr lang="en-GB"/>
        </a:p>
      </dgm:t>
    </dgm:pt>
    <dgm:pt modelId="{117B4E2D-5476-451C-BCC8-A80F17658519}" type="pres">
      <dgm:prSet presAssocID="{2AC0C2DE-94CF-45B9-A912-28E57C262AF9}" presName="sibTrans" presStyleCnt="0"/>
      <dgm:spPr/>
    </dgm:pt>
    <dgm:pt modelId="{EF3FD814-B2F1-48AB-A9F4-34DAD332B0A6}" type="pres">
      <dgm:prSet presAssocID="{242F4EA1-D9DD-4943-BBC4-45DC844E0580}" presName="textNode" presStyleLbl="node1" presStyleIdx="3" presStyleCnt="4">
        <dgm:presLayoutVars>
          <dgm:bulletEnabled val="1"/>
        </dgm:presLayoutVars>
      </dgm:prSet>
      <dgm:spPr/>
      <dgm:t>
        <a:bodyPr/>
        <a:lstStyle/>
        <a:p>
          <a:endParaRPr lang="en-GB"/>
        </a:p>
      </dgm:t>
    </dgm:pt>
  </dgm:ptLst>
  <dgm:cxnLst>
    <dgm:cxn modelId="{E4138F91-2D2C-AC47-B4A8-EF8089FD1267}" type="presOf" srcId="{242F4EA1-D9DD-4943-BBC4-45DC844E0580}" destId="{EF3FD814-B2F1-48AB-A9F4-34DAD332B0A6}" srcOrd="0" destOrd="0" presId="urn:microsoft.com/office/officeart/2005/8/layout/hProcess9"/>
    <dgm:cxn modelId="{6E40BADE-469F-5D49-A4F8-EB1D402AF41D}" type="presOf" srcId="{C1829EBB-F66D-454B-B876-77761A8DE632}" destId="{5E506694-E375-464A-875D-B78E4F6702A9}" srcOrd="0" destOrd="0" presId="urn:microsoft.com/office/officeart/2005/8/layout/hProcess9"/>
    <dgm:cxn modelId="{FA683644-A9E8-446B-A99E-152007030F10}" srcId="{A3E98739-205E-414C-B4CA-034BBA5BC72E}" destId="{C1829EBB-F66D-454B-B876-77761A8DE632}" srcOrd="2" destOrd="0" parTransId="{734D65DD-77F0-400C-BA49-2B756EEFFC4C}" sibTransId="{2AC0C2DE-94CF-45B9-A912-28E57C262AF9}"/>
    <dgm:cxn modelId="{C7CD2D23-39CC-45B9-9A13-E60C49AF29BB}" srcId="{A3E98739-205E-414C-B4CA-034BBA5BC72E}" destId="{242F4EA1-D9DD-4943-BBC4-45DC844E0580}" srcOrd="3" destOrd="0" parTransId="{DF637976-978A-405F-8AD6-BAB0D950438A}" sibTransId="{5D0E7B2A-D6A9-453B-8E6B-D3372F2C743A}"/>
    <dgm:cxn modelId="{A10775C4-D9A4-40DB-BA39-AE12465A3136}" srcId="{A3E98739-205E-414C-B4CA-034BBA5BC72E}" destId="{7361FF1A-F2A3-4834-91E0-692BD3BFEF91}" srcOrd="1" destOrd="0" parTransId="{FC01AB3F-193A-4A54-943C-B624D16A9D8B}" sibTransId="{5C5145BC-6034-44F4-86B3-D05CE5FEE1AD}"/>
    <dgm:cxn modelId="{9352FFFA-B7C6-40E0-BA78-3019AB397247}" srcId="{A3E98739-205E-414C-B4CA-034BBA5BC72E}" destId="{674F1582-87CA-4869-A7FB-E098F6F298D9}" srcOrd="0" destOrd="0" parTransId="{612ACC3F-2CAB-44AE-9935-3CE81AC786E9}" sibTransId="{390CA9DA-9D39-4996-B5F3-937BF6668991}"/>
    <dgm:cxn modelId="{16C5F0F3-8072-DD4C-B38E-6D8E011BB8BA}" type="presOf" srcId="{674F1582-87CA-4869-A7FB-E098F6F298D9}" destId="{BA273F36-B5D3-45C8-9259-6568C17397FA}" srcOrd="0" destOrd="0" presId="urn:microsoft.com/office/officeart/2005/8/layout/hProcess9"/>
    <dgm:cxn modelId="{AAD1F062-881E-934C-8F91-4B4F2B4878E6}" type="presOf" srcId="{A3E98739-205E-414C-B4CA-034BBA5BC72E}" destId="{A49EDCB1-7056-42F6-8B92-AB092A2C8FA4}" srcOrd="0" destOrd="0" presId="urn:microsoft.com/office/officeart/2005/8/layout/hProcess9"/>
    <dgm:cxn modelId="{514CE2F5-544C-BB46-A0D2-5F13520DB61E}" type="presOf" srcId="{7361FF1A-F2A3-4834-91E0-692BD3BFEF91}" destId="{136BDD0B-E978-4D72-99C8-C2CF6C138434}" srcOrd="0" destOrd="0" presId="urn:microsoft.com/office/officeart/2005/8/layout/hProcess9"/>
    <dgm:cxn modelId="{6D072EF2-8A28-464D-BEA4-9FD4C5914329}" type="presParOf" srcId="{A49EDCB1-7056-42F6-8B92-AB092A2C8FA4}" destId="{129B609D-C5C4-4227-84B1-AFB783E2B0D9}" srcOrd="0" destOrd="0" presId="urn:microsoft.com/office/officeart/2005/8/layout/hProcess9"/>
    <dgm:cxn modelId="{D794CD21-37A8-1D40-8FE7-775F461ADF0E}" type="presParOf" srcId="{A49EDCB1-7056-42F6-8B92-AB092A2C8FA4}" destId="{F9890035-821E-4415-8B43-012E548B46ED}" srcOrd="1" destOrd="0" presId="urn:microsoft.com/office/officeart/2005/8/layout/hProcess9"/>
    <dgm:cxn modelId="{1B1EF7B0-D851-124A-9EC5-894B0056B718}" type="presParOf" srcId="{F9890035-821E-4415-8B43-012E548B46ED}" destId="{BA273F36-B5D3-45C8-9259-6568C17397FA}" srcOrd="0" destOrd="0" presId="urn:microsoft.com/office/officeart/2005/8/layout/hProcess9"/>
    <dgm:cxn modelId="{62345B18-F2FB-AA4F-B5DF-6719EAECD085}" type="presParOf" srcId="{F9890035-821E-4415-8B43-012E548B46ED}" destId="{901E080B-D7BB-4EFF-B5AA-5FDB303C49F0}" srcOrd="1" destOrd="0" presId="urn:microsoft.com/office/officeart/2005/8/layout/hProcess9"/>
    <dgm:cxn modelId="{FB92E98E-2711-F84C-93A2-A9AF7C18FEBF}" type="presParOf" srcId="{F9890035-821E-4415-8B43-012E548B46ED}" destId="{136BDD0B-E978-4D72-99C8-C2CF6C138434}" srcOrd="2" destOrd="0" presId="urn:microsoft.com/office/officeart/2005/8/layout/hProcess9"/>
    <dgm:cxn modelId="{338C7D47-7403-7748-BD3F-7AB4F6C6D696}" type="presParOf" srcId="{F9890035-821E-4415-8B43-012E548B46ED}" destId="{29A12F82-FF54-44E1-B211-833E2E12BA3D}" srcOrd="3" destOrd="0" presId="urn:microsoft.com/office/officeart/2005/8/layout/hProcess9"/>
    <dgm:cxn modelId="{1AB5D102-DA4D-CD48-B80B-D29AB4099DDF}" type="presParOf" srcId="{F9890035-821E-4415-8B43-012E548B46ED}" destId="{5E506694-E375-464A-875D-B78E4F6702A9}" srcOrd="4" destOrd="0" presId="urn:microsoft.com/office/officeart/2005/8/layout/hProcess9"/>
    <dgm:cxn modelId="{BE6A1775-43AD-B240-B48C-61DA2CA5CB60}" type="presParOf" srcId="{F9890035-821E-4415-8B43-012E548B46ED}" destId="{117B4E2D-5476-451C-BCC8-A80F17658519}" srcOrd="5" destOrd="0" presId="urn:microsoft.com/office/officeart/2005/8/layout/hProcess9"/>
    <dgm:cxn modelId="{AFC382BB-45D8-404F-9B47-7B6D21517CEF}" type="presParOf" srcId="{F9890035-821E-4415-8B43-012E548B46ED}" destId="{EF3FD814-B2F1-48AB-A9F4-34DAD332B0A6}" srcOrd="6"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4975A2-C6B4-4C5D-8747-546EC894B9D7}"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AU"/>
        </a:p>
      </dgm:t>
    </dgm:pt>
    <dgm:pt modelId="{8FC7AA05-EE1B-4FA2-A3A3-345D5016EACF}">
      <dgm:prSet phldrT="[Text]"/>
      <dgm:spPr/>
      <dgm:t>
        <a:bodyPr/>
        <a:lstStyle/>
        <a:p>
          <a:r>
            <a:rPr lang="en-AU" dirty="0"/>
            <a:t>LHD Services</a:t>
          </a:r>
        </a:p>
      </dgm:t>
    </dgm:pt>
    <dgm:pt modelId="{F0BE179B-AD7D-4F0A-8112-51497627E1CE}" type="parTrans" cxnId="{30B781AC-1471-4FAC-AD48-170D63F3D3D3}">
      <dgm:prSet/>
      <dgm:spPr/>
      <dgm:t>
        <a:bodyPr/>
        <a:lstStyle/>
        <a:p>
          <a:endParaRPr lang="en-AU"/>
        </a:p>
      </dgm:t>
    </dgm:pt>
    <dgm:pt modelId="{5F4FB2C7-6538-4F29-B3CF-48F097121463}" type="sibTrans" cxnId="{30B781AC-1471-4FAC-AD48-170D63F3D3D3}">
      <dgm:prSet/>
      <dgm:spPr/>
      <dgm:t>
        <a:bodyPr/>
        <a:lstStyle/>
        <a:p>
          <a:r>
            <a:rPr lang="en-AU"/>
            <a:t>Private Hospitals</a:t>
          </a:r>
          <a:endParaRPr lang="en-AU" dirty="0"/>
        </a:p>
      </dgm:t>
    </dgm:pt>
    <dgm:pt modelId="{9126A78C-3558-44B2-B4B3-29879224D672}">
      <dgm:prSet phldrT="[Text]" phldr="1"/>
      <dgm:spPr/>
      <dgm:t>
        <a:bodyPr/>
        <a:lstStyle/>
        <a:p>
          <a:endParaRPr lang="en-AU" dirty="0"/>
        </a:p>
      </dgm:t>
    </dgm:pt>
    <dgm:pt modelId="{2B253678-F8DA-4554-B087-514C0F5311A5}" type="parTrans" cxnId="{FC41669F-6F82-40C9-9522-3D49A837DC30}">
      <dgm:prSet/>
      <dgm:spPr/>
      <dgm:t>
        <a:bodyPr/>
        <a:lstStyle/>
        <a:p>
          <a:endParaRPr lang="en-AU"/>
        </a:p>
      </dgm:t>
    </dgm:pt>
    <dgm:pt modelId="{A8905EA4-5110-4274-B431-17169079A0A4}" type="sibTrans" cxnId="{FC41669F-6F82-40C9-9522-3D49A837DC30}">
      <dgm:prSet/>
      <dgm:spPr/>
      <dgm:t>
        <a:bodyPr/>
        <a:lstStyle/>
        <a:p>
          <a:endParaRPr lang="en-AU"/>
        </a:p>
      </dgm:t>
    </dgm:pt>
    <dgm:pt modelId="{F9860901-62E8-4CB2-B989-A8DC16EAE783}">
      <dgm:prSet phldrT="[Text]" custT="1"/>
      <dgm:spPr/>
      <dgm:t>
        <a:bodyPr/>
        <a:lstStyle/>
        <a:p>
          <a:r>
            <a:rPr lang="en-AU" sz="1800" dirty="0"/>
            <a:t>Patients and families</a:t>
          </a:r>
        </a:p>
      </dgm:t>
    </dgm:pt>
    <dgm:pt modelId="{D8B9BF6D-4693-4DBC-B606-26AA2BCC9E6E}" type="parTrans" cxnId="{DA219F52-C0A9-439B-A9C4-8544123C7B06}">
      <dgm:prSet/>
      <dgm:spPr/>
      <dgm:t>
        <a:bodyPr/>
        <a:lstStyle/>
        <a:p>
          <a:endParaRPr lang="en-AU"/>
        </a:p>
      </dgm:t>
    </dgm:pt>
    <dgm:pt modelId="{D5E87532-B45E-4E38-94E5-D208A54EC7D2}" type="sibTrans" cxnId="{DA219F52-C0A9-439B-A9C4-8544123C7B06}">
      <dgm:prSet/>
      <dgm:spPr/>
      <dgm:t>
        <a:bodyPr/>
        <a:lstStyle/>
        <a:p>
          <a:r>
            <a:rPr lang="en-AU" dirty="0"/>
            <a:t>Primary Health Care Services</a:t>
          </a:r>
        </a:p>
      </dgm:t>
    </dgm:pt>
    <dgm:pt modelId="{BF17EC2B-1931-4B67-A49E-A2C358DBF1A6}">
      <dgm:prSet phldrT="[Text]" phldr="1"/>
      <dgm:spPr/>
      <dgm:t>
        <a:bodyPr/>
        <a:lstStyle/>
        <a:p>
          <a:endParaRPr lang="en-AU" dirty="0"/>
        </a:p>
      </dgm:t>
    </dgm:pt>
    <dgm:pt modelId="{C577BA43-900E-473A-90C0-0B38474E35A5}" type="parTrans" cxnId="{D113B601-7480-42BC-9E58-E864C230E17C}">
      <dgm:prSet/>
      <dgm:spPr/>
      <dgm:t>
        <a:bodyPr/>
        <a:lstStyle/>
        <a:p>
          <a:endParaRPr lang="en-AU"/>
        </a:p>
      </dgm:t>
    </dgm:pt>
    <dgm:pt modelId="{332AAABD-37A6-4B38-977D-0080DB51D6F1}" type="sibTrans" cxnId="{D113B601-7480-42BC-9E58-E864C230E17C}">
      <dgm:prSet/>
      <dgm:spPr/>
      <dgm:t>
        <a:bodyPr/>
        <a:lstStyle/>
        <a:p>
          <a:endParaRPr lang="en-AU"/>
        </a:p>
      </dgm:t>
    </dgm:pt>
    <dgm:pt modelId="{07F7DADD-44D2-4CEA-B02E-958F9D4ED795}">
      <dgm:prSet phldrT="[Text]" custT="1"/>
      <dgm:spPr/>
      <dgm:t>
        <a:bodyPr/>
        <a:lstStyle/>
        <a:p>
          <a:r>
            <a:rPr lang="en-AU" sz="1600" dirty="0"/>
            <a:t>Social Services</a:t>
          </a:r>
        </a:p>
      </dgm:t>
    </dgm:pt>
    <dgm:pt modelId="{F9FFC534-7894-4D62-A0BF-6DF7E2B91F08}" type="parTrans" cxnId="{F6C0C710-51D8-402C-BCD2-C3F6DA70F32D}">
      <dgm:prSet/>
      <dgm:spPr/>
      <dgm:t>
        <a:bodyPr/>
        <a:lstStyle/>
        <a:p>
          <a:endParaRPr lang="en-AU"/>
        </a:p>
      </dgm:t>
    </dgm:pt>
    <dgm:pt modelId="{2BAE4AE7-91CF-4A32-B461-A77759602662}" type="sibTrans" cxnId="{F6C0C710-51D8-402C-BCD2-C3F6DA70F32D}">
      <dgm:prSet/>
      <dgm:spPr/>
      <dgm:t>
        <a:bodyPr/>
        <a:lstStyle/>
        <a:p>
          <a:r>
            <a:rPr lang="en-AU" dirty="0"/>
            <a:t>Residential Aged Care Providers</a:t>
          </a:r>
        </a:p>
      </dgm:t>
    </dgm:pt>
    <dgm:pt modelId="{1BDCE3BE-A03D-483B-958F-0BE7BC603423}">
      <dgm:prSet phldrT="[Text]" phldr="1"/>
      <dgm:spPr/>
      <dgm:t>
        <a:bodyPr/>
        <a:lstStyle/>
        <a:p>
          <a:endParaRPr lang="en-AU" dirty="0"/>
        </a:p>
      </dgm:t>
    </dgm:pt>
    <dgm:pt modelId="{50DC8A8C-0BEB-457E-9AD7-A899127FA26E}" type="parTrans" cxnId="{1792F8C6-9436-4BE0-AEE9-4FA17E8F8F1A}">
      <dgm:prSet/>
      <dgm:spPr/>
      <dgm:t>
        <a:bodyPr/>
        <a:lstStyle/>
        <a:p>
          <a:endParaRPr lang="en-AU"/>
        </a:p>
      </dgm:t>
    </dgm:pt>
    <dgm:pt modelId="{4775C795-E914-4AD7-8757-007FB35484C1}" type="sibTrans" cxnId="{1792F8C6-9436-4BE0-AEE9-4FA17E8F8F1A}">
      <dgm:prSet/>
      <dgm:spPr/>
      <dgm:t>
        <a:bodyPr/>
        <a:lstStyle/>
        <a:p>
          <a:endParaRPr lang="en-AU"/>
        </a:p>
      </dgm:t>
    </dgm:pt>
    <dgm:pt modelId="{F2E01D44-952A-4D4C-B72A-D51ADEBC2799}">
      <dgm:prSet phldrT="[Text]"/>
      <dgm:spPr/>
      <dgm:t>
        <a:bodyPr/>
        <a:lstStyle/>
        <a:p>
          <a:r>
            <a:rPr lang="en-AU" dirty="0"/>
            <a:t>Aboriginal Community Controlled Health Organisations</a:t>
          </a:r>
        </a:p>
      </dgm:t>
    </dgm:pt>
    <dgm:pt modelId="{38125AED-B7AB-4CE4-8AC2-B21954B1EA8E}" type="parTrans" cxnId="{FEC38CB9-A9FD-4F08-9E04-E33851094419}">
      <dgm:prSet/>
      <dgm:spPr/>
      <dgm:t>
        <a:bodyPr/>
        <a:lstStyle/>
        <a:p>
          <a:endParaRPr lang="en-AU"/>
        </a:p>
      </dgm:t>
    </dgm:pt>
    <dgm:pt modelId="{2676F84F-4A11-4E4A-8920-7D4A489D7BBB}" type="sibTrans" cxnId="{FEC38CB9-A9FD-4F08-9E04-E33851094419}">
      <dgm:prSet/>
      <dgm:spPr/>
      <dgm:t>
        <a:bodyPr/>
        <a:lstStyle/>
        <a:p>
          <a:r>
            <a:rPr lang="en-US" dirty="0"/>
            <a:t>Ambulance</a:t>
          </a:r>
          <a:endParaRPr lang="en-AU" dirty="0"/>
        </a:p>
      </dgm:t>
    </dgm:pt>
    <dgm:pt modelId="{E095E6ED-819A-4A70-A62F-2E93AA92377F}" type="pres">
      <dgm:prSet presAssocID="{A74975A2-C6B4-4C5D-8747-546EC894B9D7}" presName="Name0" presStyleCnt="0">
        <dgm:presLayoutVars>
          <dgm:chMax/>
          <dgm:chPref/>
          <dgm:dir/>
          <dgm:animLvl val="lvl"/>
        </dgm:presLayoutVars>
      </dgm:prSet>
      <dgm:spPr/>
      <dgm:t>
        <a:bodyPr/>
        <a:lstStyle/>
        <a:p>
          <a:endParaRPr lang="en-US"/>
        </a:p>
      </dgm:t>
    </dgm:pt>
    <dgm:pt modelId="{15705935-4D01-4D86-8305-0122EEF8C2C6}" type="pres">
      <dgm:prSet presAssocID="{8FC7AA05-EE1B-4FA2-A3A3-345D5016EACF}" presName="composite" presStyleCnt="0"/>
      <dgm:spPr/>
    </dgm:pt>
    <dgm:pt modelId="{29DEACBE-D745-4254-8C8E-29A9E75A21FB}" type="pres">
      <dgm:prSet presAssocID="{8FC7AA05-EE1B-4FA2-A3A3-345D5016EACF}" presName="Parent1" presStyleLbl="node1" presStyleIdx="0" presStyleCnt="8">
        <dgm:presLayoutVars>
          <dgm:chMax val="1"/>
          <dgm:chPref val="1"/>
          <dgm:bulletEnabled val="1"/>
        </dgm:presLayoutVars>
      </dgm:prSet>
      <dgm:spPr/>
      <dgm:t>
        <a:bodyPr/>
        <a:lstStyle/>
        <a:p>
          <a:endParaRPr lang="en-US"/>
        </a:p>
      </dgm:t>
    </dgm:pt>
    <dgm:pt modelId="{3C368949-E841-4F85-B94C-186C2AF8B789}" type="pres">
      <dgm:prSet presAssocID="{8FC7AA05-EE1B-4FA2-A3A3-345D5016EACF}" presName="Childtext1" presStyleLbl="revTx" presStyleIdx="0" presStyleCnt="4">
        <dgm:presLayoutVars>
          <dgm:chMax val="0"/>
          <dgm:chPref val="0"/>
          <dgm:bulletEnabled val="1"/>
        </dgm:presLayoutVars>
      </dgm:prSet>
      <dgm:spPr/>
      <dgm:t>
        <a:bodyPr/>
        <a:lstStyle/>
        <a:p>
          <a:endParaRPr lang="en-US"/>
        </a:p>
      </dgm:t>
    </dgm:pt>
    <dgm:pt modelId="{9C3F8866-FCFB-4E72-A5AD-F1D35339C21F}" type="pres">
      <dgm:prSet presAssocID="{8FC7AA05-EE1B-4FA2-A3A3-345D5016EACF}" presName="BalanceSpacing" presStyleCnt="0"/>
      <dgm:spPr/>
    </dgm:pt>
    <dgm:pt modelId="{E35E6285-E431-4A50-BA2F-1548BA1EA7FB}" type="pres">
      <dgm:prSet presAssocID="{8FC7AA05-EE1B-4FA2-A3A3-345D5016EACF}" presName="BalanceSpacing1" presStyleCnt="0"/>
      <dgm:spPr/>
    </dgm:pt>
    <dgm:pt modelId="{978176FD-B783-40FB-88F1-98105A93B37C}" type="pres">
      <dgm:prSet presAssocID="{5F4FB2C7-6538-4F29-B3CF-48F097121463}" presName="Accent1Text" presStyleLbl="node1" presStyleIdx="1" presStyleCnt="8"/>
      <dgm:spPr/>
      <dgm:t>
        <a:bodyPr/>
        <a:lstStyle/>
        <a:p>
          <a:endParaRPr lang="en-US"/>
        </a:p>
      </dgm:t>
    </dgm:pt>
    <dgm:pt modelId="{1698766B-278E-40E6-BEFA-C526051D881F}" type="pres">
      <dgm:prSet presAssocID="{5F4FB2C7-6538-4F29-B3CF-48F097121463}" presName="spaceBetweenRectangles" presStyleCnt="0"/>
      <dgm:spPr/>
    </dgm:pt>
    <dgm:pt modelId="{6238A002-53CF-4E20-86A8-7251BCBA9B4D}" type="pres">
      <dgm:prSet presAssocID="{F9860901-62E8-4CB2-B989-A8DC16EAE783}" presName="composite" presStyleCnt="0"/>
      <dgm:spPr/>
    </dgm:pt>
    <dgm:pt modelId="{D5A4A8FC-D922-4264-AF1B-918FB5A0EB45}" type="pres">
      <dgm:prSet presAssocID="{F9860901-62E8-4CB2-B989-A8DC16EAE783}" presName="Parent1" presStyleLbl="node1" presStyleIdx="2" presStyleCnt="8">
        <dgm:presLayoutVars>
          <dgm:chMax val="1"/>
          <dgm:chPref val="1"/>
          <dgm:bulletEnabled val="1"/>
        </dgm:presLayoutVars>
      </dgm:prSet>
      <dgm:spPr/>
      <dgm:t>
        <a:bodyPr/>
        <a:lstStyle/>
        <a:p>
          <a:endParaRPr lang="en-US"/>
        </a:p>
      </dgm:t>
    </dgm:pt>
    <dgm:pt modelId="{E3D184CB-CBD7-4240-B50B-5E5B1CE2FEFB}" type="pres">
      <dgm:prSet presAssocID="{F9860901-62E8-4CB2-B989-A8DC16EAE783}" presName="Childtext1" presStyleLbl="revTx" presStyleIdx="1" presStyleCnt="4">
        <dgm:presLayoutVars>
          <dgm:chMax val="0"/>
          <dgm:chPref val="0"/>
          <dgm:bulletEnabled val="1"/>
        </dgm:presLayoutVars>
      </dgm:prSet>
      <dgm:spPr/>
      <dgm:t>
        <a:bodyPr/>
        <a:lstStyle/>
        <a:p>
          <a:endParaRPr lang="en-US"/>
        </a:p>
      </dgm:t>
    </dgm:pt>
    <dgm:pt modelId="{3093BD44-973A-4D24-A1EA-07955B297DEA}" type="pres">
      <dgm:prSet presAssocID="{F9860901-62E8-4CB2-B989-A8DC16EAE783}" presName="BalanceSpacing" presStyleCnt="0"/>
      <dgm:spPr/>
    </dgm:pt>
    <dgm:pt modelId="{A28FC159-E9D4-4564-B982-06C29791F420}" type="pres">
      <dgm:prSet presAssocID="{F9860901-62E8-4CB2-B989-A8DC16EAE783}" presName="BalanceSpacing1" presStyleCnt="0"/>
      <dgm:spPr/>
    </dgm:pt>
    <dgm:pt modelId="{A488FDAC-17B0-4DB1-8E4F-3106A3257026}" type="pres">
      <dgm:prSet presAssocID="{D5E87532-B45E-4E38-94E5-D208A54EC7D2}" presName="Accent1Text" presStyleLbl="node1" presStyleIdx="3" presStyleCnt="8"/>
      <dgm:spPr/>
      <dgm:t>
        <a:bodyPr/>
        <a:lstStyle/>
        <a:p>
          <a:endParaRPr lang="en-US"/>
        </a:p>
      </dgm:t>
    </dgm:pt>
    <dgm:pt modelId="{746D096E-077D-4A5B-819D-87CFD13BB029}" type="pres">
      <dgm:prSet presAssocID="{D5E87532-B45E-4E38-94E5-D208A54EC7D2}" presName="spaceBetweenRectangles" presStyleCnt="0"/>
      <dgm:spPr/>
    </dgm:pt>
    <dgm:pt modelId="{4D714F51-E29A-4315-BF4E-5652AFC4288F}" type="pres">
      <dgm:prSet presAssocID="{07F7DADD-44D2-4CEA-B02E-958F9D4ED795}" presName="composite" presStyleCnt="0"/>
      <dgm:spPr/>
    </dgm:pt>
    <dgm:pt modelId="{C81F14E2-D78F-4E21-A9E0-5EF3EC911813}" type="pres">
      <dgm:prSet presAssocID="{07F7DADD-44D2-4CEA-B02E-958F9D4ED795}" presName="Parent1" presStyleLbl="node1" presStyleIdx="4" presStyleCnt="8">
        <dgm:presLayoutVars>
          <dgm:chMax val="1"/>
          <dgm:chPref val="1"/>
          <dgm:bulletEnabled val="1"/>
        </dgm:presLayoutVars>
      </dgm:prSet>
      <dgm:spPr/>
      <dgm:t>
        <a:bodyPr/>
        <a:lstStyle/>
        <a:p>
          <a:endParaRPr lang="en-US"/>
        </a:p>
      </dgm:t>
    </dgm:pt>
    <dgm:pt modelId="{5560CD29-C2A5-43C0-B254-9EB2E626CE16}" type="pres">
      <dgm:prSet presAssocID="{07F7DADD-44D2-4CEA-B02E-958F9D4ED795}" presName="Childtext1" presStyleLbl="revTx" presStyleIdx="2" presStyleCnt="4">
        <dgm:presLayoutVars>
          <dgm:chMax val="0"/>
          <dgm:chPref val="0"/>
          <dgm:bulletEnabled val="1"/>
        </dgm:presLayoutVars>
      </dgm:prSet>
      <dgm:spPr/>
      <dgm:t>
        <a:bodyPr/>
        <a:lstStyle/>
        <a:p>
          <a:endParaRPr lang="en-US"/>
        </a:p>
      </dgm:t>
    </dgm:pt>
    <dgm:pt modelId="{1C5F5C49-F8E9-4AE9-BF87-E6ECFC1D0416}" type="pres">
      <dgm:prSet presAssocID="{07F7DADD-44D2-4CEA-B02E-958F9D4ED795}" presName="BalanceSpacing" presStyleCnt="0"/>
      <dgm:spPr/>
    </dgm:pt>
    <dgm:pt modelId="{450DABA6-05DB-40EC-A85E-5883A9EF015E}" type="pres">
      <dgm:prSet presAssocID="{07F7DADD-44D2-4CEA-B02E-958F9D4ED795}" presName="BalanceSpacing1" presStyleCnt="0"/>
      <dgm:spPr/>
    </dgm:pt>
    <dgm:pt modelId="{7DAD35DA-596F-4BF3-8D3F-F30F46C55AE3}" type="pres">
      <dgm:prSet presAssocID="{2BAE4AE7-91CF-4A32-B461-A77759602662}" presName="Accent1Text" presStyleLbl="node1" presStyleIdx="5" presStyleCnt="8"/>
      <dgm:spPr/>
      <dgm:t>
        <a:bodyPr/>
        <a:lstStyle/>
        <a:p>
          <a:endParaRPr lang="en-US"/>
        </a:p>
      </dgm:t>
    </dgm:pt>
    <dgm:pt modelId="{DA13DC65-74AC-416C-ABF4-C26050DE63CA}" type="pres">
      <dgm:prSet presAssocID="{2BAE4AE7-91CF-4A32-B461-A77759602662}" presName="spaceBetweenRectangles" presStyleCnt="0"/>
      <dgm:spPr/>
    </dgm:pt>
    <dgm:pt modelId="{0BEF5728-B754-4326-90FC-3F01015281FC}" type="pres">
      <dgm:prSet presAssocID="{F2E01D44-952A-4D4C-B72A-D51ADEBC2799}" presName="composite" presStyleCnt="0"/>
      <dgm:spPr/>
    </dgm:pt>
    <dgm:pt modelId="{6B4A1DCE-670F-4C6F-9C84-2B4732EF8879}" type="pres">
      <dgm:prSet presAssocID="{F2E01D44-952A-4D4C-B72A-D51ADEBC2799}" presName="Parent1" presStyleLbl="node1" presStyleIdx="6" presStyleCnt="8" custLinFactX="-8102" custLinFactY="-67223" custLinFactNeighborX="-100000" custLinFactNeighborY="-100000">
        <dgm:presLayoutVars>
          <dgm:chMax val="1"/>
          <dgm:chPref val="1"/>
          <dgm:bulletEnabled val="1"/>
        </dgm:presLayoutVars>
      </dgm:prSet>
      <dgm:spPr/>
      <dgm:t>
        <a:bodyPr/>
        <a:lstStyle/>
        <a:p>
          <a:endParaRPr lang="en-US"/>
        </a:p>
      </dgm:t>
    </dgm:pt>
    <dgm:pt modelId="{4F00E0A4-C9A4-491E-B292-ADB8984473DD}" type="pres">
      <dgm:prSet presAssocID="{F2E01D44-952A-4D4C-B72A-D51ADEBC2799}" presName="Childtext1" presStyleLbl="revTx" presStyleIdx="3" presStyleCnt="4">
        <dgm:presLayoutVars>
          <dgm:chMax val="0"/>
          <dgm:chPref val="0"/>
          <dgm:bulletEnabled val="1"/>
        </dgm:presLayoutVars>
      </dgm:prSet>
      <dgm:spPr/>
    </dgm:pt>
    <dgm:pt modelId="{9E4CC760-CAAF-4E9B-99AC-023ED5569036}" type="pres">
      <dgm:prSet presAssocID="{F2E01D44-952A-4D4C-B72A-D51ADEBC2799}" presName="BalanceSpacing" presStyleCnt="0"/>
      <dgm:spPr/>
    </dgm:pt>
    <dgm:pt modelId="{B0180306-F4A7-4C09-880F-39BD6B97AFAA}" type="pres">
      <dgm:prSet presAssocID="{F2E01D44-952A-4D4C-B72A-D51ADEBC2799}" presName="BalanceSpacing1" presStyleCnt="0"/>
      <dgm:spPr/>
    </dgm:pt>
    <dgm:pt modelId="{4E4017A1-8946-4BFF-A1EA-D2FBEF1ED919}" type="pres">
      <dgm:prSet presAssocID="{2676F84F-4A11-4E4A-8920-7D4A489D7BBB}" presName="Accent1Text" presStyleLbl="node1" presStyleIdx="7" presStyleCnt="8" custLinFactX="-7924" custLinFactNeighborX="-100000" custLinFactNeighborY="-1996"/>
      <dgm:spPr/>
      <dgm:t>
        <a:bodyPr/>
        <a:lstStyle/>
        <a:p>
          <a:endParaRPr lang="en-US"/>
        </a:p>
      </dgm:t>
    </dgm:pt>
  </dgm:ptLst>
  <dgm:cxnLst>
    <dgm:cxn modelId="{7F534CBB-6ED6-EF44-BC4F-469AB1091968}" type="presOf" srcId="{D5E87532-B45E-4E38-94E5-D208A54EC7D2}" destId="{A488FDAC-17B0-4DB1-8E4F-3106A3257026}" srcOrd="0" destOrd="0" presId="urn:microsoft.com/office/officeart/2008/layout/AlternatingHexagons"/>
    <dgm:cxn modelId="{F6C0C710-51D8-402C-BCD2-C3F6DA70F32D}" srcId="{A74975A2-C6B4-4C5D-8747-546EC894B9D7}" destId="{07F7DADD-44D2-4CEA-B02E-958F9D4ED795}" srcOrd="2" destOrd="0" parTransId="{F9FFC534-7894-4D62-A0BF-6DF7E2B91F08}" sibTransId="{2BAE4AE7-91CF-4A32-B461-A77759602662}"/>
    <dgm:cxn modelId="{F7C98C14-D51B-E249-8421-C58D7800DD9A}" type="presOf" srcId="{2BAE4AE7-91CF-4A32-B461-A77759602662}" destId="{7DAD35DA-596F-4BF3-8D3F-F30F46C55AE3}" srcOrd="0" destOrd="0" presId="urn:microsoft.com/office/officeart/2008/layout/AlternatingHexagons"/>
    <dgm:cxn modelId="{D113B601-7480-42BC-9E58-E864C230E17C}" srcId="{F9860901-62E8-4CB2-B989-A8DC16EAE783}" destId="{BF17EC2B-1931-4B67-A49E-A2C358DBF1A6}" srcOrd="0" destOrd="0" parTransId="{C577BA43-900E-473A-90C0-0B38474E35A5}" sibTransId="{332AAABD-37A6-4B38-977D-0080DB51D6F1}"/>
    <dgm:cxn modelId="{DA219F52-C0A9-439B-A9C4-8544123C7B06}" srcId="{A74975A2-C6B4-4C5D-8747-546EC894B9D7}" destId="{F9860901-62E8-4CB2-B989-A8DC16EAE783}" srcOrd="1" destOrd="0" parTransId="{D8B9BF6D-4693-4DBC-B606-26AA2BCC9E6E}" sibTransId="{D5E87532-B45E-4E38-94E5-D208A54EC7D2}"/>
    <dgm:cxn modelId="{D2E3A7F6-C2D8-C545-B5E8-33F685F5F241}" type="presOf" srcId="{8FC7AA05-EE1B-4FA2-A3A3-345D5016EACF}" destId="{29DEACBE-D745-4254-8C8E-29A9E75A21FB}" srcOrd="0" destOrd="0" presId="urn:microsoft.com/office/officeart/2008/layout/AlternatingHexagons"/>
    <dgm:cxn modelId="{1792F8C6-9436-4BE0-AEE9-4FA17E8F8F1A}" srcId="{07F7DADD-44D2-4CEA-B02E-958F9D4ED795}" destId="{1BDCE3BE-A03D-483B-958F-0BE7BC603423}" srcOrd="0" destOrd="0" parTransId="{50DC8A8C-0BEB-457E-9AD7-A899127FA26E}" sibTransId="{4775C795-E914-4AD7-8757-007FB35484C1}"/>
    <dgm:cxn modelId="{FEC38CB9-A9FD-4F08-9E04-E33851094419}" srcId="{A74975A2-C6B4-4C5D-8747-546EC894B9D7}" destId="{F2E01D44-952A-4D4C-B72A-D51ADEBC2799}" srcOrd="3" destOrd="0" parTransId="{38125AED-B7AB-4CE4-8AC2-B21954B1EA8E}" sibTransId="{2676F84F-4A11-4E4A-8920-7D4A489D7BBB}"/>
    <dgm:cxn modelId="{CB6B8766-3E9B-1241-844A-5B8B679C54C8}" type="presOf" srcId="{9126A78C-3558-44B2-B4B3-29879224D672}" destId="{3C368949-E841-4F85-B94C-186C2AF8B789}" srcOrd="0" destOrd="0" presId="urn:microsoft.com/office/officeart/2008/layout/AlternatingHexagons"/>
    <dgm:cxn modelId="{A876ABE3-653B-454F-AC3E-8DEBEA6398B4}" type="presOf" srcId="{2676F84F-4A11-4E4A-8920-7D4A489D7BBB}" destId="{4E4017A1-8946-4BFF-A1EA-D2FBEF1ED919}" srcOrd="0" destOrd="0" presId="urn:microsoft.com/office/officeart/2008/layout/AlternatingHexagons"/>
    <dgm:cxn modelId="{FC41669F-6F82-40C9-9522-3D49A837DC30}" srcId="{8FC7AA05-EE1B-4FA2-A3A3-345D5016EACF}" destId="{9126A78C-3558-44B2-B4B3-29879224D672}" srcOrd="0" destOrd="0" parTransId="{2B253678-F8DA-4554-B087-514C0F5311A5}" sibTransId="{A8905EA4-5110-4274-B431-17169079A0A4}"/>
    <dgm:cxn modelId="{91F699EC-7E2C-9B48-BEB5-2D481D52B794}" type="presOf" srcId="{A74975A2-C6B4-4C5D-8747-546EC894B9D7}" destId="{E095E6ED-819A-4A70-A62F-2E93AA92377F}" srcOrd="0" destOrd="0" presId="urn:microsoft.com/office/officeart/2008/layout/AlternatingHexagons"/>
    <dgm:cxn modelId="{970142AD-977A-BB44-A366-15928ED5D21C}" type="presOf" srcId="{07F7DADD-44D2-4CEA-B02E-958F9D4ED795}" destId="{C81F14E2-D78F-4E21-A9E0-5EF3EC911813}" srcOrd="0" destOrd="0" presId="urn:microsoft.com/office/officeart/2008/layout/AlternatingHexagons"/>
    <dgm:cxn modelId="{77130546-900D-DD45-9A39-B415AC53454E}" type="presOf" srcId="{1BDCE3BE-A03D-483B-958F-0BE7BC603423}" destId="{5560CD29-C2A5-43C0-B254-9EB2E626CE16}" srcOrd="0" destOrd="0" presId="urn:microsoft.com/office/officeart/2008/layout/AlternatingHexagons"/>
    <dgm:cxn modelId="{30B781AC-1471-4FAC-AD48-170D63F3D3D3}" srcId="{A74975A2-C6B4-4C5D-8747-546EC894B9D7}" destId="{8FC7AA05-EE1B-4FA2-A3A3-345D5016EACF}" srcOrd="0" destOrd="0" parTransId="{F0BE179B-AD7D-4F0A-8112-51497627E1CE}" sibTransId="{5F4FB2C7-6538-4F29-B3CF-48F097121463}"/>
    <dgm:cxn modelId="{A075C9A0-AEE5-3748-8563-BF69E8046661}" type="presOf" srcId="{F2E01D44-952A-4D4C-B72A-D51ADEBC2799}" destId="{6B4A1DCE-670F-4C6F-9C84-2B4732EF8879}" srcOrd="0" destOrd="0" presId="urn:microsoft.com/office/officeart/2008/layout/AlternatingHexagons"/>
    <dgm:cxn modelId="{C096E7C0-5805-284A-9184-3BDC6D676D13}" type="presOf" srcId="{5F4FB2C7-6538-4F29-B3CF-48F097121463}" destId="{978176FD-B783-40FB-88F1-98105A93B37C}" srcOrd="0" destOrd="0" presId="urn:microsoft.com/office/officeart/2008/layout/AlternatingHexagons"/>
    <dgm:cxn modelId="{40011B51-63C2-564A-98B8-498AC15941A9}" type="presOf" srcId="{BF17EC2B-1931-4B67-A49E-A2C358DBF1A6}" destId="{E3D184CB-CBD7-4240-B50B-5E5B1CE2FEFB}" srcOrd="0" destOrd="0" presId="urn:microsoft.com/office/officeart/2008/layout/AlternatingHexagons"/>
    <dgm:cxn modelId="{C2651736-7C47-124F-B9F2-970F0E5F0EDE}" type="presOf" srcId="{F9860901-62E8-4CB2-B989-A8DC16EAE783}" destId="{D5A4A8FC-D922-4264-AF1B-918FB5A0EB45}" srcOrd="0" destOrd="0" presId="urn:microsoft.com/office/officeart/2008/layout/AlternatingHexagons"/>
    <dgm:cxn modelId="{7EA98C1B-6BA1-6440-ACCD-A1B690C22306}" type="presParOf" srcId="{E095E6ED-819A-4A70-A62F-2E93AA92377F}" destId="{15705935-4D01-4D86-8305-0122EEF8C2C6}" srcOrd="0" destOrd="0" presId="urn:microsoft.com/office/officeart/2008/layout/AlternatingHexagons"/>
    <dgm:cxn modelId="{59502E3D-23A7-1244-874D-004690005DA0}" type="presParOf" srcId="{15705935-4D01-4D86-8305-0122EEF8C2C6}" destId="{29DEACBE-D745-4254-8C8E-29A9E75A21FB}" srcOrd="0" destOrd="0" presId="urn:microsoft.com/office/officeart/2008/layout/AlternatingHexagons"/>
    <dgm:cxn modelId="{8C485430-A921-8B43-9389-B3F06C83A818}" type="presParOf" srcId="{15705935-4D01-4D86-8305-0122EEF8C2C6}" destId="{3C368949-E841-4F85-B94C-186C2AF8B789}" srcOrd="1" destOrd="0" presId="urn:microsoft.com/office/officeart/2008/layout/AlternatingHexagons"/>
    <dgm:cxn modelId="{6C99F454-D695-4749-85EC-85A6C1122114}" type="presParOf" srcId="{15705935-4D01-4D86-8305-0122EEF8C2C6}" destId="{9C3F8866-FCFB-4E72-A5AD-F1D35339C21F}" srcOrd="2" destOrd="0" presId="urn:microsoft.com/office/officeart/2008/layout/AlternatingHexagons"/>
    <dgm:cxn modelId="{75577E9A-5AD5-1D4A-B5AE-426462C65815}" type="presParOf" srcId="{15705935-4D01-4D86-8305-0122EEF8C2C6}" destId="{E35E6285-E431-4A50-BA2F-1548BA1EA7FB}" srcOrd="3" destOrd="0" presId="urn:microsoft.com/office/officeart/2008/layout/AlternatingHexagons"/>
    <dgm:cxn modelId="{A83A3D20-3671-294D-8C1B-7D32526E47D7}" type="presParOf" srcId="{15705935-4D01-4D86-8305-0122EEF8C2C6}" destId="{978176FD-B783-40FB-88F1-98105A93B37C}" srcOrd="4" destOrd="0" presId="urn:microsoft.com/office/officeart/2008/layout/AlternatingHexagons"/>
    <dgm:cxn modelId="{59E9FFCA-1485-634C-9A04-EBB4C1DCB3A1}" type="presParOf" srcId="{E095E6ED-819A-4A70-A62F-2E93AA92377F}" destId="{1698766B-278E-40E6-BEFA-C526051D881F}" srcOrd="1" destOrd="0" presId="urn:microsoft.com/office/officeart/2008/layout/AlternatingHexagons"/>
    <dgm:cxn modelId="{371EB4D9-0EA3-4945-A572-C4087BF70208}" type="presParOf" srcId="{E095E6ED-819A-4A70-A62F-2E93AA92377F}" destId="{6238A002-53CF-4E20-86A8-7251BCBA9B4D}" srcOrd="2" destOrd="0" presId="urn:microsoft.com/office/officeart/2008/layout/AlternatingHexagons"/>
    <dgm:cxn modelId="{2297A34B-6F7E-9448-86B2-6BBBF669C36A}" type="presParOf" srcId="{6238A002-53CF-4E20-86A8-7251BCBA9B4D}" destId="{D5A4A8FC-D922-4264-AF1B-918FB5A0EB45}" srcOrd="0" destOrd="0" presId="urn:microsoft.com/office/officeart/2008/layout/AlternatingHexagons"/>
    <dgm:cxn modelId="{935E1296-A28C-C740-9F8B-3B6C13FA3C93}" type="presParOf" srcId="{6238A002-53CF-4E20-86A8-7251BCBA9B4D}" destId="{E3D184CB-CBD7-4240-B50B-5E5B1CE2FEFB}" srcOrd="1" destOrd="0" presId="urn:microsoft.com/office/officeart/2008/layout/AlternatingHexagons"/>
    <dgm:cxn modelId="{D1D1EFA0-192F-ED49-B1E8-F153AA3E3E00}" type="presParOf" srcId="{6238A002-53CF-4E20-86A8-7251BCBA9B4D}" destId="{3093BD44-973A-4D24-A1EA-07955B297DEA}" srcOrd="2" destOrd="0" presId="urn:microsoft.com/office/officeart/2008/layout/AlternatingHexagons"/>
    <dgm:cxn modelId="{28F2AB62-1A73-F74D-8792-4905B224A180}" type="presParOf" srcId="{6238A002-53CF-4E20-86A8-7251BCBA9B4D}" destId="{A28FC159-E9D4-4564-B982-06C29791F420}" srcOrd="3" destOrd="0" presId="urn:microsoft.com/office/officeart/2008/layout/AlternatingHexagons"/>
    <dgm:cxn modelId="{5064CB25-1282-BC4A-839B-883F61A5A58D}" type="presParOf" srcId="{6238A002-53CF-4E20-86A8-7251BCBA9B4D}" destId="{A488FDAC-17B0-4DB1-8E4F-3106A3257026}" srcOrd="4" destOrd="0" presId="urn:microsoft.com/office/officeart/2008/layout/AlternatingHexagons"/>
    <dgm:cxn modelId="{6E986419-94B8-CB4C-82A5-E02BA4126A4C}" type="presParOf" srcId="{E095E6ED-819A-4A70-A62F-2E93AA92377F}" destId="{746D096E-077D-4A5B-819D-87CFD13BB029}" srcOrd="3" destOrd="0" presId="urn:microsoft.com/office/officeart/2008/layout/AlternatingHexagons"/>
    <dgm:cxn modelId="{F4E94A29-9E12-4A4A-AE4B-FA80B08B869D}" type="presParOf" srcId="{E095E6ED-819A-4A70-A62F-2E93AA92377F}" destId="{4D714F51-E29A-4315-BF4E-5652AFC4288F}" srcOrd="4" destOrd="0" presId="urn:microsoft.com/office/officeart/2008/layout/AlternatingHexagons"/>
    <dgm:cxn modelId="{421588DA-6970-4047-B8C9-F20E4C27FF34}" type="presParOf" srcId="{4D714F51-E29A-4315-BF4E-5652AFC4288F}" destId="{C81F14E2-D78F-4E21-A9E0-5EF3EC911813}" srcOrd="0" destOrd="0" presId="urn:microsoft.com/office/officeart/2008/layout/AlternatingHexagons"/>
    <dgm:cxn modelId="{353E3F99-FFAE-AB48-BE74-4F0C1FBC6D79}" type="presParOf" srcId="{4D714F51-E29A-4315-BF4E-5652AFC4288F}" destId="{5560CD29-C2A5-43C0-B254-9EB2E626CE16}" srcOrd="1" destOrd="0" presId="urn:microsoft.com/office/officeart/2008/layout/AlternatingHexagons"/>
    <dgm:cxn modelId="{438AAF6E-45E0-ED42-839D-8482F033B00D}" type="presParOf" srcId="{4D714F51-E29A-4315-BF4E-5652AFC4288F}" destId="{1C5F5C49-F8E9-4AE9-BF87-E6ECFC1D0416}" srcOrd="2" destOrd="0" presId="urn:microsoft.com/office/officeart/2008/layout/AlternatingHexagons"/>
    <dgm:cxn modelId="{FF96A5A6-45DA-4847-88A0-8E81E819DA69}" type="presParOf" srcId="{4D714F51-E29A-4315-BF4E-5652AFC4288F}" destId="{450DABA6-05DB-40EC-A85E-5883A9EF015E}" srcOrd="3" destOrd="0" presId="urn:microsoft.com/office/officeart/2008/layout/AlternatingHexagons"/>
    <dgm:cxn modelId="{F0A4ED38-D92F-C042-8E7E-7AA97DC09C2C}" type="presParOf" srcId="{4D714F51-E29A-4315-BF4E-5652AFC4288F}" destId="{7DAD35DA-596F-4BF3-8D3F-F30F46C55AE3}" srcOrd="4" destOrd="0" presId="urn:microsoft.com/office/officeart/2008/layout/AlternatingHexagons"/>
    <dgm:cxn modelId="{04C0D29C-5EBD-8048-8C32-7BC32AB9A223}" type="presParOf" srcId="{E095E6ED-819A-4A70-A62F-2E93AA92377F}" destId="{DA13DC65-74AC-416C-ABF4-C26050DE63CA}" srcOrd="5" destOrd="0" presId="urn:microsoft.com/office/officeart/2008/layout/AlternatingHexagons"/>
    <dgm:cxn modelId="{122C4FF7-1A49-1F47-A0DD-4A89C0F6EF71}" type="presParOf" srcId="{E095E6ED-819A-4A70-A62F-2E93AA92377F}" destId="{0BEF5728-B754-4326-90FC-3F01015281FC}" srcOrd="6" destOrd="0" presId="urn:microsoft.com/office/officeart/2008/layout/AlternatingHexagons"/>
    <dgm:cxn modelId="{E4579718-6889-C840-870C-26604662AB14}" type="presParOf" srcId="{0BEF5728-B754-4326-90FC-3F01015281FC}" destId="{6B4A1DCE-670F-4C6F-9C84-2B4732EF8879}" srcOrd="0" destOrd="0" presId="urn:microsoft.com/office/officeart/2008/layout/AlternatingHexagons"/>
    <dgm:cxn modelId="{F369EFCE-9592-5D45-8DC3-A811F1780969}" type="presParOf" srcId="{0BEF5728-B754-4326-90FC-3F01015281FC}" destId="{4F00E0A4-C9A4-491E-B292-ADB8984473DD}" srcOrd="1" destOrd="0" presId="urn:microsoft.com/office/officeart/2008/layout/AlternatingHexagons"/>
    <dgm:cxn modelId="{FDC2002E-68F7-FB4E-BB93-4F382C859736}" type="presParOf" srcId="{0BEF5728-B754-4326-90FC-3F01015281FC}" destId="{9E4CC760-CAAF-4E9B-99AC-023ED5569036}" srcOrd="2" destOrd="0" presId="urn:microsoft.com/office/officeart/2008/layout/AlternatingHexagons"/>
    <dgm:cxn modelId="{F3125834-EA53-0042-9E63-77F716AFC4AE}" type="presParOf" srcId="{0BEF5728-B754-4326-90FC-3F01015281FC}" destId="{B0180306-F4A7-4C09-880F-39BD6B97AFAA}" srcOrd="3" destOrd="0" presId="urn:microsoft.com/office/officeart/2008/layout/AlternatingHexagons"/>
    <dgm:cxn modelId="{6268DD62-146E-D346-A2A5-D7CCC70E3DDE}" type="presParOf" srcId="{0BEF5728-B754-4326-90FC-3F01015281FC}" destId="{4E4017A1-8946-4BFF-A1EA-D2FBEF1ED919}" srcOrd="4" destOrd="0" presId="urn:microsoft.com/office/officeart/2008/layout/AlternatingHexagon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17D07F4-440C-450F-9CCE-84FD9CD0DE0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AU"/>
        </a:p>
      </dgm:t>
    </dgm:pt>
    <dgm:pt modelId="{1B98E7A0-E92C-42D9-B9D1-9EDC0D6040FC}">
      <dgm:prSet phldrT="[Text]"/>
      <dgm:spPr/>
      <dgm:t>
        <a:bodyPr/>
        <a:lstStyle/>
        <a:p>
          <a:r>
            <a:rPr lang="en-AU" dirty="0"/>
            <a:t>Agreement to Partner</a:t>
          </a:r>
        </a:p>
      </dgm:t>
    </dgm:pt>
    <dgm:pt modelId="{612C1078-55DD-48F7-BC88-876F53CA1082}" type="parTrans" cxnId="{DB4BBC24-65C1-4F45-A7D5-F844EDFC06B2}">
      <dgm:prSet/>
      <dgm:spPr/>
      <dgm:t>
        <a:bodyPr/>
        <a:lstStyle/>
        <a:p>
          <a:endParaRPr lang="en-AU"/>
        </a:p>
      </dgm:t>
    </dgm:pt>
    <dgm:pt modelId="{8FAE5601-F97B-47A3-9D78-3D2AB4F4F3D4}" type="sibTrans" cxnId="{DB4BBC24-65C1-4F45-A7D5-F844EDFC06B2}">
      <dgm:prSet/>
      <dgm:spPr/>
      <dgm:t>
        <a:bodyPr/>
        <a:lstStyle/>
        <a:p>
          <a:endParaRPr lang="en-AU"/>
        </a:p>
      </dgm:t>
    </dgm:pt>
    <dgm:pt modelId="{CDDECBFB-AB91-48B1-B614-0FCAED6EE73D}">
      <dgm:prSet phldrT="[Text]"/>
      <dgm:spPr/>
      <dgm:t>
        <a:bodyPr/>
        <a:lstStyle/>
        <a:p>
          <a:r>
            <a:rPr lang="en-AU" dirty="0"/>
            <a:t>Memorandum of Understanding between Chief Executives</a:t>
          </a:r>
        </a:p>
      </dgm:t>
    </dgm:pt>
    <dgm:pt modelId="{5A1D5259-5532-41B0-BABB-041BCD9DA47F}" type="parTrans" cxnId="{9FD0F79C-61F4-456A-9418-DE5E38E4BB18}">
      <dgm:prSet/>
      <dgm:spPr/>
      <dgm:t>
        <a:bodyPr/>
        <a:lstStyle/>
        <a:p>
          <a:endParaRPr lang="en-AU"/>
        </a:p>
      </dgm:t>
    </dgm:pt>
    <dgm:pt modelId="{4EAC8013-41F1-491E-AF6D-DF2E63C834B8}" type="sibTrans" cxnId="{9FD0F79C-61F4-456A-9418-DE5E38E4BB18}">
      <dgm:prSet/>
      <dgm:spPr/>
      <dgm:t>
        <a:bodyPr/>
        <a:lstStyle/>
        <a:p>
          <a:endParaRPr lang="en-AU"/>
        </a:p>
      </dgm:t>
    </dgm:pt>
    <dgm:pt modelId="{2CFC855C-BA80-493D-A952-81F5D88236D2}">
      <dgm:prSet phldrT="[Text]"/>
      <dgm:spPr/>
      <dgm:t>
        <a:bodyPr/>
        <a:lstStyle/>
        <a:p>
          <a:r>
            <a:rPr lang="en-AU" dirty="0"/>
            <a:t>Governance Accountability</a:t>
          </a:r>
        </a:p>
      </dgm:t>
    </dgm:pt>
    <dgm:pt modelId="{7A06EAD2-CA29-475F-AEB0-3265A439B9D9}" type="parTrans" cxnId="{1BD57DEF-CA3E-4AC6-B958-B0C64E9A16AC}">
      <dgm:prSet/>
      <dgm:spPr/>
      <dgm:t>
        <a:bodyPr/>
        <a:lstStyle/>
        <a:p>
          <a:endParaRPr lang="en-AU"/>
        </a:p>
      </dgm:t>
    </dgm:pt>
    <dgm:pt modelId="{CDC11605-61A0-482A-A23A-CAE1BE1BFC5F}" type="sibTrans" cxnId="{1BD57DEF-CA3E-4AC6-B958-B0C64E9A16AC}">
      <dgm:prSet/>
      <dgm:spPr/>
      <dgm:t>
        <a:bodyPr/>
        <a:lstStyle/>
        <a:p>
          <a:endParaRPr lang="en-AU"/>
        </a:p>
      </dgm:t>
    </dgm:pt>
    <dgm:pt modelId="{C51A53B2-7354-4D42-937F-FBF0F6FF1C9C}">
      <dgm:prSet phldrT="[Text]"/>
      <dgm:spPr/>
      <dgm:t>
        <a:bodyPr/>
        <a:lstStyle/>
        <a:p>
          <a:r>
            <a:rPr lang="en-AU" dirty="0"/>
            <a:t>Regular Shared Executive Meetings</a:t>
          </a:r>
        </a:p>
      </dgm:t>
    </dgm:pt>
    <dgm:pt modelId="{FD1E4576-7BCA-4D7D-8350-9610B521FD5C}" type="parTrans" cxnId="{7DB14945-DBBE-4A49-9523-E8F5FF3F76AB}">
      <dgm:prSet/>
      <dgm:spPr/>
      <dgm:t>
        <a:bodyPr/>
        <a:lstStyle/>
        <a:p>
          <a:endParaRPr lang="en-AU"/>
        </a:p>
      </dgm:t>
    </dgm:pt>
    <dgm:pt modelId="{3BF881EF-496A-4ED2-9FE1-F864ADD15814}" type="sibTrans" cxnId="{7DB14945-DBBE-4A49-9523-E8F5FF3F76AB}">
      <dgm:prSet/>
      <dgm:spPr/>
      <dgm:t>
        <a:bodyPr/>
        <a:lstStyle/>
        <a:p>
          <a:endParaRPr lang="en-AU"/>
        </a:p>
      </dgm:t>
    </dgm:pt>
    <dgm:pt modelId="{B5EE77E1-E28C-4EE8-A196-49ED963147C0}">
      <dgm:prSet phldrT="[Text]"/>
      <dgm:spPr/>
      <dgm:t>
        <a:bodyPr/>
        <a:lstStyle/>
        <a:p>
          <a:r>
            <a:rPr lang="en-AU" dirty="0"/>
            <a:t>Integrated Care Agreements</a:t>
          </a:r>
        </a:p>
      </dgm:t>
    </dgm:pt>
    <dgm:pt modelId="{30AFBF04-D686-4C65-A1FA-B2A8D20C0EE5}" type="parTrans" cxnId="{02186423-DDFF-4F39-B60F-A90D2AE3DFE0}">
      <dgm:prSet/>
      <dgm:spPr/>
      <dgm:t>
        <a:bodyPr/>
        <a:lstStyle/>
        <a:p>
          <a:endParaRPr lang="en-AU"/>
        </a:p>
      </dgm:t>
    </dgm:pt>
    <dgm:pt modelId="{4FB8D16B-F93D-41AD-8D64-27C698F7F027}" type="sibTrans" cxnId="{02186423-DDFF-4F39-B60F-A90D2AE3DFE0}">
      <dgm:prSet/>
      <dgm:spPr/>
      <dgm:t>
        <a:bodyPr/>
        <a:lstStyle/>
        <a:p>
          <a:endParaRPr lang="en-AU"/>
        </a:p>
      </dgm:t>
    </dgm:pt>
    <dgm:pt modelId="{932DDDD8-5F5A-4502-A677-4FC988FC5106}">
      <dgm:prSet phldrT="[Text]"/>
      <dgm:spPr/>
      <dgm:t>
        <a:bodyPr/>
        <a:lstStyle/>
        <a:p>
          <a:r>
            <a:rPr lang="en-AU" dirty="0"/>
            <a:t>Developed by 11 </a:t>
          </a:r>
          <a:r>
            <a:rPr lang="en-AU" dirty="0" err="1"/>
            <a:t>Workstreams</a:t>
          </a:r>
          <a:r>
            <a:rPr lang="en-AU" dirty="0"/>
            <a:t> with strong Executive Sponsorship and informed by the Commissioning Cycle Domains</a:t>
          </a:r>
        </a:p>
      </dgm:t>
    </dgm:pt>
    <dgm:pt modelId="{76B4818D-0147-4E80-B694-79BC725EA444}" type="parTrans" cxnId="{8786A7F2-0082-4697-9904-118E6EA4DBE8}">
      <dgm:prSet/>
      <dgm:spPr/>
      <dgm:t>
        <a:bodyPr/>
        <a:lstStyle/>
        <a:p>
          <a:endParaRPr lang="en-AU"/>
        </a:p>
      </dgm:t>
    </dgm:pt>
    <dgm:pt modelId="{382AEEEE-07E0-403D-AD8E-26ACE6339773}" type="sibTrans" cxnId="{8786A7F2-0082-4697-9904-118E6EA4DBE8}">
      <dgm:prSet/>
      <dgm:spPr/>
      <dgm:t>
        <a:bodyPr/>
        <a:lstStyle/>
        <a:p>
          <a:endParaRPr lang="en-AU"/>
        </a:p>
      </dgm:t>
    </dgm:pt>
    <dgm:pt modelId="{7BC9BF48-B7B6-48A0-ACCA-3BB7B996F35F}">
      <dgm:prSet phldrT="[Text]"/>
      <dgm:spPr/>
      <dgm:t>
        <a:bodyPr/>
        <a:lstStyle/>
        <a:p>
          <a:r>
            <a:rPr lang="en-AU" dirty="0"/>
            <a:t>Co-Commissioning</a:t>
          </a:r>
        </a:p>
      </dgm:t>
    </dgm:pt>
    <dgm:pt modelId="{5B0E6DA6-A01B-4218-934A-647DD1FD384C}" type="parTrans" cxnId="{3654D3F5-61BD-43F0-AA3A-A1277AA78986}">
      <dgm:prSet/>
      <dgm:spPr/>
      <dgm:t>
        <a:bodyPr/>
        <a:lstStyle/>
        <a:p>
          <a:endParaRPr lang="en-AU"/>
        </a:p>
      </dgm:t>
    </dgm:pt>
    <dgm:pt modelId="{8BBDAE82-A254-4AEF-88B1-C274CE1E20D3}" type="sibTrans" cxnId="{3654D3F5-61BD-43F0-AA3A-A1277AA78986}">
      <dgm:prSet/>
      <dgm:spPr/>
      <dgm:t>
        <a:bodyPr/>
        <a:lstStyle/>
        <a:p>
          <a:endParaRPr lang="en-AU"/>
        </a:p>
      </dgm:t>
    </dgm:pt>
    <dgm:pt modelId="{A8E0B103-16AE-4826-9E48-ACD46E0D89AE}">
      <dgm:prSet phldrT="[Text]"/>
      <dgm:spPr/>
      <dgm:t>
        <a:bodyPr/>
        <a:lstStyle/>
        <a:p>
          <a:r>
            <a:rPr lang="en-AU" dirty="0"/>
            <a:t>Annual Integrated Care Plan</a:t>
          </a:r>
        </a:p>
      </dgm:t>
    </dgm:pt>
    <dgm:pt modelId="{751BD3C0-9FF5-4B90-9513-2DBD7357312C}" type="parTrans" cxnId="{0FBF1CEB-5A02-47D0-85DA-E626988C894F}">
      <dgm:prSet/>
      <dgm:spPr/>
      <dgm:t>
        <a:bodyPr/>
        <a:lstStyle/>
        <a:p>
          <a:endParaRPr lang="en-AU"/>
        </a:p>
      </dgm:t>
    </dgm:pt>
    <dgm:pt modelId="{456D3BDF-1AB6-4D9F-B2A0-84A39D252D15}" type="sibTrans" cxnId="{0FBF1CEB-5A02-47D0-85DA-E626988C894F}">
      <dgm:prSet/>
      <dgm:spPr/>
      <dgm:t>
        <a:bodyPr/>
        <a:lstStyle/>
        <a:p>
          <a:endParaRPr lang="en-AU"/>
        </a:p>
      </dgm:t>
    </dgm:pt>
    <dgm:pt modelId="{E7C441A2-7F41-4271-93E7-14F43BFD0D74}">
      <dgm:prSet phldrT="[Text]"/>
      <dgm:spPr/>
      <dgm:t>
        <a:bodyPr/>
        <a:lstStyle/>
        <a:p>
          <a:r>
            <a:rPr lang="en-AU" dirty="0"/>
            <a:t>Service Level Agreements</a:t>
          </a:r>
        </a:p>
      </dgm:t>
    </dgm:pt>
    <dgm:pt modelId="{C82D65C5-4C65-4EB2-B93F-CEC51FA84E24}" type="parTrans" cxnId="{020AA20C-5C37-4E84-8E50-CC479720C6A0}">
      <dgm:prSet/>
      <dgm:spPr/>
      <dgm:t>
        <a:bodyPr/>
        <a:lstStyle/>
        <a:p>
          <a:endParaRPr lang="en-AU"/>
        </a:p>
      </dgm:t>
    </dgm:pt>
    <dgm:pt modelId="{576DAF46-9305-47ED-A4B8-913AAA44F761}" type="sibTrans" cxnId="{020AA20C-5C37-4E84-8E50-CC479720C6A0}">
      <dgm:prSet/>
      <dgm:spPr/>
      <dgm:t>
        <a:bodyPr/>
        <a:lstStyle/>
        <a:p>
          <a:endParaRPr lang="en-AU"/>
        </a:p>
      </dgm:t>
    </dgm:pt>
    <dgm:pt modelId="{3B68CF69-1E54-4790-A73A-2F82B290DC81}" type="pres">
      <dgm:prSet presAssocID="{717D07F4-440C-450F-9CCE-84FD9CD0DE04}" presName="linearFlow" presStyleCnt="0">
        <dgm:presLayoutVars>
          <dgm:dir/>
          <dgm:animLvl val="lvl"/>
          <dgm:resizeHandles val="exact"/>
        </dgm:presLayoutVars>
      </dgm:prSet>
      <dgm:spPr/>
      <dgm:t>
        <a:bodyPr/>
        <a:lstStyle/>
        <a:p>
          <a:endParaRPr lang="en-US"/>
        </a:p>
      </dgm:t>
    </dgm:pt>
    <dgm:pt modelId="{99E597A4-A096-408D-B14B-A98065110BEA}" type="pres">
      <dgm:prSet presAssocID="{1B98E7A0-E92C-42D9-B9D1-9EDC0D6040FC}" presName="composite" presStyleCnt="0"/>
      <dgm:spPr/>
    </dgm:pt>
    <dgm:pt modelId="{198654CF-4944-40CC-9E52-21137493A501}" type="pres">
      <dgm:prSet presAssocID="{1B98E7A0-E92C-42D9-B9D1-9EDC0D6040FC}" presName="parentText" presStyleLbl="alignNode1" presStyleIdx="0" presStyleCnt="3">
        <dgm:presLayoutVars>
          <dgm:chMax val="1"/>
          <dgm:bulletEnabled val="1"/>
        </dgm:presLayoutVars>
      </dgm:prSet>
      <dgm:spPr/>
      <dgm:t>
        <a:bodyPr/>
        <a:lstStyle/>
        <a:p>
          <a:endParaRPr lang="en-US"/>
        </a:p>
      </dgm:t>
    </dgm:pt>
    <dgm:pt modelId="{FF17FAC3-E34A-4796-9CFD-E639DC376D45}" type="pres">
      <dgm:prSet presAssocID="{1B98E7A0-E92C-42D9-B9D1-9EDC0D6040FC}" presName="descendantText" presStyleLbl="alignAcc1" presStyleIdx="0" presStyleCnt="3" custLinFactNeighborX="-788" custLinFactNeighborY="2645">
        <dgm:presLayoutVars>
          <dgm:bulletEnabled val="1"/>
        </dgm:presLayoutVars>
      </dgm:prSet>
      <dgm:spPr/>
      <dgm:t>
        <a:bodyPr/>
        <a:lstStyle/>
        <a:p>
          <a:endParaRPr lang="en-US"/>
        </a:p>
      </dgm:t>
    </dgm:pt>
    <dgm:pt modelId="{1A2D8B8D-9715-4FF5-90E6-7143076D312D}" type="pres">
      <dgm:prSet presAssocID="{8FAE5601-F97B-47A3-9D78-3D2AB4F4F3D4}" presName="sp" presStyleCnt="0"/>
      <dgm:spPr/>
    </dgm:pt>
    <dgm:pt modelId="{E8E8E5EF-A969-4913-91AC-59A341B647E8}" type="pres">
      <dgm:prSet presAssocID="{2CFC855C-BA80-493D-A952-81F5D88236D2}" presName="composite" presStyleCnt="0"/>
      <dgm:spPr/>
    </dgm:pt>
    <dgm:pt modelId="{F281BA3F-95D2-4074-B980-DAB203D1400D}" type="pres">
      <dgm:prSet presAssocID="{2CFC855C-BA80-493D-A952-81F5D88236D2}" presName="parentText" presStyleLbl="alignNode1" presStyleIdx="1" presStyleCnt="3">
        <dgm:presLayoutVars>
          <dgm:chMax val="1"/>
          <dgm:bulletEnabled val="1"/>
        </dgm:presLayoutVars>
      </dgm:prSet>
      <dgm:spPr/>
      <dgm:t>
        <a:bodyPr/>
        <a:lstStyle/>
        <a:p>
          <a:endParaRPr lang="en-US"/>
        </a:p>
      </dgm:t>
    </dgm:pt>
    <dgm:pt modelId="{35FB0098-619B-460C-95D8-B5D59962A754}" type="pres">
      <dgm:prSet presAssocID="{2CFC855C-BA80-493D-A952-81F5D88236D2}" presName="descendantText" presStyleLbl="alignAcc1" presStyleIdx="1" presStyleCnt="3">
        <dgm:presLayoutVars>
          <dgm:bulletEnabled val="1"/>
        </dgm:presLayoutVars>
      </dgm:prSet>
      <dgm:spPr/>
      <dgm:t>
        <a:bodyPr/>
        <a:lstStyle/>
        <a:p>
          <a:endParaRPr lang="en-US"/>
        </a:p>
      </dgm:t>
    </dgm:pt>
    <dgm:pt modelId="{B6273042-E7A2-415F-BC4F-006EC589CA3C}" type="pres">
      <dgm:prSet presAssocID="{CDC11605-61A0-482A-A23A-CAE1BE1BFC5F}" presName="sp" presStyleCnt="0"/>
      <dgm:spPr/>
    </dgm:pt>
    <dgm:pt modelId="{D0C447F5-AC6A-406A-8BAB-B95B163D1C5E}" type="pres">
      <dgm:prSet presAssocID="{B5EE77E1-E28C-4EE8-A196-49ED963147C0}" presName="composite" presStyleCnt="0"/>
      <dgm:spPr/>
    </dgm:pt>
    <dgm:pt modelId="{2A1D6979-77D1-4B83-AEC8-221C819DD79B}" type="pres">
      <dgm:prSet presAssocID="{B5EE77E1-E28C-4EE8-A196-49ED963147C0}" presName="parentText" presStyleLbl="alignNode1" presStyleIdx="2" presStyleCnt="3">
        <dgm:presLayoutVars>
          <dgm:chMax val="1"/>
          <dgm:bulletEnabled val="1"/>
        </dgm:presLayoutVars>
      </dgm:prSet>
      <dgm:spPr/>
      <dgm:t>
        <a:bodyPr/>
        <a:lstStyle/>
        <a:p>
          <a:endParaRPr lang="en-US"/>
        </a:p>
      </dgm:t>
    </dgm:pt>
    <dgm:pt modelId="{2A7ADE3C-E0F3-4BEA-8B88-6A44EF38C26C}" type="pres">
      <dgm:prSet presAssocID="{B5EE77E1-E28C-4EE8-A196-49ED963147C0}" presName="descendantText" presStyleLbl="alignAcc1" presStyleIdx="2" presStyleCnt="3" custScaleY="140393">
        <dgm:presLayoutVars>
          <dgm:bulletEnabled val="1"/>
        </dgm:presLayoutVars>
      </dgm:prSet>
      <dgm:spPr/>
      <dgm:t>
        <a:bodyPr/>
        <a:lstStyle/>
        <a:p>
          <a:endParaRPr lang="en-US"/>
        </a:p>
      </dgm:t>
    </dgm:pt>
  </dgm:ptLst>
  <dgm:cxnLst>
    <dgm:cxn modelId="{22D074FB-5A62-0643-98DA-B099473C48BC}" type="presOf" srcId="{717D07F4-440C-450F-9CCE-84FD9CD0DE04}" destId="{3B68CF69-1E54-4790-A73A-2F82B290DC81}" srcOrd="0" destOrd="0" presId="urn:microsoft.com/office/officeart/2005/8/layout/chevron2"/>
    <dgm:cxn modelId="{DCECBA5B-95D0-C84C-A170-125823139CD1}" type="presOf" srcId="{1B98E7A0-E92C-42D9-B9D1-9EDC0D6040FC}" destId="{198654CF-4944-40CC-9E52-21137493A501}" srcOrd="0" destOrd="0" presId="urn:microsoft.com/office/officeart/2005/8/layout/chevron2"/>
    <dgm:cxn modelId="{1982FED9-706E-694A-AA00-EDF56D276A20}" type="presOf" srcId="{CDDECBFB-AB91-48B1-B614-0FCAED6EE73D}" destId="{FF17FAC3-E34A-4796-9CFD-E639DC376D45}" srcOrd="0" destOrd="0" presId="urn:microsoft.com/office/officeart/2005/8/layout/chevron2"/>
    <dgm:cxn modelId="{DB4BBC24-65C1-4F45-A7D5-F844EDFC06B2}" srcId="{717D07F4-440C-450F-9CCE-84FD9CD0DE04}" destId="{1B98E7A0-E92C-42D9-B9D1-9EDC0D6040FC}" srcOrd="0" destOrd="0" parTransId="{612C1078-55DD-48F7-BC88-876F53CA1082}" sibTransId="{8FAE5601-F97B-47A3-9D78-3D2AB4F4F3D4}"/>
    <dgm:cxn modelId="{24A31607-E29B-B942-BC8C-EE1A8B14FFCA}" type="presOf" srcId="{A8E0B103-16AE-4826-9E48-ACD46E0D89AE}" destId="{35FB0098-619B-460C-95D8-B5D59962A754}" srcOrd="0" destOrd="1" presId="urn:microsoft.com/office/officeart/2005/8/layout/chevron2"/>
    <dgm:cxn modelId="{8786A7F2-0082-4697-9904-118E6EA4DBE8}" srcId="{B5EE77E1-E28C-4EE8-A196-49ED963147C0}" destId="{932DDDD8-5F5A-4502-A677-4FC988FC5106}" srcOrd="0" destOrd="0" parTransId="{76B4818D-0147-4E80-B694-79BC725EA444}" sibTransId="{382AEEEE-07E0-403D-AD8E-26ACE6339773}"/>
    <dgm:cxn modelId="{C9A23BD6-FE6F-3341-942B-26B2BC47E18D}" type="presOf" srcId="{C51A53B2-7354-4D42-937F-FBF0F6FF1C9C}" destId="{35FB0098-619B-460C-95D8-B5D59962A754}" srcOrd="0" destOrd="0" presId="urn:microsoft.com/office/officeart/2005/8/layout/chevron2"/>
    <dgm:cxn modelId="{685A467D-7488-004B-A4D3-2E3879D57AB9}" type="presOf" srcId="{E7C441A2-7F41-4271-93E7-14F43BFD0D74}" destId="{2A7ADE3C-E0F3-4BEA-8B88-6A44EF38C26C}" srcOrd="0" destOrd="2" presId="urn:microsoft.com/office/officeart/2005/8/layout/chevron2"/>
    <dgm:cxn modelId="{2D29DCA5-2E5A-AD4F-AE08-4301FA0F961E}" type="presOf" srcId="{B5EE77E1-E28C-4EE8-A196-49ED963147C0}" destId="{2A1D6979-77D1-4B83-AEC8-221C819DD79B}" srcOrd="0" destOrd="0" presId="urn:microsoft.com/office/officeart/2005/8/layout/chevron2"/>
    <dgm:cxn modelId="{0FBF1CEB-5A02-47D0-85DA-E626988C894F}" srcId="{2CFC855C-BA80-493D-A952-81F5D88236D2}" destId="{A8E0B103-16AE-4826-9E48-ACD46E0D89AE}" srcOrd="1" destOrd="0" parTransId="{751BD3C0-9FF5-4B90-9513-2DBD7357312C}" sibTransId="{456D3BDF-1AB6-4D9F-B2A0-84A39D252D15}"/>
    <dgm:cxn modelId="{4B2ABDE2-1BD0-3541-A2F7-8FACE96A5E20}" type="presOf" srcId="{932DDDD8-5F5A-4502-A677-4FC988FC5106}" destId="{2A7ADE3C-E0F3-4BEA-8B88-6A44EF38C26C}" srcOrd="0" destOrd="0" presId="urn:microsoft.com/office/officeart/2005/8/layout/chevron2"/>
    <dgm:cxn modelId="{1BD57DEF-CA3E-4AC6-B958-B0C64E9A16AC}" srcId="{717D07F4-440C-450F-9CCE-84FD9CD0DE04}" destId="{2CFC855C-BA80-493D-A952-81F5D88236D2}" srcOrd="1" destOrd="0" parTransId="{7A06EAD2-CA29-475F-AEB0-3265A439B9D9}" sibTransId="{CDC11605-61A0-482A-A23A-CAE1BE1BFC5F}"/>
    <dgm:cxn modelId="{5E3676D5-0C1E-D044-9E56-C1685F307190}" type="presOf" srcId="{7BC9BF48-B7B6-48A0-ACCA-3BB7B996F35F}" destId="{2A7ADE3C-E0F3-4BEA-8B88-6A44EF38C26C}" srcOrd="0" destOrd="1" presId="urn:microsoft.com/office/officeart/2005/8/layout/chevron2"/>
    <dgm:cxn modelId="{3654D3F5-61BD-43F0-AA3A-A1277AA78986}" srcId="{B5EE77E1-E28C-4EE8-A196-49ED963147C0}" destId="{7BC9BF48-B7B6-48A0-ACCA-3BB7B996F35F}" srcOrd="1" destOrd="0" parTransId="{5B0E6DA6-A01B-4218-934A-647DD1FD384C}" sibTransId="{8BBDAE82-A254-4AEF-88B1-C274CE1E20D3}"/>
    <dgm:cxn modelId="{9FD0F79C-61F4-456A-9418-DE5E38E4BB18}" srcId="{1B98E7A0-E92C-42D9-B9D1-9EDC0D6040FC}" destId="{CDDECBFB-AB91-48B1-B614-0FCAED6EE73D}" srcOrd="0" destOrd="0" parTransId="{5A1D5259-5532-41B0-BABB-041BCD9DA47F}" sibTransId="{4EAC8013-41F1-491E-AF6D-DF2E63C834B8}"/>
    <dgm:cxn modelId="{B86FE5A8-8CD8-A045-932E-3723BD38703E}" type="presOf" srcId="{2CFC855C-BA80-493D-A952-81F5D88236D2}" destId="{F281BA3F-95D2-4074-B980-DAB203D1400D}" srcOrd="0" destOrd="0" presId="urn:microsoft.com/office/officeart/2005/8/layout/chevron2"/>
    <dgm:cxn modelId="{02186423-DDFF-4F39-B60F-A90D2AE3DFE0}" srcId="{717D07F4-440C-450F-9CCE-84FD9CD0DE04}" destId="{B5EE77E1-E28C-4EE8-A196-49ED963147C0}" srcOrd="2" destOrd="0" parTransId="{30AFBF04-D686-4C65-A1FA-B2A8D20C0EE5}" sibTransId="{4FB8D16B-F93D-41AD-8D64-27C698F7F027}"/>
    <dgm:cxn modelId="{7DB14945-DBBE-4A49-9523-E8F5FF3F76AB}" srcId="{2CFC855C-BA80-493D-A952-81F5D88236D2}" destId="{C51A53B2-7354-4D42-937F-FBF0F6FF1C9C}" srcOrd="0" destOrd="0" parTransId="{FD1E4576-7BCA-4D7D-8350-9610B521FD5C}" sibTransId="{3BF881EF-496A-4ED2-9FE1-F864ADD15814}"/>
    <dgm:cxn modelId="{020AA20C-5C37-4E84-8E50-CC479720C6A0}" srcId="{B5EE77E1-E28C-4EE8-A196-49ED963147C0}" destId="{E7C441A2-7F41-4271-93E7-14F43BFD0D74}" srcOrd="2" destOrd="0" parTransId="{C82D65C5-4C65-4EB2-B93F-CEC51FA84E24}" sibTransId="{576DAF46-9305-47ED-A4B8-913AAA44F761}"/>
    <dgm:cxn modelId="{7DE58CCE-EDFD-B645-8FD3-89766804AB9A}" type="presParOf" srcId="{3B68CF69-1E54-4790-A73A-2F82B290DC81}" destId="{99E597A4-A096-408D-B14B-A98065110BEA}" srcOrd="0" destOrd="0" presId="urn:microsoft.com/office/officeart/2005/8/layout/chevron2"/>
    <dgm:cxn modelId="{ECCF7FCF-A825-DD4B-A21C-F43F8BBCAD6C}" type="presParOf" srcId="{99E597A4-A096-408D-B14B-A98065110BEA}" destId="{198654CF-4944-40CC-9E52-21137493A501}" srcOrd="0" destOrd="0" presId="urn:microsoft.com/office/officeart/2005/8/layout/chevron2"/>
    <dgm:cxn modelId="{3DC4C4BD-BE39-114B-B446-210E59958BFB}" type="presParOf" srcId="{99E597A4-A096-408D-B14B-A98065110BEA}" destId="{FF17FAC3-E34A-4796-9CFD-E639DC376D45}" srcOrd="1" destOrd="0" presId="urn:microsoft.com/office/officeart/2005/8/layout/chevron2"/>
    <dgm:cxn modelId="{38594721-CB18-7545-AF9A-B51E8C27F4F8}" type="presParOf" srcId="{3B68CF69-1E54-4790-A73A-2F82B290DC81}" destId="{1A2D8B8D-9715-4FF5-90E6-7143076D312D}" srcOrd="1" destOrd="0" presId="urn:microsoft.com/office/officeart/2005/8/layout/chevron2"/>
    <dgm:cxn modelId="{804866B4-AB18-5F4B-A42A-67E30E522A2F}" type="presParOf" srcId="{3B68CF69-1E54-4790-A73A-2F82B290DC81}" destId="{E8E8E5EF-A969-4913-91AC-59A341B647E8}" srcOrd="2" destOrd="0" presId="urn:microsoft.com/office/officeart/2005/8/layout/chevron2"/>
    <dgm:cxn modelId="{936A929F-173E-CD46-8F94-1C12E8EBFD16}" type="presParOf" srcId="{E8E8E5EF-A969-4913-91AC-59A341B647E8}" destId="{F281BA3F-95D2-4074-B980-DAB203D1400D}" srcOrd="0" destOrd="0" presId="urn:microsoft.com/office/officeart/2005/8/layout/chevron2"/>
    <dgm:cxn modelId="{42F44CE4-B7ED-EC46-879D-88687A48D1CD}" type="presParOf" srcId="{E8E8E5EF-A969-4913-91AC-59A341B647E8}" destId="{35FB0098-619B-460C-95D8-B5D59962A754}" srcOrd="1" destOrd="0" presId="urn:microsoft.com/office/officeart/2005/8/layout/chevron2"/>
    <dgm:cxn modelId="{815C8DE0-57D2-DA49-A1C0-1015E5CDC903}" type="presParOf" srcId="{3B68CF69-1E54-4790-A73A-2F82B290DC81}" destId="{B6273042-E7A2-415F-BC4F-006EC589CA3C}" srcOrd="3" destOrd="0" presId="urn:microsoft.com/office/officeart/2005/8/layout/chevron2"/>
    <dgm:cxn modelId="{FC5D05EE-E678-A54E-95C6-EA99DB95D769}" type="presParOf" srcId="{3B68CF69-1E54-4790-A73A-2F82B290DC81}" destId="{D0C447F5-AC6A-406A-8BAB-B95B163D1C5E}" srcOrd="4" destOrd="0" presId="urn:microsoft.com/office/officeart/2005/8/layout/chevron2"/>
    <dgm:cxn modelId="{4917A44F-1863-A74B-BBC6-9E46B5F36566}" type="presParOf" srcId="{D0C447F5-AC6A-406A-8BAB-B95B163D1C5E}" destId="{2A1D6979-77D1-4B83-AEC8-221C819DD79B}" srcOrd="0" destOrd="0" presId="urn:microsoft.com/office/officeart/2005/8/layout/chevron2"/>
    <dgm:cxn modelId="{4B790945-84EE-A040-B7F7-C1CD0A82843D}" type="presParOf" srcId="{D0C447F5-AC6A-406A-8BAB-B95B163D1C5E}" destId="{2A7ADE3C-E0F3-4BEA-8B88-6A44EF38C26C}"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C17DEE8-FEC9-48D1-B5AF-5F59BAC2556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A655335-6577-4CA7-BBA4-346863BE7E68}">
      <dgm:prSet phldrT="[Text]"/>
      <dgm:spPr/>
      <dgm:t>
        <a:bodyPr/>
        <a:lstStyle/>
        <a:p>
          <a:r>
            <a:rPr lang="en-US" dirty="0"/>
            <a:t>Diabetes Registry</a:t>
          </a:r>
        </a:p>
      </dgm:t>
    </dgm:pt>
    <dgm:pt modelId="{1639F3A1-574E-46F9-BF9A-4FEA16473093}" type="parTrans" cxnId="{D8C0972A-7A30-453C-9945-6630AB3AFA65}">
      <dgm:prSet/>
      <dgm:spPr/>
      <dgm:t>
        <a:bodyPr/>
        <a:lstStyle/>
        <a:p>
          <a:endParaRPr lang="en-US"/>
        </a:p>
      </dgm:t>
    </dgm:pt>
    <dgm:pt modelId="{50DE47A8-76AA-4116-B39E-C99FD4A834E4}" type="sibTrans" cxnId="{D8C0972A-7A30-453C-9945-6630AB3AFA65}">
      <dgm:prSet/>
      <dgm:spPr/>
      <dgm:t>
        <a:bodyPr/>
        <a:lstStyle/>
        <a:p>
          <a:endParaRPr lang="en-US"/>
        </a:p>
      </dgm:t>
    </dgm:pt>
    <dgm:pt modelId="{D93D471C-C40B-4052-A20C-138CF3F8065A}">
      <dgm:prSet phldrT="[Text]"/>
      <dgm:spPr/>
      <dgm:t>
        <a:bodyPr/>
        <a:lstStyle/>
        <a:p>
          <a:r>
            <a:rPr lang="en-US" dirty="0"/>
            <a:t>Inspired by Swedish model</a:t>
          </a:r>
        </a:p>
      </dgm:t>
    </dgm:pt>
    <dgm:pt modelId="{4573D9D3-C2E4-47A7-95E4-EA294E6C8D77}" type="parTrans" cxnId="{DE34C084-22BE-4305-A803-D06D53AEEAB8}">
      <dgm:prSet/>
      <dgm:spPr/>
      <dgm:t>
        <a:bodyPr/>
        <a:lstStyle/>
        <a:p>
          <a:endParaRPr lang="en-US"/>
        </a:p>
      </dgm:t>
    </dgm:pt>
    <dgm:pt modelId="{590BF20A-6D84-4F19-A6E6-BF88D01D2CDB}" type="sibTrans" cxnId="{DE34C084-22BE-4305-A803-D06D53AEEAB8}">
      <dgm:prSet/>
      <dgm:spPr/>
      <dgm:t>
        <a:bodyPr/>
        <a:lstStyle/>
        <a:p>
          <a:endParaRPr lang="en-US"/>
        </a:p>
      </dgm:t>
    </dgm:pt>
    <dgm:pt modelId="{F96BF45D-AA9C-494C-A358-58CCA64A761E}">
      <dgm:prSet phldrT="[Text]"/>
      <dgm:spPr/>
      <dgm:t>
        <a:bodyPr/>
        <a:lstStyle/>
        <a:p>
          <a:r>
            <a:rPr lang="en-US" dirty="0"/>
            <a:t>Performance feedback </a:t>
          </a:r>
        </a:p>
      </dgm:t>
    </dgm:pt>
    <dgm:pt modelId="{A1036689-1CCC-43F2-A0A6-E9A0EB0169DA}" type="parTrans" cxnId="{4806B3FA-8376-43B4-9742-C33812BEB726}">
      <dgm:prSet/>
      <dgm:spPr/>
      <dgm:t>
        <a:bodyPr/>
        <a:lstStyle/>
        <a:p>
          <a:endParaRPr lang="en-US"/>
        </a:p>
      </dgm:t>
    </dgm:pt>
    <dgm:pt modelId="{C0EFB205-8589-48DB-9AB2-9F18FDCCFB4A}" type="sibTrans" cxnId="{4806B3FA-8376-43B4-9742-C33812BEB726}">
      <dgm:prSet/>
      <dgm:spPr/>
      <dgm:t>
        <a:bodyPr/>
        <a:lstStyle/>
        <a:p>
          <a:endParaRPr lang="en-US"/>
        </a:p>
      </dgm:t>
    </dgm:pt>
    <dgm:pt modelId="{2E92835C-69EA-4E0C-B9E2-6DE629CF0D74}">
      <dgm:prSet phldrT="[Text]"/>
      <dgm:spPr/>
      <dgm:t>
        <a:bodyPr/>
        <a:lstStyle/>
        <a:p>
          <a:r>
            <a:rPr lang="en-US" dirty="0"/>
            <a:t>GP practice capacity building intervention</a:t>
          </a:r>
        </a:p>
      </dgm:t>
    </dgm:pt>
    <dgm:pt modelId="{F15F77A4-037B-409A-B0BE-E02671D63BA4}" type="parTrans" cxnId="{21AFBF9C-3240-4D9A-B65F-705D9F695E34}">
      <dgm:prSet/>
      <dgm:spPr/>
      <dgm:t>
        <a:bodyPr/>
        <a:lstStyle/>
        <a:p>
          <a:endParaRPr lang="en-US"/>
        </a:p>
      </dgm:t>
    </dgm:pt>
    <dgm:pt modelId="{B46366D5-E9F7-4C41-85C9-C9BFC9450BA7}" type="sibTrans" cxnId="{21AFBF9C-3240-4D9A-B65F-705D9F695E34}">
      <dgm:prSet/>
      <dgm:spPr/>
      <dgm:t>
        <a:bodyPr/>
        <a:lstStyle/>
        <a:p>
          <a:endParaRPr lang="en-US"/>
        </a:p>
      </dgm:t>
    </dgm:pt>
    <dgm:pt modelId="{C7EA56EA-3104-4A4A-BBE6-C9BFEC2A8F73}">
      <dgm:prSet phldrT="[Text]"/>
      <dgm:spPr/>
      <dgm:t>
        <a:bodyPr/>
        <a:lstStyle/>
        <a:p>
          <a:r>
            <a:rPr lang="en-US" dirty="0"/>
            <a:t>Specialist teams in primary care</a:t>
          </a:r>
        </a:p>
      </dgm:t>
    </dgm:pt>
    <dgm:pt modelId="{4095B38C-78EE-4B11-8426-20E593837CD2}" type="parTrans" cxnId="{4F66FF64-0E9F-48EB-8FED-73BF35DD6B9F}">
      <dgm:prSet/>
      <dgm:spPr/>
      <dgm:t>
        <a:bodyPr/>
        <a:lstStyle/>
        <a:p>
          <a:endParaRPr lang="en-US"/>
        </a:p>
      </dgm:t>
    </dgm:pt>
    <dgm:pt modelId="{624FC25A-D024-4311-8C10-C3EEF08DF56B}" type="sibTrans" cxnId="{4F66FF64-0E9F-48EB-8FED-73BF35DD6B9F}">
      <dgm:prSet/>
      <dgm:spPr/>
      <dgm:t>
        <a:bodyPr/>
        <a:lstStyle/>
        <a:p>
          <a:endParaRPr lang="en-US"/>
        </a:p>
      </dgm:t>
    </dgm:pt>
    <dgm:pt modelId="{FC4A2484-1453-43F3-9C99-DCAF55F01E00}">
      <dgm:prSet phldrT="[Text]"/>
      <dgm:spPr/>
      <dgm:t>
        <a:bodyPr/>
        <a:lstStyle/>
        <a:p>
          <a:r>
            <a:rPr lang="en-US" dirty="0"/>
            <a:t>3 days of intensive case conference style consultations with patients and GPs and Practice Nurses</a:t>
          </a:r>
        </a:p>
      </dgm:t>
    </dgm:pt>
    <dgm:pt modelId="{7CA30D2D-228F-4A42-B398-4675CD9A07B1}" type="parTrans" cxnId="{CC6AA4F1-BFF0-426B-8E3F-DBBE75B72078}">
      <dgm:prSet/>
      <dgm:spPr/>
      <dgm:t>
        <a:bodyPr/>
        <a:lstStyle/>
        <a:p>
          <a:endParaRPr lang="en-US"/>
        </a:p>
      </dgm:t>
    </dgm:pt>
    <dgm:pt modelId="{31938369-A661-46AE-A65C-7FB0F003508A}" type="sibTrans" cxnId="{CC6AA4F1-BFF0-426B-8E3F-DBBE75B72078}">
      <dgm:prSet/>
      <dgm:spPr/>
      <dgm:t>
        <a:bodyPr/>
        <a:lstStyle/>
        <a:p>
          <a:endParaRPr lang="en-US"/>
        </a:p>
      </dgm:t>
    </dgm:pt>
    <dgm:pt modelId="{498347FE-7F93-4E3B-88D8-A3B5A3CFB9AB}">
      <dgm:prSet phldrT="[Text]"/>
      <dgm:spPr/>
      <dgm:t>
        <a:bodyPr/>
        <a:lstStyle/>
        <a:p>
          <a:r>
            <a:rPr lang="en-US" dirty="0"/>
            <a:t>Evaluation and Translational research</a:t>
          </a:r>
        </a:p>
      </dgm:t>
    </dgm:pt>
    <dgm:pt modelId="{FFC9ACB0-3121-4313-A667-35D8B5BBDD07}" type="parTrans" cxnId="{2638650A-DCA5-4BF1-97E5-F2470B38BA53}">
      <dgm:prSet/>
      <dgm:spPr/>
      <dgm:t>
        <a:bodyPr/>
        <a:lstStyle/>
        <a:p>
          <a:endParaRPr lang="en-US"/>
        </a:p>
      </dgm:t>
    </dgm:pt>
    <dgm:pt modelId="{7B959428-8147-4456-A5AD-1A75EA546CA3}" type="sibTrans" cxnId="{2638650A-DCA5-4BF1-97E5-F2470B38BA53}">
      <dgm:prSet/>
      <dgm:spPr/>
      <dgm:t>
        <a:bodyPr/>
        <a:lstStyle/>
        <a:p>
          <a:endParaRPr lang="en-US"/>
        </a:p>
      </dgm:t>
    </dgm:pt>
    <dgm:pt modelId="{3E204597-2992-4BEF-ACDC-623171E42F97}">
      <dgm:prSet phldrT="[Text]"/>
      <dgm:spPr/>
      <dgm:t>
        <a:bodyPr/>
        <a:lstStyle/>
        <a:p>
          <a:r>
            <a:rPr lang="en-US" dirty="0"/>
            <a:t>Evaluation of effectiveness</a:t>
          </a:r>
        </a:p>
      </dgm:t>
    </dgm:pt>
    <dgm:pt modelId="{B0D25446-4F65-4A11-AEB7-4D13530CFE28}" type="parTrans" cxnId="{F4C2A58F-CEBA-4CC6-93AD-CAF1B7C36E0A}">
      <dgm:prSet/>
      <dgm:spPr/>
      <dgm:t>
        <a:bodyPr/>
        <a:lstStyle/>
        <a:p>
          <a:endParaRPr lang="en-US"/>
        </a:p>
      </dgm:t>
    </dgm:pt>
    <dgm:pt modelId="{1504B9D1-BEEB-447E-A69A-5F0AED2BE457}" type="sibTrans" cxnId="{F4C2A58F-CEBA-4CC6-93AD-CAF1B7C36E0A}">
      <dgm:prSet/>
      <dgm:spPr/>
      <dgm:t>
        <a:bodyPr/>
        <a:lstStyle/>
        <a:p>
          <a:endParaRPr lang="en-US"/>
        </a:p>
      </dgm:t>
    </dgm:pt>
    <dgm:pt modelId="{455489A1-B0AC-4ACF-83C8-0E3AE762FF2B}">
      <dgm:prSet phldrT="[Text]"/>
      <dgm:spPr/>
      <dgm:t>
        <a:bodyPr/>
        <a:lstStyle/>
        <a:p>
          <a:r>
            <a:rPr lang="en-US" dirty="0"/>
            <a:t>Registry based future intervention studies</a:t>
          </a:r>
        </a:p>
      </dgm:t>
    </dgm:pt>
    <dgm:pt modelId="{16AA90BC-DB2A-4D95-9418-4714D7A0D79F}" type="parTrans" cxnId="{D06B7B1F-D779-4F44-BC75-9CEA1BF66115}">
      <dgm:prSet/>
      <dgm:spPr/>
      <dgm:t>
        <a:bodyPr/>
        <a:lstStyle/>
        <a:p>
          <a:endParaRPr lang="en-US"/>
        </a:p>
      </dgm:t>
    </dgm:pt>
    <dgm:pt modelId="{21CFA57A-3D1C-4B67-A50D-34E3E25DEFF0}" type="sibTrans" cxnId="{D06B7B1F-D779-4F44-BC75-9CEA1BF66115}">
      <dgm:prSet/>
      <dgm:spPr/>
      <dgm:t>
        <a:bodyPr/>
        <a:lstStyle/>
        <a:p>
          <a:endParaRPr lang="en-US"/>
        </a:p>
      </dgm:t>
    </dgm:pt>
    <dgm:pt modelId="{026EE177-65D7-4A6F-A55E-80E2FAE7A98F}">
      <dgm:prSet phldrT="[Text]"/>
      <dgm:spPr/>
      <dgm:t>
        <a:bodyPr/>
        <a:lstStyle/>
        <a:p>
          <a:r>
            <a:rPr lang="en-US" dirty="0"/>
            <a:t>GP Practice based registry with NPS Medicinewise</a:t>
          </a:r>
        </a:p>
      </dgm:t>
    </dgm:pt>
    <dgm:pt modelId="{18BD7C48-09C8-4234-A874-FB6CF878439C}" type="parTrans" cxnId="{451ED35C-7942-4AF0-92F0-0EE6CB7E9FDF}">
      <dgm:prSet/>
      <dgm:spPr/>
      <dgm:t>
        <a:bodyPr/>
        <a:lstStyle/>
        <a:p>
          <a:endParaRPr lang="en-US"/>
        </a:p>
      </dgm:t>
    </dgm:pt>
    <dgm:pt modelId="{E5A40D34-0AED-42C6-8A97-8A4374500898}" type="sibTrans" cxnId="{451ED35C-7942-4AF0-92F0-0EE6CB7E9FDF}">
      <dgm:prSet/>
      <dgm:spPr/>
      <dgm:t>
        <a:bodyPr/>
        <a:lstStyle/>
        <a:p>
          <a:endParaRPr lang="en-US"/>
        </a:p>
      </dgm:t>
    </dgm:pt>
    <dgm:pt modelId="{B5C1EC35-014C-474E-8142-A8C27124E7B1}">
      <dgm:prSet phldrT="[Text]"/>
      <dgm:spPr/>
      <dgm:t>
        <a:bodyPr/>
        <a:lstStyle/>
        <a:p>
          <a:r>
            <a:rPr lang="en-US" dirty="0"/>
            <a:t>Bench mark against loco –regional and desired standards</a:t>
          </a:r>
        </a:p>
      </dgm:t>
    </dgm:pt>
    <dgm:pt modelId="{49F5EEC4-1C22-40B9-BAF2-55F916B1EE33}" type="parTrans" cxnId="{CBEFED66-B295-4317-A445-F600F3E4E2F9}">
      <dgm:prSet/>
      <dgm:spPr/>
      <dgm:t>
        <a:bodyPr/>
        <a:lstStyle/>
        <a:p>
          <a:endParaRPr lang="en-US"/>
        </a:p>
      </dgm:t>
    </dgm:pt>
    <dgm:pt modelId="{A754736B-0793-4C26-9932-EC30B87066C4}" type="sibTrans" cxnId="{CBEFED66-B295-4317-A445-F600F3E4E2F9}">
      <dgm:prSet/>
      <dgm:spPr/>
      <dgm:t>
        <a:bodyPr/>
        <a:lstStyle/>
        <a:p>
          <a:endParaRPr lang="en-US"/>
        </a:p>
      </dgm:t>
    </dgm:pt>
    <dgm:pt modelId="{7C3A0112-1881-43E6-8C83-48C6F239B7EE}">
      <dgm:prSet phldrT="[Text]"/>
      <dgm:spPr/>
      <dgm:t>
        <a:bodyPr/>
        <a:lstStyle/>
        <a:p>
          <a:r>
            <a:rPr lang="en-US" dirty="0"/>
            <a:t>Diabetes Masterclasses across the regions</a:t>
          </a:r>
        </a:p>
      </dgm:t>
    </dgm:pt>
    <dgm:pt modelId="{DBBE65B5-764A-4F4F-BB68-380C9E91CF58}" type="parTrans" cxnId="{01432534-53A8-4DF8-AD32-99C6E8524009}">
      <dgm:prSet/>
      <dgm:spPr/>
      <dgm:t>
        <a:bodyPr/>
        <a:lstStyle/>
        <a:p>
          <a:endParaRPr lang="en-US"/>
        </a:p>
      </dgm:t>
    </dgm:pt>
    <dgm:pt modelId="{8EE87E44-8DD7-43F0-857B-D787CC5BBCE3}" type="sibTrans" cxnId="{01432534-53A8-4DF8-AD32-99C6E8524009}">
      <dgm:prSet/>
      <dgm:spPr/>
      <dgm:t>
        <a:bodyPr/>
        <a:lstStyle/>
        <a:p>
          <a:endParaRPr lang="en-US"/>
        </a:p>
      </dgm:t>
    </dgm:pt>
    <dgm:pt modelId="{F78AC37A-A7DC-49D0-A8AC-169766DAC924}" type="pres">
      <dgm:prSet presAssocID="{DC17DEE8-FEC9-48D1-B5AF-5F59BAC25567}" presName="Name0" presStyleCnt="0">
        <dgm:presLayoutVars>
          <dgm:dir/>
          <dgm:animLvl val="lvl"/>
          <dgm:resizeHandles val="exact"/>
        </dgm:presLayoutVars>
      </dgm:prSet>
      <dgm:spPr/>
      <dgm:t>
        <a:bodyPr/>
        <a:lstStyle/>
        <a:p>
          <a:endParaRPr lang="en-US"/>
        </a:p>
      </dgm:t>
    </dgm:pt>
    <dgm:pt modelId="{75194954-B00D-4700-BFE4-69F67029E029}" type="pres">
      <dgm:prSet presAssocID="{5A655335-6577-4CA7-BBA4-346863BE7E68}" presName="composite" presStyleCnt="0"/>
      <dgm:spPr/>
    </dgm:pt>
    <dgm:pt modelId="{A8DEEB92-9540-421A-9E1F-4C3B1716252C}" type="pres">
      <dgm:prSet presAssocID="{5A655335-6577-4CA7-BBA4-346863BE7E68}" presName="parTx" presStyleLbl="alignNode1" presStyleIdx="0" presStyleCnt="3" custLinFactNeighborX="1424" custLinFactNeighborY="-3100">
        <dgm:presLayoutVars>
          <dgm:chMax val="0"/>
          <dgm:chPref val="0"/>
          <dgm:bulletEnabled val="1"/>
        </dgm:presLayoutVars>
      </dgm:prSet>
      <dgm:spPr/>
      <dgm:t>
        <a:bodyPr/>
        <a:lstStyle/>
        <a:p>
          <a:endParaRPr lang="en-US"/>
        </a:p>
      </dgm:t>
    </dgm:pt>
    <dgm:pt modelId="{626AA7D7-3A2F-4D7F-B47B-82FA29EF6C06}" type="pres">
      <dgm:prSet presAssocID="{5A655335-6577-4CA7-BBA4-346863BE7E68}" presName="desTx" presStyleLbl="alignAccFollowNode1" presStyleIdx="0" presStyleCnt="3">
        <dgm:presLayoutVars>
          <dgm:bulletEnabled val="1"/>
        </dgm:presLayoutVars>
      </dgm:prSet>
      <dgm:spPr/>
      <dgm:t>
        <a:bodyPr/>
        <a:lstStyle/>
        <a:p>
          <a:endParaRPr lang="en-US"/>
        </a:p>
      </dgm:t>
    </dgm:pt>
    <dgm:pt modelId="{7507112E-8E9A-48E7-B36E-540FE15D2B56}" type="pres">
      <dgm:prSet presAssocID="{50DE47A8-76AA-4116-B39E-C99FD4A834E4}" presName="space" presStyleCnt="0"/>
      <dgm:spPr/>
    </dgm:pt>
    <dgm:pt modelId="{C3FC4721-CFE1-4FA1-9B86-A160B4456C5E}" type="pres">
      <dgm:prSet presAssocID="{2E92835C-69EA-4E0C-B9E2-6DE629CF0D74}" presName="composite" presStyleCnt="0"/>
      <dgm:spPr/>
    </dgm:pt>
    <dgm:pt modelId="{F3D636CE-C246-4376-B438-87AD4A6DBBB1}" type="pres">
      <dgm:prSet presAssocID="{2E92835C-69EA-4E0C-B9E2-6DE629CF0D74}" presName="parTx" presStyleLbl="alignNode1" presStyleIdx="1" presStyleCnt="3">
        <dgm:presLayoutVars>
          <dgm:chMax val="0"/>
          <dgm:chPref val="0"/>
          <dgm:bulletEnabled val="1"/>
        </dgm:presLayoutVars>
      </dgm:prSet>
      <dgm:spPr/>
      <dgm:t>
        <a:bodyPr/>
        <a:lstStyle/>
        <a:p>
          <a:endParaRPr lang="en-US"/>
        </a:p>
      </dgm:t>
    </dgm:pt>
    <dgm:pt modelId="{73897FE4-614D-4E35-B1FF-F9ABF3DD2187}" type="pres">
      <dgm:prSet presAssocID="{2E92835C-69EA-4E0C-B9E2-6DE629CF0D74}" presName="desTx" presStyleLbl="alignAccFollowNode1" presStyleIdx="1" presStyleCnt="3">
        <dgm:presLayoutVars>
          <dgm:bulletEnabled val="1"/>
        </dgm:presLayoutVars>
      </dgm:prSet>
      <dgm:spPr/>
      <dgm:t>
        <a:bodyPr/>
        <a:lstStyle/>
        <a:p>
          <a:endParaRPr lang="en-US"/>
        </a:p>
      </dgm:t>
    </dgm:pt>
    <dgm:pt modelId="{197AE448-2518-40D2-844D-148035C52F6F}" type="pres">
      <dgm:prSet presAssocID="{B46366D5-E9F7-4C41-85C9-C9BFC9450BA7}" presName="space" presStyleCnt="0"/>
      <dgm:spPr/>
    </dgm:pt>
    <dgm:pt modelId="{0D0BA212-7E8B-42B7-B40E-BD6277BC7766}" type="pres">
      <dgm:prSet presAssocID="{498347FE-7F93-4E3B-88D8-A3B5A3CFB9AB}" presName="composite" presStyleCnt="0"/>
      <dgm:spPr/>
    </dgm:pt>
    <dgm:pt modelId="{8BE2E295-14D0-45ED-9A91-0F2036FF11E6}" type="pres">
      <dgm:prSet presAssocID="{498347FE-7F93-4E3B-88D8-A3B5A3CFB9AB}" presName="parTx" presStyleLbl="alignNode1" presStyleIdx="2" presStyleCnt="3" custLinFactNeighborX="-1424" custLinFactNeighborY="-20668">
        <dgm:presLayoutVars>
          <dgm:chMax val="0"/>
          <dgm:chPref val="0"/>
          <dgm:bulletEnabled val="1"/>
        </dgm:presLayoutVars>
      </dgm:prSet>
      <dgm:spPr/>
      <dgm:t>
        <a:bodyPr/>
        <a:lstStyle/>
        <a:p>
          <a:endParaRPr lang="en-US"/>
        </a:p>
      </dgm:t>
    </dgm:pt>
    <dgm:pt modelId="{FB30CC60-FA8D-4243-A685-26497DC4FA15}" type="pres">
      <dgm:prSet presAssocID="{498347FE-7F93-4E3B-88D8-A3B5A3CFB9AB}" presName="desTx" presStyleLbl="alignAccFollowNode1" presStyleIdx="2" presStyleCnt="3" custScaleY="78932" custLinFactNeighborX="-1037" custLinFactNeighborY="-15796">
        <dgm:presLayoutVars>
          <dgm:bulletEnabled val="1"/>
        </dgm:presLayoutVars>
      </dgm:prSet>
      <dgm:spPr/>
      <dgm:t>
        <a:bodyPr/>
        <a:lstStyle/>
        <a:p>
          <a:endParaRPr lang="en-US"/>
        </a:p>
      </dgm:t>
    </dgm:pt>
  </dgm:ptLst>
  <dgm:cxnLst>
    <dgm:cxn modelId="{65B3A400-CFC1-5045-95C7-BA7472A4BD7E}" type="presOf" srcId="{FC4A2484-1453-43F3-9C99-DCAF55F01E00}" destId="{73897FE4-614D-4E35-B1FF-F9ABF3DD2187}" srcOrd="0" destOrd="1" presId="urn:microsoft.com/office/officeart/2005/8/layout/hList1"/>
    <dgm:cxn modelId="{CC6AA4F1-BFF0-426B-8E3F-DBBE75B72078}" srcId="{2E92835C-69EA-4E0C-B9E2-6DE629CF0D74}" destId="{FC4A2484-1453-43F3-9C99-DCAF55F01E00}" srcOrd="1" destOrd="0" parTransId="{7CA30D2D-228F-4A42-B398-4675CD9A07B1}" sibTransId="{31938369-A661-46AE-A65C-7FB0F003508A}"/>
    <dgm:cxn modelId="{01432534-53A8-4DF8-AD32-99C6E8524009}" srcId="{2E92835C-69EA-4E0C-B9E2-6DE629CF0D74}" destId="{7C3A0112-1881-43E6-8C83-48C6F239B7EE}" srcOrd="2" destOrd="0" parTransId="{DBBE65B5-764A-4F4F-BB68-380C9E91CF58}" sibTransId="{8EE87E44-8DD7-43F0-857B-D787CC5BBCE3}"/>
    <dgm:cxn modelId="{21AFBF9C-3240-4D9A-B65F-705D9F695E34}" srcId="{DC17DEE8-FEC9-48D1-B5AF-5F59BAC25567}" destId="{2E92835C-69EA-4E0C-B9E2-6DE629CF0D74}" srcOrd="1" destOrd="0" parTransId="{F15F77A4-037B-409A-B0BE-E02671D63BA4}" sibTransId="{B46366D5-E9F7-4C41-85C9-C9BFC9450BA7}"/>
    <dgm:cxn modelId="{F4C2A58F-CEBA-4CC6-93AD-CAF1B7C36E0A}" srcId="{498347FE-7F93-4E3B-88D8-A3B5A3CFB9AB}" destId="{3E204597-2992-4BEF-ACDC-623171E42F97}" srcOrd="0" destOrd="0" parTransId="{B0D25446-4F65-4A11-AEB7-4D13530CFE28}" sibTransId="{1504B9D1-BEEB-447E-A69A-5F0AED2BE457}"/>
    <dgm:cxn modelId="{696165CA-5848-E247-8DD5-A6B264B9215F}" type="presOf" srcId="{F96BF45D-AA9C-494C-A358-58CCA64A761E}" destId="{626AA7D7-3A2F-4D7F-B47B-82FA29EF6C06}" srcOrd="0" destOrd="2" presId="urn:microsoft.com/office/officeart/2005/8/layout/hList1"/>
    <dgm:cxn modelId="{127F3352-292D-BC4B-97FC-6A95B9B74914}" type="presOf" srcId="{D93D471C-C40B-4052-A20C-138CF3F8065A}" destId="{626AA7D7-3A2F-4D7F-B47B-82FA29EF6C06}" srcOrd="0" destOrd="0" presId="urn:microsoft.com/office/officeart/2005/8/layout/hList1"/>
    <dgm:cxn modelId="{4F66FF64-0E9F-48EB-8FED-73BF35DD6B9F}" srcId="{2E92835C-69EA-4E0C-B9E2-6DE629CF0D74}" destId="{C7EA56EA-3104-4A4A-BBE6-C9BFEC2A8F73}" srcOrd="0" destOrd="0" parTransId="{4095B38C-78EE-4B11-8426-20E593837CD2}" sibTransId="{624FC25A-D024-4311-8C10-C3EEF08DF56B}"/>
    <dgm:cxn modelId="{C9E8A3D5-7792-D247-B0DC-C9261C5337A3}" type="presOf" srcId="{026EE177-65D7-4A6F-A55E-80E2FAE7A98F}" destId="{626AA7D7-3A2F-4D7F-B47B-82FA29EF6C06}" srcOrd="0" destOrd="1" presId="urn:microsoft.com/office/officeart/2005/8/layout/hList1"/>
    <dgm:cxn modelId="{2638650A-DCA5-4BF1-97E5-F2470B38BA53}" srcId="{DC17DEE8-FEC9-48D1-B5AF-5F59BAC25567}" destId="{498347FE-7F93-4E3B-88D8-A3B5A3CFB9AB}" srcOrd="2" destOrd="0" parTransId="{FFC9ACB0-3121-4313-A667-35D8B5BBDD07}" sibTransId="{7B959428-8147-4456-A5AD-1A75EA546CA3}"/>
    <dgm:cxn modelId="{5BBA4587-4A97-2749-B087-79D590045FB9}" type="presOf" srcId="{DC17DEE8-FEC9-48D1-B5AF-5F59BAC25567}" destId="{F78AC37A-A7DC-49D0-A8AC-169766DAC924}" srcOrd="0" destOrd="0" presId="urn:microsoft.com/office/officeart/2005/8/layout/hList1"/>
    <dgm:cxn modelId="{0CAD68B2-6FFD-1D4E-A145-3C3F24174114}" type="presOf" srcId="{2E92835C-69EA-4E0C-B9E2-6DE629CF0D74}" destId="{F3D636CE-C246-4376-B438-87AD4A6DBBB1}" srcOrd="0" destOrd="0" presId="urn:microsoft.com/office/officeart/2005/8/layout/hList1"/>
    <dgm:cxn modelId="{E34FC4AF-BB9A-E141-BA83-0867E66B5765}" type="presOf" srcId="{C7EA56EA-3104-4A4A-BBE6-C9BFEC2A8F73}" destId="{73897FE4-614D-4E35-B1FF-F9ABF3DD2187}" srcOrd="0" destOrd="0" presId="urn:microsoft.com/office/officeart/2005/8/layout/hList1"/>
    <dgm:cxn modelId="{1AD9CA6F-AB8C-EC41-B46B-4D4D92B1FE2A}" type="presOf" srcId="{3E204597-2992-4BEF-ACDC-623171E42F97}" destId="{FB30CC60-FA8D-4243-A685-26497DC4FA15}" srcOrd="0" destOrd="0" presId="urn:microsoft.com/office/officeart/2005/8/layout/hList1"/>
    <dgm:cxn modelId="{CBEFED66-B295-4317-A445-F600F3E4E2F9}" srcId="{5A655335-6577-4CA7-BBA4-346863BE7E68}" destId="{B5C1EC35-014C-474E-8142-A8C27124E7B1}" srcOrd="3" destOrd="0" parTransId="{49F5EEC4-1C22-40B9-BAF2-55F916B1EE33}" sibTransId="{A754736B-0793-4C26-9932-EC30B87066C4}"/>
    <dgm:cxn modelId="{D8C0972A-7A30-453C-9945-6630AB3AFA65}" srcId="{DC17DEE8-FEC9-48D1-B5AF-5F59BAC25567}" destId="{5A655335-6577-4CA7-BBA4-346863BE7E68}" srcOrd="0" destOrd="0" parTransId="{1639F3A1-574E-46F9-BF9A-4FEA16473093}" sibTransId="{50DE47A8-76AA-4116-B39E-C99FD4A834E4}"/>
    <dgm:cxn modelId="{4806B3FA-8376-43B4-9742-C33812BEB726}" srcId="{5A655335-6577-4CA7-BBA4-346863BE7E68}" destId="{F96BF45D-AA9C-494C-A358-58CCA64A761E}" srcOrd="2" destOrd="0" parTransId="{A1036689-1CCC-43F2-A0A6-E9A0EB0169DA}" sibTransId="{C0EFB205-8589-48DB-9AB2-9F18FDCCFB4A}"/>
    <dgm:cxn modelId="{DE34C084-22BE-4305-A803-D06D53AEEAB8}" srcId="{5A655335-6577-4CA7-BBA4-346863BE7E68}" destId="{D93D471C-C40B-4052-A20C-138CF3F8065A}" srcOrd="0" destOrd="0" parTransId="{4573D9D3-C2E4-47A7-95E4-EA294E6C8D77}" sibTransId="{590BF20A-6D84-4F19-A6E6-BF88D01D2CDB}"/>
    <dgm:cxn modelId="{A7F654A5-FADD-9A4F-A57E-A8DC8E5A30A9}" type="presOf" srcId="{7C3A0112-1881-43E6-8C83-48C6F239B7EE}" destId="{73897FE4-614D-4E35-B1FF-F9ABF3DD2187}" srcOrd="0" destOrd="2" presId="urn:microsoft.com/office/officeart/2005/8/layout/hList1"/>
    <dgm:cxn modelId="{DD0FB614-A699-1E44-A75A-7F49D5CFAFFC}" type="presOf" srcId="{498347FE-7F93-4E3B-88D8-A3B5A3CFB9AB}" destId="{8BE2E295-14D0-45ED-9A91-0F2036FF11E6}" srcOrd="0" destOrd="0" presId="urn:microsoft.com/office/officeart/2005/8/layout/hList1"/>
    <dgm:cxn modelId="{E1DF85E6-00D1-0242-9723-1DF620C7D059}" type="presOf" srcId="{B5C1EC35-014C-474E-8142-A8C27124E7B1}" destId="{626AA7D7-3A2F-4D7F-B47B-82FA29EF6C06}" srcOrd="0" destOrd="3" presId="urn:microsoft.com/office/officeart/2005/8/layout/hList1"/>
    <dgm:cxn modelId="{B807EF94-7512-F847-921E-6FCC5EE84FD8}" type="presOf" srcId="{455489A1-B0AC-4ACF-83C8-0E3AE762FF2B}" destId="{FB30CC60-FA8D-4243-A685-26497DC4FA15}" srcOrd="0" destOrd="1" presId="urn:microsoft.com/office/officeart/2005/8/layout/hList1"/>
    <dgm:cxn modelId="{451ED35C-7942-4AF0-92F0-0EE6CB7E9FDF}" srcId="{5A655335-6577-4CA7-BBA4-346863BE7E68}" destId="{026EE177-65D7-4A6F-A55E-80E2FAE7A98F}" srcOrd="1" destOrd="0" parTransId="{18BD7C48-09C8-4234-A874-FB6CF878439C}" sibTransId="{E5A40D34-0AED-42C6-8A97-8A4374500898}"/>
    <dgm:cxn modelId="{D06B7B1F-D779-4F44-BC75-9CEA1BF66115}" srcId="{498347FE-7F93-4E3B-88D8-A3B5A3CFB9AB}" destId="{455489A1-B0AC-4ACF-83C8-0E3AE762FF2B}" srcOrd="1" destOrd="0" parTransId="{16AA90BC-DB2A-4D95-9418-4714D7A0D79F}" sibTransId="{21CFA57A-3D1C-4B67-A50D-34E3E25DEFF0}"/>
    <dgm:cxn modelId="{8D08F661-D466-7741-97BC-4642BE34DF18}" type="presOf" srcId="{5A655335-6577-4CA7-BBA4-346863BE7E68}" destId="{A8DEEB92-9540-421A-9E1F-4C3B1716252C}" srcOrd="0" destOrd="0" presId="urn:microsoft.com/office/officeart/2005/8/layout/hList1"/>
    <dgm:cxn modelId="{7200DA38-EC47-A944-99CA-52808FD7106F}" type="presParOf" srcId="{F78AC37A-A7DC-49D0-A8AC-169766DAC924}" destId="{75194954-B00D-4700-BFE4-69F67029E029}" srcOrd="0" destOrd="0" presId="urn:microsoft.com/office/officeart/2005/8/layout/hList1"/>
    <dgm:cxn modelId="{CD56B05A-9DA9-BF48-9E1C-6E329D09F247}" type="presParOf" srcId="{75194954-B00D-4700-BFE4-69F67029E029}" destId="{A8DEEB92-9540-421A-9E1F-4C3B1716252C}" srcOrd="0" destOrd="0" presId="urn:microsoft.com/office/officeart/2005/8/layout/hList1"/>
    <dgm:cxn modelId="{9DE9AA33-1D27-9D44-AA4A-53FAEC1148F9}" type="presParOf" srcId="{75194954-B00D-4700-BFE4-69F67029E029}" destId="{626AA7D7-3A2F-4D7F-B47B-82FA29EF6C06}" srcOrd="1" destOrd="0" presId="urn:microsoft.com/office/officeart/2005/8/layout/hList1"/>
    <dgm:cxn modelId="{C54D020C-56C3-8341-9594-72A3DFA41288}" type="presParOf" srcId="{F78AC37A-A7DC-49D0-A8AC-169766DAC924}" destId="{7507112E-8E9A-48E7-B36E-540FE15D2B56}" srcOrd="1" destOrd="0" presId="urn:microsoft.com/office/officeart/2005/8/layout/hList1"/>
    <dgm:cxn modelId="{4F2E778A-5079-8248-B3DA-63097073A337}" type="presParOf" srcId="{F78AC37A-A7DC-49D0-A8AC-169766DAC924}" destId="{C3FC4721-CFE1-4FA1-9B86-A160B4456C5E}" srcOrd="2" destOrd="0" presId="urn:microsoft.com/office/officeart/2005/8/layout/hList1"/>
    <dgm:cxn modelId="{F8403517-3AC5-754C-80EA-AEDDA672D197}" type="presParOf" srcId="{C3FC4721-CFE1-4FA1-9B86-A160B4456C5E}" destId="{F3D636CE-C246-4376-B438-87AD4A6DBBB1}" srcOrd="0" destOrd="0" presId="urn:microsoft.com/office/officeart/2005/8/layout/hList1"/>
    <dgm:cxn modelId="{3D3B06F3-4720-2146-A6F9-C9BF0F94E9F2}" type="presParOf" srcId="{C3FC4721-CFE1-4FA1-9B86-A160B4456C5E}" destId="{73897FE4-614D-4E35-B1FF-F9ABF3DD2187}" srcOrd="1" destOrd="0" presId="urn:microsoft.com/office/officeart/2005/8/layout/hList1"/>
    <dgm:cxn modelId="{47D03B20-D724-CD4D-8AFF-A68C0B072E07}" type="presParOf" srcId="{F78AC37A-A7DC-49D0-A8AC-169766DAC924}" destId="{197AE448-2518-40D2-844D-148035C52F6F}" srcOrd="3" destOrd="0" presId="urn:microsoft.com/office/officeart/2005/8/layout/hList1"/>
    <dgm:cxn modelId="{5E129372-223B-4C43-8DEB-C870D8FF1B50}" type="presParOf" srcId="{F78AC37A-A7DC-49D0-A8AC-169766DAC924}" destId="{0D0BA212-7E8B-42B7-B40E-BD6277BC7766}" srcOrd="4" destOrd="0" presId="urn:microsoft.com/office/officeart/2005/8/layout/hList1"/>
    <dgm:cxn modelId="{DB73EC98-74C4-1849-84FB-DC8209CECB73}" type="presParOf" srcId="{0D0BA212-7E8B-42B7-B40E-BD6277BC7766}" destId="{8BE2E295-14D0-45ED-9A91-0F2036FF11E6}" srcOrd="0" destOrd="0" presId="urn:microsoft.com/office/officeart/2005/8/layout/hList1"/>
    <dgm:cxn modelId="{0F3490B9-75D9-7947-A04F-222A5A277FEE}" type="presParOf" srcId="{0D0BA212-7E8B-42B7-B40E-BD6277BC7766}" destId="{FB30CC60-FA8D-4243-A685-26497DC4FA15}"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0C76380-F6F6-44F2-B770-BA303918826A}">
      <dsp:nvSpPr>
        <dsp:cNvPr id="0" name=""/>
        <dsp:cNvSpPr/>
      </dsp:nvSpPr>
      <dsp:spPr>
        <a:xfrm>
          <a:off x="0" y="0"/>
          <a:ext cx="3443860" cy="4615560"/>
        </a:xfrm>
        <a:prstGeom prst="triangl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658FDD3-3CC4-4404-AF69-B5F5C464FABF}">
      <dsp:nvSpPr>
        <dsp:cNvPr id="0" name=""/>
        <dsp:cNvSpPr/>
      </dsp:nvSpPr>
      <dsp:spPr>
        <a:xfrm>
          <a:off x="1721930" y="464035"/>
          <a:ext cx="2238509" cy="1092589"/>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t>IHCS </a:t>
          </a:r>
          <a:r>
            <a:rPr lang="en-GB" sz="1200" kern="1200" dirty="0"/>
            <a:t>– the platform, leadership, architecture, culture and the right set of system rules and behaviours</a:t>
          </a:r>
        </a:p>
      </dsp:txBody>
      <dsp:txXfrm>
        <a:off x="1721930" y="464035"/>
        <a:ext cx="2238509" cy="1092589"/>
      </dsp:txXfrm>
    </dsp:sp>
    <dsp:sp modelId="{9ED96169-519B-4391-AB88-90E2E6432CF4}">
      <dsp:nvSpPr>
        <dsp:cNvPr id="0" name=""/>
        <dsp:cNvSpPr/>
      </dsp:nvSpPr>
      <dsp:spPr>
        <a:xfrm>
          <a:off x="1712260" y="1680245"/>
          <a:ext cx="2238509" cy="1092589"/>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t>Clinical Networks </a:t>
          </a:r>
          <a:r>
            <a:rPr lang="en-GB" sz="1200" kern="1200" dirty="0"/>
            <a:t>– teams without walls  spanning acute and community</a:t>
          </a:r>
        </a:p>
      </dsp:txBody>
      <dsp:txXfrm>
        <a:off x="1712260" y="1680245"/>
        <a:ext cx="2238509" cy="1092589"/>
      </dsp:txXfrm>
    </dsp:sp>
    <dsp:sp modelId="{DF08B8D6-D877-4B87-A608-694B90B3BB3D}">
      <dsp:nvSpPr>
        <dsp:cNvPr id="0" name=""/>
        <dsp:cNvSpPr/>
      </dsp:nvSpPr>
      <dsp:spPr>
        <a:xfrm>
          <a:off x="1721930" y="2922361"/>
          <a:ext cx="2238509" cy="1092589"/>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t>Integrated Care Communities </a:t>
          </a:r>
          <a:r>
            <a:rPr lang="en-GB" sz="1200" kern="1200" dirty="0"/>
            <a:t>– our neighbourhood based population health building blocks - alliances</a:t>
          </a:r>
        </a:p>
      </dsp:txBody>
      <dsp:txXfrm>
        <a:off x="1721930" y="2922361"/>
        <a:ext cx="2238509" cy="109258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510E166-BB21-4DE1-AC65-C7CB16DB2393}">
      <dsp:nvSpPr>
        <dsp:cNvPr id="0" name=""/>
        <dsp:cNvSpPr/>
      </dsp:nvSpPr>
      <dsp:spPr>
        <a:xfrm>
          <a:off x="2188844" y="0"/>
          <a:ext cx="1094422" cy="924903"/>
        </a:xfrm>
        <a:prstGeom prst="trapezoid">
          <a:avLst>
            <a:gd name="adj" fmla="val 59164"/>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kern="1200" cap="none" normalizeH="0" baseline="0" dirty="0" smtClean="0">
              <a:ln>
                <a:noFill/>
              </a:ln>
              <a:solidFill>
                <a:schemeClr val="tx1"/>
              </a:solidFill>
              <a:effectLst/>
              <a:latin typeface="Arial" panose="020B0604020202020204" pitchFamily="34" charset="0"/>
            </a:rPr>
            <a:t>Inattention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kern="1200" cap="none" normalizeH="0" baseline="0" dirty="0" smtClean="0">
              <a:ln>
                <a:noFill/>
              </a:ln>
              <a:solidFill>
                <a:schemeClr val="tx1"/>
              </a:solidFill>
              <a:effectLst/>
              <a:latin typeface="Arial" panose="020B0604020202020204" pitchFamily="34" charset="0"/>
            </a:rPr>
            <a:t> to results </a:t>
          </a:r>
        </a:p>
      </dsp:txBody>
      <dsp:txXfrm>
        <a:off x="2188844" y="0"/>
        <a:ext cx="1094422" cy="924903"/>
      </dsp:txXfrm>
    </dsp:sp>
    <dsp:sp modelId="{8C51C564-07FF-457E-A986-5C0001A040C1}">
      <dsp:nvSpPr>
        <dsp:cNvPr id="0" name=""/>
        <dsp:cNvSpPr/>
      </dsp:nvSpPr>
      <dsp:spPr>
        <a:xfrm>
          <a:off x="1641633" y="924903"/>
          <a:ext cx="2188844" cy="924903"/>
        </a:xfrm>
        <a:prstGeom prst="trapezoid">
          <a:avLst>
            <a:gd name="adj" fmla="val 59164"/>
          </a:avLst>
        </a:prstGeom>
        <a:solidFill>
          <a:srgbClr val="E709A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kern="1200" cap="none" normalizeH="0" baseline="0" dirty="0" smtClean="0">
              <a:ln>
                <a:noFill/>
              </a:ln>
              <a:solidFill>
                <a:schemeClr val="tx1"/>
              </a:solidFill>
              <a:effectLst/>
              <a:latin typeface="Arial" panose="020B0604020202020204" pitchFamily="34" charset="0"/>
            </a:rPr>
            <a:t>Avoidance of</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kern="1200" cap="none" normalizeH="0" baseline="0" dirty="0" smtClean="0">
              <a:ln>
                <a:noFill/>
              </a:ln>
              <a:solidFill>
                <a:schemeClr val="tx1"/>
              </a:solidFill>
              <a:effectLst/>
              <a:latin typeface="Arial" panose="020B0604020202020204" pitchFamily="34" charset="0"/>
            </a:rPr>
            <a:t> Accountability</a:t>
          </a:r>
        </a:p>
      </dsp:txBody>
      <dsp:txXfrm>
        <a:off x="2024681" y="924903"/>
        <a:ext cx="1422749" cy="924903"/>
      </dsp:txXfrm>
    </dsp:sp>
    <dsp:sp modelId="{373D1902-A62F-4C18-81AC-41358A35373E}">
      <dsp:nvSpPr>
        <dsp:cNvPr id="0" name=""/>
        <dsp:cNvSpPr/>
      </dsp:nvSpPr>
      <dsp:spPr>
        <a:xfrm>
          <a:off x="1094422" y="1849806"/>
          <a:ext cx="3283267" cy="924903"/>
        </a:xfrm>
        <a:prstGeom prst="trapezoid">
          <a:avLst>
            <a:gd name="adj" fmla="val 59164"/>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kern="1200" cap="none" normalizeH="0" baseline="0" dirty="0" smtClean="0">
              <a:ln>
                <a:noFill/>
              </a:ln>
              <a:solidFill>
                <a:schemeClr val="tx1"/>
              </a:solidFill>
              <a:effectLst/>
              <a:latin typeface="Arial" panose="020B0604020202020204" pitchFamily="34" charset="0"/>
            </a:rPr>
            <a:t>Lack of commitment</a:t>
          </a:r>
        </a:p>
      </dsp:txBody>
      <dsp:txXfrm>
        <a:off x="1668994" y="1849806"/>
        <a:ext cx="2134123" cy="924903"/>
      </dsp:txXfrm>
    </dsp:sp>
    <dsp:sp modelId="{F2F927C9-A9F7-45D6-8E4D-6D8E43EBD94C}">
      <dsp:nvSpPr>
        <dsp:cNvPr id="0" name=""/>
        <dsp:cNvSpPr/>
      </dsp:nvSpPr>
      <dsp:spPr>
        <a:xfrm>
          <a:off x="547211" y="2774710"/>
          <a:ext cx="4377689" cy="924903"/>
        </a:xfrm>
        <a:prstGeom prst="trapezoid">
          <a:avLst>
            <a:gd name="adj" fmla="val 5916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kern="1200" cap="none" normalizeH="0" baseline="0" dirty="0" smtClean="0">
              <a:ln>
                <a:noFill/>
              </a:ln>
              <a:solidFill>
                <a:schemeClr val="tx1"/>
              </a:solidFill>
              <a:effectLst/>
              <a:latin typeface="Arial" panose="020B0604020202020204" pitchFamily="34" charset="0"/>
            </a:rPr>
            <a:t>Fear of Conflict </a:t>
          </a:r>
        </a:p>
      </dsp:txBody>
      <dsp:txXfrm>
        <a:off x="1313306" y="2774710"/>
        <a:ext cx="2845498" cy="924903"/>
      </dsp:txXfrm>
    </dsp:sp>
    <dsp:sp modelId="{85A9747D-FC7E-4518-8765-5096D795E546}">
      <dsp:nvSpPr>
        <dsp:cNvPr id="0" name=""/>
        <dsp:cNvSpPr/>
      </dsp:nvSpPr>
      <dsp:spPr>
        <a:xfrm>
          <a:off x="0" y="3699613"/>
          <a:ext cx="5472112" cy="924903"/>
        </a:xfrm>
        <a:prstGeom prst="trapezoid">
          <a:avLst>
            <a:gd name="adj" fmla="val 59164"/>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0" i="0" u="none" strike="noStrike" kern="1200" cap="none" normalizeH="0" baseline="0" dirty="0" smtClean="0">
              <a:ln>
                <a:noFill/>
              </a:ln>
              <a:solidFill>
                <a:schemeClr val="tx1"/>
              </a:solidFill>
              <a:effectLst/>
              <a:latin typeface="Arial" panose="020B0604020202020204" pitchFamily="34" charset="0"/>
            </a:rPr>
            <a:t> </a:t>
          </a:r>
          <a:r>
            <a:rPr kumimoji="0" lang="en-GB" sz="1500" b="1" i="0" u="none" strike="noStrike" kern="1200" cap="none" normalizeH="0" baseline="0" dirty="0" smtClean="0">
              <a:ln>
                <a:noFill/>
              </a:ln>
              <a:solidFill>
                <a:schemeClr val="tx1"/>
              </a:solidFill>
              <a:effectLst/>
              <a:latin typeface="Arial" panose="020B0604020202020204" pitchFamily="34" charset="0"/>
            </a:rPr>
            <a:t>Absence of Trust </a:t>
          </a:r>
        </a:p>
      </dsp:txBody>
      <dsp:txXfrm>
        <a:off x="957619" y="3699613"/>
        <a:ext cx="3556872" cy="924903"/>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BEAE309-5111-CB44-9585-CAA405BDE430}">
      <dsp:nvSpPr>
        <dsp:cNvPr id="0" name=""/>
        <dsp:cNvSpPr/>
      </dsp:nvSpPr>
      <dsp:spPr>
        <a:xfrm>
          <a:off x="2005006" y="-35903"/>
          <a:ext cx="3863167" cy="3863167"/>
        </a:xfrm>
        <a:prstGeom prst="circularArrow">
          <a:avLst>
            <a:gd name="adj1" fmla="val 5544"/>
            <a:gd name="adj2" fmla="val 330680"/>
            <a:gd name="adj3" fmla="val 14161722"/>
            <a:gd name="adj4" fmla="val 17155373"/>
            <a:gd name="adj5" fmla="val 5757"/>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9455A0F-C8AD-8E43-8BDC-6C33DA27C172}">
      <dsp:nvSpPr>
        <dsp:cNvPr id="0" name=""/>
        <dsp:cNvSpPr/>
      </dsp:nvSpPr>
      <dsp:spPr>
        <a:xfrm>
          <a:off x="3186803" y="0"/>
          <a:ext cx="1499573" cy="710306"/>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Planning</a:t>
          </a:r>
          <a:endParaRPr lang="en-US" sz="1800" kern="1200" dirty="0"/>
        </a:p>
      </dsp:txBody>
      <dsp:txXfrm>
        <a:off x="3186803" y="0"/>
        <a:ext cx="1499573" cy="710306"/>
      </dsp:txXfrm>
    </dsp:sp>
    <dsp:sp modelId="{23CEB1E3-5D2A-DE4F-BC51-E57F3B758638}">
      <dsp:nvSpPr>
        <dsp:cNvPr id="0" name=""/>
        <dsp:cNvSpPr/>
      </dsp:nvSpPr>
      <dsp:spPr>
        <a:xfrm>
          <a:off x="4351437" y="1090735"/>
          <a:ext cx="2303858" cy="90572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Novice professional education and training</a:t>
          </a:r>
          <a:endParaRPr lang="en-US" sz="1800" kern="1200" dirty="0"/>
        </a:p>
      </dsp:txBody>
      <dsp:txXfrm>
        <a:off x="4351437" y="1090735"/>
        <a:ext cx="2303858" cy="905725"/>
      </dsp:txXfrm>
    </dsp:sp>
    <dsp:sp modelId="{6EA3C757-A77A-3D43-8750-4BB998EA23EB}">
      <dsp:nvSpPr>
        <dsp:cNvPr id="0" name=""/>
        <dsp:cNvSpPr/>
      </dsp:nvSpPr>
      <dsp:spPr>
        <a:xfrm>
          <a:off x="4110263" y="2568396"/>
          <a:ext cx="1811451" cy="90572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Entry into practice</a:t>
          </a:r>
          <a:endParaRPr lang="en-US" sz="1800" kern="1200" dirty="0"/>
        </a:p>
      </dsp:txBody>
      <dsp:txXfrm>
        <a:off x="4110263" y="2568396"/>
        <a:ext cx="1811451" cy="905725"/>
      </dsp:txXfrm>
    </dsp:sp>
    <dsp:sp modelId="{541E344B-2C48-3949-8B0B-E23738E36C51}">
      <dsp:nvSpPr>
        <dsp:cNvPr id="0" name=""/>
        <dsp:cNvSpPr/>
      </dsp:nvSpPr>
      <dsp:spPr>
        <a:xfrm>
          <a:off x="1670938" y="2578638"/>
          <a:ext cx="1811451" cy="90572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Performance improvement and CPE</a:t>
          </a:r>
          <a:endParaRPr lang="en-US" sz="1800" kern="1200" dirty="0"/>
        </a:p>
      </dsp:txBody>
      <dsp:txXfrm>
        <a:off x="1670938" y="2578638"/>
        <a:ext cx="1811451" cy="905725"/>
      </dsp:txXfrm>
    </dsp:sp>
    <dsp:sp modelId="{9C7DCC5C-5639-BB4B-9B49-B5CEFA3B9DCA}">
      <dsp:nvSpPr>
        <dsp:cNvPr id="0" name=""/>
        <dsp:cNvSpPr/>
      </dsp:nvSpPr>
      <dsp:spPr>
        <a:xfrm>
          <a:off x="1168422" y="932560"/>
          <a:ext cx="1920428" cy="770473"/>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Teaching, mentoring and monitoring</a:t>
          </a:r>
          <a:endParaRPr lang="en-US" sz="1800" kern="1200" dirty="0"/>
        </a:p>
      </dsp:txBody>
      <dsp:txXfrm>
        <a:off x="1168422" y="932560"/>
        <a:ext cx="1920428" cy="770473"/>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792CD8B-A663-42EC-AAB1-A7937C1E5046}">
      <dsp:nvSpPr>
        <dsp:cNvPr id="0" name=""/>
        <dsp:cNvSpPr/>
      </dsp:nvSpPr>
      <dsp:spPr>
        <a:xfrm>
          <a:off x="828992" y="0"/>
          <a:ext cx="9395248" cy="489267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0E43C5-D149-492B-BBF8-D7A9844F64C6}">
      <dsp:nvSpPr>
        <dsp:cNvPr id="0" name=""/>
        <dsp:cNvSpPr/>
      </dsp:nvSpPr>
      <dsp:spPr>
        <a:xfrm>
          <a:off x="5723" y="1467802"/>
          <a:ext cx="3401745" cy="19570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en-GB" sz="5000" kern="1200" dirty="0" smtClean="0"/>
            <a:t>Preparing</a:t>
          </a:r>
          <a:endParaRPr lang="en-GB" sz="5000" kern="1200" dirty="0"/>
        </a:p>
      </dsp:txBody>
      <dsp:txXfrm>
        <a:off x="5723" y="1467802"/>
        <a:ext cx="3401745" cy="1957070"/>
      </dsp:txXfrm>
    </dsp:sp>
    <dsp:sp modelId="{B8BA0A91-6627-4DF1-8B51-53CAD64983FB}">
      <dsp:nvSpPr>
        <dsp:cNvPr id="0" name=""/>
        <dsp:cNvSpPr/>
      </dsp:nvSpPr>
      <dsp:spPr>
        <a:xfrm>
          <a:off x="3757594" y="281524"/>
          <a:ext cx="3401745" cy="19570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en-GB" sz="5000" kern="1200" dirty="0" smtClean="0"/>
            <a:t>Doing</a:t>
          </a:r>
          <a:endParaRPr lang="en-GB" sz="5000" kern="1200" dirty="0"/>
        </a:p>
      </dsp:txBody>
      <dsp:txXfrm>
        <a:off x="3757594" y="281524"/>
        <a:ext cx="3401745" cy="1957070"/>
      </dsp:txXfrm>
    </dsp:sp>
    <dsp:sp modelId="{1729F689-B35F-4B66-9824-5D326E4726EC}">
      <dsp:nvSpPr>
        <dsp:cNvPr id="0" name=""/>
        <dsp:cNvSpPr/>
      </dsp:nvSpPr>
      <dsp:spPr>
        <a:xfrm>
          <a:off x="7645763" y="1467802"/>
          <a:ext cx="3401745" cy="19570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en-GB" sz="5000" kern="1200" dirty="0" smtClean="0"/>
            <a:t>Reflecting</a:t>
          </a:r>
          <a:endParaRPr lang="en-GB" sz="5000" kern="1200" dirty="0"/>
        </a:p>
      </dsp:txBody>
      <dsp:txXfrm>
        <a:off x="7645763" y="1467802"/>
        <a:ext cx="3401745" cy="195707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29B609D-C5C4-4227-84B1-AFB783E2B0D9}">
      <dsp:nvSpPr>
        <dsp:cNvPr id="0" name=""/>
        <dsp:cNvSpPr/>
      </dsp:nvSpPr>
      <dsp:spPr>
        <a:xfrm>
          <a:off x="828992" y="0"/>
          <a:ext cx="9395248" cy="4892675"/>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273F36-B5D3-45C8-9259-6568C17397FA}">
      <dsp:nvSpPr>
        <dsp:cNvPr id="0" name=""/>
        <dsp:cNvSpPr/>
      </dsp:nvSpPr>
      <dsp:spPr>
        <a:xfrm>
          <a:off x="4385" y="1467802"/>
          <a:ext cx="2631180" cy="195707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GB" sz="3100" kern="1200" dirty="0" smtClean="0"/>
            <a:t>Sharing impressions</a:t>
          </a:r>
          <a:endParaRPr lang="en-GB" sz="3100" kern="1200" dirty="0"/>
        </a:p>
      </dsp:txBody>
      <dsp:txXfrm>
        <a:off x="4385" y="1467802"/>
        <a:ext cx="2631180" cy="1957070"/>
      </dsp:txXfrm>
    </dsp:sp>
    <dsp:sp modelId="{136BDD0B-E978-4D72-99C8-C2CF6C138434}">
      <dsp:nvSpPr>
        <dsp:cNvPr id="0" name=""/>
        <dsp:cNvSpPr/>
      </dsp:nvSpPr>
      <dsp:spPr>
        <a:xfrm>
          <a:off x="2808812" y="1467802"/>
          <a:ext cx="2631180" cy="195707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GB" sz="3100" kern="1200" dirty="0" smtClean="0"/>
            <a:t>Sharing</a:t>
          </a:r>
        </a:p>
        <a:p>
          <a:pPr lvl="0" algn="ctr" defTabSz="1377950">
            <a:lnSpc>
              <a:spcPct val="90000"/>
            </a:lnSpc>
            <a:spcBef>
              <a:spcPct val="0"/>
            </a:spcBef>
            <a:spcAft>
              <a:spcPct val="35000"/>
            </a:spcAft>
          </a:pPr>
          <a:r>
            <a:rPr lang="en-GB" sz="3100" kern="1200" dirty="0" smtClean="0"/>
            <a:t>knowledge</a:t>
          </a:r>
        </a:p>
      </dsp:txBody>
      <dsp:txXfrm>
        <a:off x="2808812" y="1467802"/>
        <a:ext cx="2631180" cy="1957070"/>
      </dsp:txXfrm>
    </dsp:sp>
    <dsp:sp modelId="{5E506694-E375-464A-875D-B78E4F6702A9}">
      <dsp:nvSpPr>
        <dsp:cNvPr id="0" name=""/>
        <dsp:cNvSpPr/>
      </dsp:nvSpPr>
      <dsp:spPr>
        <a:xfrm>
          <a:off x="5613239" y="1467802"/>
          <a:ext cx="2631180" cy="195707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GB" sz="3100" kern="1200" dirty="0" smtClean="0"/>
            <a:t>Sharing roles, values and conflict</a:t>
          </a:r>
          <a:endParaRPr lang="en-GB" sz="3100" kern="1200" dirty="0"/>
        </a:p>
      </dsp:txBody>
      <dsp:txXfrm>
        <a:off x="5613239" y="1467802"/>
        <a:ext cx="2631180" cy="1957070"/>
      </dsp:txXfrm>
    </dsp:sp>
    <dsp:sp modelId="{EF3FD814-B2F1-48AB-A9F4-34DAD332B0A6}">
      <dsp:nvSpPr>
        <dsp:cNvPr id="0" name=""/>
        <dsp:cNvSpPr/>
      </dsp:nvSpPr>
      <dsp:spPr>
        <a:xfrm>
          <a:off x="8417667" y="1467802"/>
          <a:ext cx="2631180" cy="195707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GB" sz="3100" kern="1200" dirty="0" smtClean="0"/>
            <a:t>Sharing </a:t>
          </a:r>
        </a:p>
        <a:p>
          <a:pPr lvl="0" algn="ctr" defTabSz="1377950">
            <a:lnSpc>
              <a:spcPct val="90000"/>
            </a:lnSpc>
            <a:spcBef>
              <a:spcPct val="0"/>
            </a:spcBef>
            <a:spcAft>
              <a:spcPct val="35000"/>
            </a:spcAft>
          </a:pPr>
          <a:r>
            <a:rPr lang="en-GB" sz="3100" kern="1200" dirty="0" smtClean="0"/>
            <a:t>Future ways of working</a:t>
          </a:r>
          <a:endParaRPr lang="en-GB" sz="3100" kern="1200" dirty="0"/>
        </a:p>
      </dsp:txBody>
      <dsp:txXfrm>
        <a:off x="8417667" y="1467802"/>
        <a:ext cx="2631180" cy="195707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9DEACBE-D745-4254-8C8E-29A9E75A21FB}">
      <dsp:nvSpPr>
        <dsp:cNvPr id="0" name=""/>
        <dsp:cNvSpPr/>
      </dsp:nvSpPr>
      <dsp:spPr>
        <a:xfrm rot="5400000">
          <a:off x="3543659" y="101960"/>
          <a:ext cx="1521097" cy="132335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AU" sz="1100" kern="1200" dirty="0"/>
            <a:t>LHD Services</a:t>
          </a:r>
        </a:p>
      </dsp:txBody>
      <dsp:txXfrm rot="5400000">
        <a:off x="3543659" y="101960"/>
        <a:ext cx="1521097" cy="1323355"/>
      </dsp:txXfrm>
    </dsp:sp>
    <dsp:sp modelId="{3C368949-E841-4F85-B94C-186C2AF8B789}">
      <dsp:nvSpPr>
        <dsp:cNvPr id="0" name=""/>
        <dsp:cNvSpPr/>
      </dsp:nvSpPr>
      <dsp:spPr>
        <a:xfrm>
          <a:off x="5006042" y="307308"/>
          <a:ext cx="1697545" cy="912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endParaRPr lang="en-AU" sz="1100" kern="1200" dirty="0"/>
        </a:p>
      </dsp:txBody>
      <dsp:txXfrm>
        <a:off x="5006042" y="307308"/>
        <a:ext cx="1697545" cy="912658"/>
      </dsp:txXfrm>
    </dsp:sp>
    <dsp:sp modelId="{978176FD-B783-40FB-88F1-98105A93B37C}">
      <dsp:nvSpPr>
        <dsp:cNvPr id="0" name=""/>
        <dsp:cNvSpPr/>
      </dsp:nvSpPr>
      <dsp:spPr>
        <a:xfrm rot="5400000">
          <a:off x="2114435" y="101960"/>
          <a:ext cx="1521097" cy="132335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n-AU" sz="1900" kern="1200"/>
            <a:t>Private Hospitals</a:t>
          </a:r>
          <a:endParaRPr lang="en-AU" sz="1900" kern="1200" dirty="0"/>
        </a:p>
      </dsp:txBody>
      <dsp:txXfrm rot="5400000">
        <a:off x="2114435" y="101960"/>
        <a:ext cx="1521097" cy="1323355"/>
      </dsp:txXfrm>
    </dsp:sp>
    <dsp:sp modelId="{D5A4A8FC-D922-4264-AF1B-918FB5A0EB45}">
      <dsp:nvSpPr>
        <dsp:cNvPr id="0" name=""/>
        <dsp:cNvSpPr/>
      </dsp:nvSpPr>
      <dsp:spPr>
        <a:xfrm rot="5400000">
          <a:off x="2826309" y="1393067"/>
          <a:ext cx="1521097" cy="132335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AU" sz="1800" kern="1200" dirty="0"/>
            <a:t>Patients and families</a:t>
          </a:r>
        </a:p>
      </dsp:txBody>
      <dsp:txXfrm rot="5400000">
        <a:off x="2826309" y="1393067"/>
        <a:ext cx="1521097" cy="1323355"/>
      </dsp:txXfrm>
    </dsp:sp>
    <dsp:sp modelId="{E3D184CB-CBD7-4240-B50B-5E5B1CE2FEFB}">
      <dsp:nvSpPr>
        <dsp:cNvPr id="0" name=""/>
        <dsp:cNvSpPr/>
      </dsp:nvSpPr>
      <dsp:spPr>
        <a:xfrm>
          <a:off x="1227635" y="1598416"/>
          <a:ext cx="1642785" cy="912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r" defTabSz="488950">
            <a:lnSpc>
              <a:spcPct val="90000"/>
            </a:lnSpc>
            <a:spcBef>
              <a:spcPct val="0"/>
            </a:spcBef>
            <a:spcAft>
              <a:spcPct val="35000"/>
            </a:spcAft>
          </a:pPr>
          <a:endParaRPr lang="en-AU" sz="1100" kern="1200" dirty="0"/>
        </a:p>
      </dsp:txBody>
      <dsp:txXfrm>
        <a:off x="1227635" y="1598416"/>
        <a:ext cx="1642785" cy="912658"/>
      </dsp:txXfrm>
    </dsp:sp>
    <dsp:sp modelId="{A488FDAC-17B0-4DB1-8E4F-3106A3257026}">
      <dsp:nvSpPr>
        <dsp:cNvPr id="0" name=""/>
        <dsp:cNvSpPr/>
      </dsp:nvSpPr>
      <dsp:spPr>
        <a:xfrm rot="5400000">
          <a:off x="4255533" y="1393067"/>
          <a:ext cx="1521097" cy="132335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AU" sz="1800" kern="1200" dirty="0"/>
            <a:t>Primary Health Care Services</a:t>
          </a:r>
        </a:p>
      </dsp:txBody>
      <dsp:txXfrm rot="5400000">
        <a:off x="4255533" y="1393067"/>
        <a:ext cx="1521097" cy="1323355"/>
      </dsp:txXfrm>
    </dsp:sp>
    <dsp:sp modelId="{C81F14E2-D78F-4E21-A9E0-5EF3EC911813}">
      <dsp:nvSpPr>
        <dsp:cNvPr id="0" name=""/>
        <dsp:cNvSpPr/>
      </dsp:nvSpPr>
      <dsp:spPr>
        <a:xfrm rot="5400000">
          <a:off x="3543659" y="2684175"/>
          <a:ext cx="1521097" cy="132335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AU" sz="1600" kern="1200" dirty="0"/>
            <a:t>Social Services</a:t>
          </a:r>
        </a:p>
      </dsp:txBody>
      <dsp:txXfrm rot="5400000">
        <a:off x="3543659" y="2684175"/>
        <a:ext cx="1521097" cy="1323355"/>
      </dsp:txXfrm>
    </dsp:sp>
    <dsp:sp modelId="{5560CD29-C2A5-43C0-B254-9EB2E626CE16}">
      <dsp:nvSpPr>
        <dsp:cNvPr id="0" name=""/>
        <dsp:cNvSpPr/>
      </dsp:nvSpPr>
      <dsp:spPr>
        <a:xfrm>
          <a:off x="5006042" y="2889524"/>
          <a:ext cx="1697545" cy="912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endParaRPr lang="en-AU" sz="1100" kern="1200" dirty="0"/>
        </a:p>
      </dsp:txBody>
      <dsp:txXfrm>
        <a:off x="5006042" y="2889524"/>
        <a:ext cx="1697545" cy="912658"/>
      </dsp:txXfrm>
    </dsp:sp>
    <dsp:sp modelId="{7DAD35DA-596F-4BF3-8D3F-F30F46C55AE3}">
      <dsp:nvSpPr>
        <dsp:cNvPr id="0" name=""/>
        <dsp:cNvSpPr/>
      </dsp:nvSpPr>
      <dsp:spPr>
        <a:xfrm rot="5400000">
          <a:off x="2114435" y="2684175"/>
          <a:ext cx="1521097" cy="132335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AU" sz="1600" kern="1200" dirty="0"/>
            <a:t>Residential Aged Care Providers</a:t>
          </a:r>
        </a:p>
      </dsp:txBody>
      <dsp:txXfrm rot="5400000">
        <a:off x="2114435" y="2684175"/>
        <a:ext cx="1521097" cy="1323355"/>
      </dsp:txXfrm>
    </dsp:sp>
    <dsp:sp modelId="{6B4A1DCE-670F-4C6F-9C84-2B4732EF8879}">
      <dsp:nvSpPr>
        <dsp:cNvPr id="0" name=""/>
        <dsp:cNvSpPr/>
      </dsp:nvSpPr>
      <dsp:spPr>
        <a:xfrm rot="5400000">
          <a:off x="1395736" y="1431658"/>
          <a:ext cx="1521097" cy="132335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AU" sz="1100" kern="1200" dirty="0"/>
            <a:t>Aboriginal Community Controlled Health Organisations</a:t>
          </a:r>
        </a:p>
      </dsp:txBody>
      <dsp:txXfrm rot="5400000">
        <a:off x="1395736" y="1431658"/>
        <a:ext cx="1521097" cy="1323355"/>
      </dsp:txXfrm>
    </dsp:sp>
    <dsp:sp modelId="{4F00E0A4-C9A4-491E-B292-ADB8984473DD}">
      <dsp:nvSpPr>
        <dsp:cNvPr id="0" name=""/>
        <dsp:cNvSpPr/>
      </dsp:nvSpPr>
      <dsp:spPr>
        <a:xfrm>
          <a:off x="1227635" y="4180631"/>
          <a:ext cx="1642785" cy="912658"/>
        </a:xfrm>
        <a:prstGeom prst="rect">
          <a:avLst/>
        </a:prstGeom>
        <a:noFill/>
        <a:ln>
          <a:noFill/>
        </a:ln>
        <a:effectLst/>
      </dsp:spPr>
      <dsp:style>
        <a:lnRef idx="0">
          <a:scrgbClr r="0" g="0" b="0"/>
        </a:lnRef>
        <a:fillRef idx="0">
          <a:scrgbClr r="0" g="0" b="0"/>
        </a:fillRef>
        <a:effectRef idx="0">
          <a:scrgbClr r="0" g="0" b="0"/>
        </a:effectRef>
        <a:fontRef idx="minor"/>
      </dsp:style>
    </dsp:sp>
    <dsp:sp modelId="{4E4017A1-8946-4BFF-A1EA-D2FBEF1ED919}">
      <dsp:nvSpPr>
        <dsp:cNvPr id="0" name=""/>
        <dsp:cNvSpPr/>
      </dsp:nvSpPr>
      <dsp:spPr>
        <a:xfrm rot="5400000">
          <a:off x="2827315" y="3944922"/>
          <a:ext cx="1521097" cy="132335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r>
            <a:rPr lang="en-US" sz="1500" kern="1200" dirty="0"/>
            <a:t>Ambulance</a:t>
          </a:r>
          <a:endParaRPr lang="en-AU" sz="1500" kern="1200" dirty="0"/>
        </a:p>
      </dsp:txBody>
      <dsp:txXfrm rot="5400000">
        <a:off x="2827315" y="3944922"/>
        <a:ext cx="1521097" cy="1323355"/>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98654CF-4944-40CC-9E52-21137493A501}">
      <dsp:nvSpPr>
        <dsp:cNvPr id="0" name=""/>
        <dsp:cNvSpPr/>
      </dsp:nvSpPr>
      <dsp:spPr>
        <a:xfrm rot="5400000">
          <a:off x="-279411" y="285664"/>
          <a:ext cx="1862745" cy="130392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AU" sz="1600" kern="1200" dirty="0"/>
            <a:t>Agreement to Partner</a:t>
          </a:r>
        </a:p>
      </dsp:txBody>
      <dsp:txXfrm rot="5400000">
        <a:off x="-279411" y="285664"/>
        <a:ext cx="1862745" cy="1303921"/>
      </dsp:txXfrm>
    </dsp:sp>
    <dsp:sp modelId="{FF17FAC3-E34A-4796-9CFD-E639DC376D45}">
      <dsp:nvSpPr>
        <dsp:cNvPr id="0" name=""/>
        <dsp:cNvSpPr/>
      </dsp:nvSpPr>
      <dsp:spPr>
        <a:xfrm rot="5400000">
          <a:off x="4531789" y="-3250969"/>
          <a:ext cx="1210784" cy="778927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AU" sz="2100" kern="1200" dirty="0"/>
            <a:t>Memorandum of Understanding between Chief Executives</a:t>
          </a:r>
        </a:p>
      </dsp:txBody>
      <dsp:txXfrm rot="5400000">
        <a:off x="4531789" y="-3250969"/>
        <a:ext cx="1210784" cy="7789278"/>
      </dsp:txXfrm>
    </dsp:sp>
    <dsp:sp modelId="{F281BA3F-95D2-4074-B980-DAB203D1400D}">
      <dsp:nvSpPr>
        <dsp:cNvPr id="0" name=""/>
        <dsp:cNvSpPr/>
      </dsp:nvSpPr>
      <dsp:spPr>
        <a:xfrm rot="5400000">
          <a:off x="-279411" y="1966362"/>
          <a:ext cx="1862745" cy="130392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AU" sz="1600" kern="1200" dirty="0"/>
            <a:t>Governance Accountability</a:t>
          </a:r>
        </a:p>
      </dsp:txBody>
      <dsp:txXfrm rot="5400000">
        <a:off x="-279411" y="1966362"/>
        <a:ext cx="1862745" cy="1303921"/>
      </dsp:txXfrm>
    </dsp:sp>
    <dsp:sp modelId="{35FB0098-619B-460C-95D8-B5D59962A754}">
      <dsp:nvSpPr>
        <dsp:cNvPr id="0" name=""/>
        <dsp:cNvSpPr/>
      </dsp:nvSpPr>
      <dsp:spPr>
        <a:xfrm rot="5400000">
          <a:off x="4593168" y="-1602296"/>
          <a:ext cx="1210784" cy="778927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AU" sz="2100" kern="1200" dirty="0"/>
            <a:t>Regular Shared Executive Meetings</a:t>
          </a:r>
        </a:p>
        <a:p>
          <a:pPr marL="228600" lvl="1" indent="-228600" algn="l" defTabSz="933450">
            <a:lnSpc>
              <a:spcPct val="90000"/>
            </a:lnSpc>
            <a:spcBef>
              <a:spcPct val="0"/>
            </a:spcBef>
            <a:spcAft>
              <a:spcPct val="15000"/>
            </a:spcAft>
            <a:buChar char="••"/>
          </a:pPr>
          <a:r>
            <a:rPr lang="en-AU" sz="2100" kern="1200" dirty="0"/>
            <a:t>Annual Integrated Care Plan</a:t>
          </a:r>
        </a:p>
      </dsp:txBody>
      <dsp:txXfrm rot="5400000">
        <a:off x="4593168" y="-1602296"/>
        <a:ext cx="1210784" cy="7789278"/>
      </dsp:txXfrm>
    </dsp:sp>
    <dsp:sp modelId="{2A1D6979-77D1-4B83-AEC8-221C819DD79B}">
      <dsp:nvSpPr>
        <dsp:cNvPr id="0" name=""/>
        <dsp:cNvSpPr/>
      </dsp:nvSpPr>
      <dsp:spPr>
        <a:xfrm rot="5400000">
          <a:off x="-279411" y="3891596"/>
          <a:ext cx="1862745" cy="130392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AU" sz="1600" kern="1200" dirty="0"/>
            <a:t>Integrated Care Agreements</a:t>
          </a:r>
        </a:p>
      </dsp:txBody>
      <dsp:txXfrm rot="5400000">
        <a:off x="-279411" y="3891596"/>
        <a:ext cx="1862745" cy="1303921"/>
      </dsp:txXfrm>
    </dsp:sp>
    <dsp:sp modelId="{2A7ADE3C-E0F3-4BEA-8B88-6A44EF38C26C}">
      <dsp:nvSpPr>
        <dsp:cNvPr id="0" name=""/>
        <dsp:cNvSpPr/>
      </dsp:nvSpPr>
      <dsp:spPr>
        <a:xfrm rot="5400000">
          <a:off x="4348632" y="322937"/>
          <a:ext cx="1699856" cy="778927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AU" sz="2100" kern="1200" dirty="0"/>
            <a:t>Developed by 11 </a:t>
          </a:r>
          <a:r>
            <a:rPr lang="en-AU" sz="2100" kern="1200" dirty="0" err="1"/>
            <a:t>Workstreams</a:t>
          </a:r>
          <a:r>
            <a:rPr lang="en-AU" sz="2100" kern="1200" dirty="0"/>
            <a:t> with strong Executive Sponsorship and informed by the Commissioning Cycle Domains</a:t>
          </a:r>
        </a:p>
        <a:p>
          <a:pPr marL="228600" lvl="1" indent="-228600" algn="l" defTabSz="933450">
            <a:lnSpc>
              <a:spcPct val="90000"/>
            </a:lnSpc>
            <a:spcBef>
              <a:spcPct val="0"/>
            </a:spcBef>
            <a:spcAft>
              <a:spcPct val="15000"/>
            </a:spcAft>
            <a:buChar char="••"/>
          </a:pPr>
          <a:r>
            <a:rPr lang="en-AU" sz="2100" kern="1200" dirty="0"/>
            <a:t>Co-Commissioning</a:t>
          </a:r>
        </a:p>
        <a:p>
          <a:pPr marL="228600" lvl="1" indent="-228600" algn="l" defTabSz="933450">
            <a:lnSpc>
              <a:spcPct val="90000"/>
            </a:lnSpc>
            <a:spcBef>
              <a:spcPct val="0"/>
            </a:spcBef>
            <a:spcAft>
              <a:spcPct val="15000"/>
            </a:spcAft>
            <a:buChar char="••"/>
          </a:pPr>
          <a:r>
            <a:rPr lang="en-AU" sz="2100" kern="1200" dirty="0"/>
            <a:t>Service Level Agreements</a:t>
          </a:r>
        </a:p>
      </dsp:txBody>
      <dsp:txXfrm rot="5400000">
        <a:off x="4348632" y="322937"/>
        <a:ext cx="1699856" cy="7789278"/>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8DEEB92-9540-421A-9E1F-4C3B1716252C}">
      <dsp:nvSpPr>
        <dsp:cNvPr id="0" name=""/>
        <dsp:cNvSpPr/>
      </dsp:nvSpPr>
      <dsp:spPr>
        <a:xfrm>
          <a:off x="44155" y="177201"/>
          <a:ext cx="2892474" cy="79715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2200" kern="1200" dirty="0"/>
            <a:t>Diabetes Registry</a:t>
          </a:r>
        </a:p>
      </dsp:txBody>
      <dsp:txXfrm>
        <a:off x="44155" y="177201"/>
        <a:ext cx="2892474" cy="797159"/>
      </dsp:txXfrm>
    </dsp:sp>
    <dsp:sp modelId="{626AA7D7-3A2F-4D7F-B47B-82FA29EF6C06}">
      <dsp:nvSpPr>
        <dsp:cNvPr id="0" name=""/>
        <dsp:cNvSpPr/>
      </dsp:nvSpPr>
      <dsp:spPr>
        <a:xfrm>
          <a:off x="2966" y="999072"/>
          <a:ext cx="2892474" cy="37215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Inspired by Swedish model</a:t>
          </a:r>
        </a:p>
        <a:p>
          <a:pPr marL="228600" lvl="1" indent="-228600" algn="l" defTabSz="977900">
            <a:lnSpc>
              <a:spcPct val="90000"/>
            </a:lnSpc>
            <a:spcBef>
              <a:spcPct val="0"/>
            </a:spcBef>
            <a:spcAft>
              <a:spcPct val="15000"/>
            </a:spcAft>
            <a:buChar char="••"/>
          </a:pPr>
          <a:r>
            <a:rPr lang="en-US" sz="2200" kern="1200" dirty="0"/>
            <a:t>GP Practice based registry with NPS Medicinewise</a:t>
          </a:r>
        </a:p>
        <a:p>
          <a:pPr marL="228600" lvl="1" indent="-228600" algn="l" defTabSz="977900">
            <a:lnSpc>
              <a:spcPct val="90000"/>
            </a:lnSpc>
            <a:spcBef>
              <a:spcPct val="0"/>
            </a:spcBef>
            <a:spcAft>
              <a:spcPct val="15000"/>
            </a:spcAft>
            <a:buChar char="••"/>
          </a:pPr>
          <a:r>
            <a:rPr lang="en-US" sz="2200" kern="1200" dirty="0"/>
            <a:t>Performance feedback </a:t>
          </a:r>
        </a:p>
        <a:p>
          <a:pPr marL="228600" lvl="1" indent="-228600" algn="l" defTabSz="977900">
            <a:lnSpc>
              <a:spcPct val="90000"/>
            </a:lnSpc>
            <a:spcBef>
              <a:spcPct val="0"/>
            </a:spcBef>
            <a:spcAft>
              <a:spcPct val="15000"/>
            </a:spcAft>
            <a:buChar char="••"/>
          </a:pPr>
          <a:r>
            <a:rPr lang="en-US" sz="2200" kern="1200" dirty="0"/>
            <a:t>Bench mark against loco –regional and desired standards</a:t>
          </a:r>
        </a:p>
      </dsp:txBody>
      <dsp:txXfrm>
        <a:off x="2966" y="999072"/>
        <a:ext cx="2892474" cy="3721533"/>
      </dsp:txXfrm>
    </dsp:sp>
    <dsp:sp modelId="{F3D636CE-C246-4376-B438-87AD4A6DBBB1}">
      <dsp:nvSpPr>
        <dsp:cNvPr id="0" name=""/>
        <dsp:cNvSpPr/>
      </dsp:nvSpPr>
      <dsp:spPr>
        <a:xfrm>
          <a:off x="3300388" y="201913"/>
          <a:ext cx="2892474" cy="79715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2200" kern="1200" dirty="0"/>
            <a:t>GP practice capacity building intervention</a:t>
          </a:r>
        </a:p>
      </dsp:txBody>
      <dsp:txXfrm>
        <a:off x="3300388" y="201913"/>
        <a:ext cx="2892474" cy="797159"/>
      </dsp:txXfrm>
    </dsp:sp>
    <dsp:sp modelId="{73897FE4-614D-4E35-B1FF-F9ABF3DD2187}">
      <dsp:nvSpPr>
        <dsp:cNvPr id="0" name=""/>
        <dsp:cNvSpPr/>
      </dsp:nvSpPr>
      <dsp:spPr>
        <a:xfrm>
          <a:off x="3300388" y="999072"/>
          <a:ext cx="2892474" cy="37215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Specialist teams in primary care</a:t>
          </a:r>
        </a:p>
        <a:p>
          <a:pPr marL="228600" lvl="1" indent="-228600" algn="l" defTabSz="977900">
            <a:lnSpc>
              <a:spcPct val="90000"/>
            </a:lnSpc>
            <a:spcBef>
              <a:spcPct val="0"/>
            </a:spcBef>
            <a:spcAft>
              <a:spcPct val="15000"/>
            </a:spcAft>
            <a:buChar char="••"/>
          </a:pPr>
          <a:r>
            <a:rPr lang="en-US" sz="2200" kern="1200" dirty="0"/>
            <a:t>3 days of intensive case conference style consultations with patients and GPs and Practice Nurses</a:t>
          </a:r>
        </a:p>
        <a:p>
          <a:pPr marL="228600" lvl="1" indent="-228600" algn="l" defTabSz="977900">
            <a:lnSpc>
              <a:spcPct val="90000"/>
            </a:lnSpc>
            <a:spcBef>
              <a:spcPct val="0"/>
            </a:spcBef>
            <a:spcAft>
              <a:spcPct val="15000"/>
            </a:spcAft>
            <a:buChar char="••"/>
          </a:pPr>
          <a:r>
            <a:rPr lang="en-US" sz="2200" kern="1200" dirty="0"/>
            <a:t>Diabetes Masterclasses across the regions</a:t>
          </a:r>
        </a:p>
      </dsp:txBody>
      <dsp:txXfrm>
        <a:off x="3300388" y="999072"/>
        <a:ext cx="2892474" cy="3721533"/>
      </dsp:txXfrm>
    </dsp:sp>
    <dsp:sp modelId="{8BE2E295-14D0-45ED-9A91-0F2036FF11E6}">
      <dsp:nvSpPr>
        <dsp:cNvPr id="0" name=""/>
        <dsp:cNvSpPr/>
      </dsp:nvSpPr>
      <dsp:spPr>
        <a:xfrm>
          <a:off x="6556620" y="233169"/>
          <a:ext cx="2892474" cy="79715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2200" kern="1200" dirty="0"/>
            <a:t>Evaluation and Translational research</a:t>
          </a:r>
        </a:p>
      </dsp:txBody>
      <dsp:txXfrm>
        <a:off x="6556620" y="233169"/>
        <a:ext cx="2892474" cy="797159"/>
      </dsp:txXfrm>
    </dsp:sp>
    <dsp:sp modelId="{FB30CC60-FA8D-4243-A685-26497DC4FA15}">
      <dsp:nvSpPr>
        <dsp:cNvPr id="0" name=""/>
        <dsp:cNvSpPr/>
      </dsp:nvSpPr>
      <dsp:spPr>
        <a:xfrm>
          <a:off x="6567814" y="999258"/>
          <a:ext cx="2892474" cy="293748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Evaluation of effectiveness</a:t>
          </a:r>
        </a:p>
        <a:p>
          <a:pPr marL="228600" lvl="1" indent="-228600" algn="l" defTabSz="977900">
            <a:lnSpc>
              <a:spcPct val="90000"/>
            </a:lnSpc>
            <a:spcBef>
              <a:spcPct val="0"/>
            </a:spcBef>
            <a:spcAft>
              <a:spcPct val="15000"/>
            </a:spcAft>
            <a:buChar char="••"/>
          </a:pPr>
          <a:r>
            <a:rPr lang="en-US" sz="2200" kern="1200" dirty="0"/>
            <a:t>Registry based future intervention studies</a:t>
          </a:r>
        </a:p>
      </dsp:txBody>
      <dsp:txXfrm>
        <a:off x="6567814" y="999258"/>
        <a:ext cx="2892474" cy="293748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A497ED-931F-4BB9-99DB-FFFB199A666B}" type="datetimeFigureOut">
              <a:rPr lang="en-US" smtClean="0"/>
              <a:pPr/>
              <a:t>11/5/18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D42939-6496-4604-A7A9-9DC5C6432B54}"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55308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DFF1F0-04A3-244B-8026-6A7F6403474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92715614"/>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err="1" smtClean="0"/>
              <a:t>Rydenfalt</a:t>
            </a:r>
            <a:r>
              <a:rPr lang="en-GB" dirty="0" smtClean="0"/>
              <a:t> et al 2017: what are</a:t>
            </a:r>
            <a:r>
              <a:rPr lang="en-GB" baseline="0" dirty="0" smtClean="0"/>
              <a:t> the organisational supports that can encourage team working</a:t>
            </a:r>
          </a:p>
          <a:p>
            <a:endParaRPr lang="en-GB" baseline="0" dirty="0" smtClean="0"/>
          </a:p>
          <a:p>
            <a:pPr eaLnBrk="1" fontAlgn="auto" hangingPunct="1">
              <a:lnSpc>
                <a:spcPct val="80000"/>
              </a:lnSpc>
              <a:spcAft>
                <a:spcPts val="0"/>
              </a:spcAft>
              <a:defRPr/>
            </a:pPr>
            <a:r>
              <a:rPr lang="en-GB" dirty="0" smtClean="0"/>
              <a:t>The climate within a team can account for 30% of a teams performance The leader has a critical influence on the team climate with up to 70% of the climate is influenced by the leadership style adopted in the team –</a:t>
            </a:r>
            <a:r>
              <a:rPr lang="en-GB" baseline="0" dirty="0" smtClean="0"/>
              <a:t> organisational leadership is key to setting the approach that is encouraged and fostered</a:t>
            </a:r>
            <a:endParaRPr lang="en-GB" dirty="0" smtClean="0"/>
          </a:p>
          <a:p>
            <a:pPr marL="0" indent="0" eaLnBrk="1" fontAlgn="auto" hangingPunct="1">
              <a:lnSpc>
                <a:spcPct val="80000"/>
              </a:lnSpc>
              <a:spcAft>
                <a:spcPts val="0"/>
              </a:spcAft>
              <a:buFont typeface="Wingdings" panose="05000000000000000000" pitchFamily="2" charset="2"/>
              <a:buNone/>
              <a:defRPr/>
            </a:pPr>
            <a:r>
              <a:rPr lang="en-GB" sz="800" dirty="0" smtClean="0"/>
              <a:t>Performance and Innovation Unit (2000) Strengthening Leadership in the</a:t>
            </a:r>
          </a:p>
          <a:p>
            <a:pPr marL="0" indent="0" eaLnBrk="1" fontAlgn="auto" hangingPunct="1">
              <a:lnSpc>
                <a:spcPct val="80000"/>
              </a:lnSpc>
              <a:spcAft>
                <a:spcPts val="0"/>
              </a:spcAft>
              <a:buFont typeface="Wingdings" panose="05000000000000000000" pitchFamily="2" charset="2"/>
              <a:buNone/>
              <a:defRPr/>
            </a:pPr>
            <a:r>
              <a:rPr lang="en-GB" sz="800" dirty="0" smtClean="0"/>
              <a:t>Public Sector  http://www.cabinet-office.gov.uk/innovation</a:t>
            </a:r>
          </a:p>
          <a:p>
            <a:endParaRPr lang="en-GB" dirty="0"/>
          </a:p>
        </p:txBody>
      </p:sp>
      <p:sp>
        <p:nvSpPr>
          <p:cNvPr id="4" name="Slide Number Placeholder 3"/>
          <p:cNvSpPr>
            <a:spLocks noGrp="1"/>
          </p:cNvSpPr>
          <p:nvPr>
            <p:ph type="sldNum" sz="quarter" idx="10"/>
          </p:nvPr>
        </p:nvSpPr>
        <p:spPr/>
        <p:txBody>
          <a:bodyPr/>
          <a:lstStyle/>
          <a:p>
            <a:fld id="{11DFF1F0-04A3-244B-8026-6A7F6403474D}" type="slidenum">
              <a:rPr lang="en-US" smtClean="0"/>
              <a:pPr/>
              <a:t>76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99289072"/>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aseline="0" dirty="0" smtClean="0"/>
              <a:t>Research also highlights that working on the interpersonal dynamics is also helpful (</a:t>
            </a:r>
            <a:r>
              <a:rPr lang="en-GB" baseline="0" dirty="0" err="1" smtClean="0"/>
              <a:t>ewan</a:t>
            </a:r>
            <a:r>
              <a:rPr lang="en-GB" baseline="0" dirty="0" smtClean="0"/>
              <a:t> et al 2017)</a:t>
            </a:r>
            <a:endParaRPr lang="en-GB" dirty="0"/>
          </a:p>
        </p:txBody>
      </p:sp>
      <p:sp>
        <p:nvSpPr>
          <p:cNvPr id="4" name="Slide Number Placeholder 3"/>
          <p:cNvSpPr>
            <a:spLocks noGrp="1"/>
          </p:cNvSpPr>
          <p:nvPr>
            <p:ph type="sldNum" sz="quarter" idx="10"/>
          </p:nvPr>
        </p:nvSpPr>
        <p:spPr/>
        <p:txBody>
          <a:bodyPr/>
          <a:lstStyle/>
          <a:p>
            <a:fld id="{11DFF1F0-04A3-244B-8026-6A7F6403474D}" type="slidenum">
              <a:rPr lang="en-US" smtClean="0"/>
              <a:pPr/>
              <a:t>77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25720090"/>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The elements of a well functioning</a:t>
            </a:r>
            <a:r>
              <a:rPr lang="en-GB" baseline="0" dirty="0" smtClean="0"/>
              <a:t> team are summarised in this graphic – discuss on your tables the extent to which these are reflected in your local teams.</a:t>
            </a:r>
            <a:endParaRPr lang="en-GB" dirty="0"/>
          </a:p>
        </p:txBody>
      </p:sp>
      <p:sp>
        <p:nvSpPr>
          <p:cNvPr id="4" name="Slide Number Placeholder 3"/>
          <p:cNvSpPr>
            <a:spLocks noGrp="1"/>
          </p:cNvSpPr>
          <p:nvPr>
            <p:ph type="sldNum" sz="quarter" idx="10"/>
          </p:nvPr>
        </p:nvSpPr>
        <p:spPr/>
        <p:txBody>
          <a:bodyPr/>
          <a:lstStyle/>
          <a:p>
            <a:fld id="{11DFF1F0-04A3-244B-8026-6A7F6403474D}" type="slidenum">
              <a:rPr lang="en-US" smtClean="0"/>
              <a:pPr/>
              <a:t>78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72690971"/>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Example</a:t>
            </a:r>
            <a:r>
              <a:rPr lang="en-GB" baseline="0" dirty="0" smtClean="0"/>
              <a:t> of team development process – GPs and Social workers</a:t>
            </a:r>
            <a:endParaRPr lang="en-GB" dirty="0"/>
          </a:p>
        </p:txBody>
      </p:sp>
      <p:sp>
        <p:nvSpPr>
          <p:cNvPr id="4" name="Slide Number Placeholder 3"/>
          <p:cNvSpPr>
            <a:spLocks noGrp="1"/>
          </p:cNvSpPr>
          <p:nvPr>
            <p:ph type="sldNum" sz="quarter" idx="10"/>
          </p:nvPr>
        </p:nvSpPr>
        <p:spPr/>
        <p:txBody>
          <a:bodyPr/>
          <a:lstStyle/>
          <a:p>
            <a:fld id="{11DFF1F0-04A3-244B-8026-6A7F6403474D}" type="slidenum">
              <a:rPr lang="en-US" smtClean="0"/>
              <a:pPr/>
              <a:t>79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7797318"/>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600">
                <a:solidFill>
                  <a:schemeClr val="tx1"/>
                </a:solidFill>
                <a:latin typeface="Arial" pitchFamily="34" charset="0"/>
              </a:defRPr>
            </a:lvl1pPr>
            <a:lvl2pPr marL="715147" indent="-274942">
              <a:defRPr sz="2600">
                <a:solidFill>
                  <a:schemeClr val="tx1"/>
                </a:solidFill>
                <a:latin typeface="Arial" pitchFamily="34" charset="0"/>
              </a:defRPr>
            </a:lvl2pPr>
            <a:lvl3pPr marL="1101267" indent="-219352">
              <a:defRPr sz="2600">
                <a:solidFill>
                  <a:schemeClr val="tx1"/>
                </a:solidFill>
                <a:latin typeface="Arial" pitchFamily="34" charset="0"/>
              </a:defRPr>
            </a:lvl3pPr>
            <a:lvl4pPr marL="1541473" indent="-219352">
              <a:defRPr sz="2600">
                <a:solidFill>
                  <a:schemeClr val="tx1"/>
                </a:solidFill>
                <a:latin typeface="Arial" pitchFamily="34" charset="0"/>
              </a:defRPr>
            </a:lvl4pPr>
            <a:lvl5pPr marL="1983181" indent="-219352">
              <a:defRPr sz="2600">
                <a:solidFill>
                  <a:schemeClr val="tx1"/>
                </a:solidFill>
                <a:latin typeface="Arial" pitchFamily="34" charset="0"/>
              </a:defRPr>
            </a:lvl5pPr>
            <a:lvl6pPr marL="2415875" indent="-219352" eaLnBrk="0" fontAlgn="base" hangingPunct="0">
              <a:spcBef>
                <a:spcPct val="0"/>
              </a:spcBef>
              <a:spcAft>
                <a:spcPct val="0"/>
              </a:spcAft>
              <a:defRPr sz="2600">
                <a:solidFill>
                  <a:schemeClr val="tx1"/>
                </a:solidFill>
                <a:latin typeface="Arial" pitchFamily="34" charset="0"/>
              </a:defRPr>
            </a:lvl6pPr>
            <a:lvl7pPr marL="2848569" indent="-219352" eaLnBrk="0" fontAlgn="base" hangingPunct="0">
              <a:spcBef>
                <a:spcPct val="0"/>
              </a:spcBef>
              <a:spcAft>
                <a:spcPct val="0"/>
              </a:spcAft>
              <a:defRPr sz="2600">
                <a:solidFill>
                  <a:schemeClr val="tx1"/>
                </a:solidFill>
                <a:latin typeface="Arial" pitchFamily="34" charset="0"/>
              </a:defRPr>
            </a:lvl7pPr>
            <a:lvl8pPr marL="3281263" indent="-219352" eaLnBrk="0" fontAlgn="base" hangingPunct="0">
              <a:spcBef>
                <a:spcPct val="0"/>
              </a:spcBef>
              <a:spcAft>
                <a:spcPct val="0"/>
              </a:spcAft>
              <a:defRPr sz="2600">
                <a:solidFill>
                  <a:schemeClr val="tx1"/>
                </a:solidFill>
                <a:latin typeface="Arial" pitchFamily="34" charset="0"/>
              </a:defRPr>
            </a:lvl8pPr>
            <a:lvl9pPr marL="3713958" indent="-219352" eaLnBrk="0" fontAlgn="base" hangingPunct="0">
              <a:spcBef>
                <a:spcPct val="0"/>
              </a:spcBef>
              <a:spcAft>
                <a:spcPct val="0"/>
              </a:spcAft>
              <a:defRPr sz="2600">
                <a:solidFill>
                  <a:schemeClr val="tx1"/>
                </a:solidFill>
                <a:latin typeface="Arial" pitchFamily="34" charset="0"/>
              </a:defRPr>
            </a:lvl9pPr>
          </a:lstStyle>
          <a:p>
            <a:fld id="{E1B976BC-2C79-436C-98AE-C7188E1DA145}" type="slidenum">
              <a:rPr lang="en-GB" altLang="en-US" sz="1100">
                <a:latin typeface="Times New Roman" pitchFamily="18" charset="0"/>
              </a:rPr>
              <a:pPr/>
              <a:t>81</a:t>
            </a:fld>
            <a:endParaRPr lang="en-GB" altLang="en-US" sz="1100">
              <a:latin typeface="Times New Roman" pitchFamily="18" charset="0"/>
            </a:endParaRPr>
          </a:p>
        </p:txBody>
      </p:sp>
      <p:sp>
        <p:nvSpPr>
          <p:cNvPr id="54275" name="Rectangle 2"/>
          <p:cNvSpPr>
            <a:spLocks noGrp="1" noRot="1" noChangeAspect="1" noChangeArrowheads="1" noTextEdit="1"/>
          </p:cNvSpPr>
          <p:nvPr>
            <p:ph type="sldImg"/>
          </p:nvPr>
        </p:nvSpPr>
        <p:spPr>
          <a:xfrm>
            <a:off x="381000" y="685800"/>
            <a:ext cx="6096000" cy="3429000"/>
          </a:xfrm>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r>
              <a:rPr lang="en-GB" altLang="en-US" dirty="0" smtClean="0"/>
              <a:t>Research has been conducted at Aston Business School for past 10 years on what makes teams effective in health care organisations.</a:t>
            </a:r>
            <a:endParaRPr lang="en-US" altLang="en-US"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12119059"/>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Highlight</a:t>
            </a:r>
            <a:r>
              <a:rPr lang="en-GB" baseline="0" dirty="0" smtClean="0"/>
              <a:t> the dramatic rise in time spent in </a:t>
            </a:r>
            <a:r>
              <a:rPr lang="en-GB" baseline="0" dirty="0" err="1" smtClean="0"/>
              <a:t>mdts</a:t>
            </a:r>
            <a:r>
              <a:rPr lang="en-GB" baseline="0" dirty="0" smtClean="0"/>
              <a:t> in cancer care</a:t>
            </a:r>
            <a:endParaRPr lang="en-GB" dirty="0"/>
          </a:p>
        </p:txBody>
      </p:sp>
      <p:sp>
        <p:nvSpPr>
          <p:cNvPr id="4" name="Slide Number Placeholder 3"/>
          <p:cNvSpPr>
            <a:spLocks noGrp="1"/>
          </p:cNvSpPr>
          <p:nvPr>
            <p:ph type="sldNum" sz="quarter" idx="10"/>
          </p:nvPr>
        </p:nvSpPr>
        <p:spPr/>
        <p:txBody>
          <a:bodyPr/>
          <a:lstStyle/>
          <a:p>
            <a:fld id="{11DFF1F0-04A3-244B-8026-6A7F6403474D}" type="slidenum">
              <a:rPr lang="en-US" smtClean="0"/>
              <a:pPr/>
              <a:t>82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55342500"/>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381000" y="685800"/>
            <a:ext cx="6096000" cy="3429000"/>
          </a:xfrm>
          <a:ln/>
        </p:spPr>
      </p:sp>
      <p:sp>
        <p:nvSpPr>
          <p:cNvPr id="63491" name="Notes Placeholder 2"/>
          <p:cNvSpPr>
            <a:spLocks noGrp="1"/>
          </p:cNvSpPr>
          <p:nvPr>
            <p:ph type="body" idx="1"/>
          </p:nvPr>
        </p:nvSpPr>
        <p:spPr>
          <a:xfrm>
            <a:off x="663830" y="3962739"/>
            <a:ext cx="5481342" cy="4049671"/>
          </a:xfrm>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GB" altLang="en-US" dirty="0" smtClean="0">
                <a:latin typeface="Arial" pitchFamily="34" charset="0"/>
              </a:rPr>
              <a:t>Health care systems globally need leadership of the highest calibre to respond to financial and service pressures   and expectations. Returning to earlier themes – the Kings Fund in the UK has argued that we need to move away from heroic leaders – to see leadership as something that is hard and distributed across organisations. To be successful we will also have to work with others in new ways and create new partnerships and ways  of working. The Kings Fund and others are describing this style of leadership as </a:t>
            </a:r>
            <a:r>
              <a:rPr lang="en-GB" altLang="en-US" b="1" dirty="0" smtClean="0">
                <a:latin typeface="Arial" pitchFamily="34" charset="0"/>
              </a:rPr>
              <a:t>Collective leadership </a:t>
            </a:r>
            <a:r>
              <a:rPr lang="en-GB" altLang="en-US" dirty="0" smtClean="0">
                <a:latin typeface="Arial" pitchFamily="34" charset="0"/>
              </a:rPr>
              <a:t>– whereby everyone takes responsibility for the success of the organisation, not just their own job or area of work – this moves away from developing individual capability of leaders to something where a collective capability is paramount . </a:t>
            </a:r>
          </a:p>
          <a:p>
            <a:endParaRPr lang="en-US" altLang="en-US" dirty="0" smtClean="0">
              <a:latin typeface="Arial" pitchFamily="34" charset="0"/>
            </a:endParaRPr>
          </a:p>
          <a:p>
            <a:r>
              <a:rPr lang="en-GB" altLang="en-US" dirty="0" smtClean="0">
                <a:latin typeface="Arial" pitchFamily="34" charset="0"/>
              </a:rPr>
              <a:t>In this way of working leaders need to ensure that all staff adopt leadership roles and take individual and collective responsibility for delivering safe, effective high quality career and compassionate care for patients. Attention to culture will be key – and the most important determinant of an organisations culture is leadership – As Robert Francis said at the Mid Staffs Inquiry – “Leaders get the cultures they create”.</a:t>
            </a:r>
            <a:endParaRPr lang="en-US" altLang="en-US" dirty="0" smtClean="0">
              <a:latin typeface="Arial" pitchFamily="34" charset="0"/>
            </a:endParaRPr>
          </a:p>
          <a:p>
            <a:r>
              <a:rPr lang="en-GB" altLang="en-US" dirty="0" smtClean="0">
                <a:latin typeface="Arial" pitchFamily="34" charset="0"/>
              </a:rPr>
              <a:t> </a:t>
            </a:r>
          </a:p>
          <a:p>
            <a:r>
              <a:rPr lang="en-GB" altLang="en-US" dirty="0" smtClean="0">
                <a:latin typeface="Arial" pitchFamily="34" charset="0"/>
              </a:rPr>
              <a:t>In this slide we can see some of the specific  behaviours and approaches needed . </a:t>
            </a:r>
          </a:p>
          <a:p>
            <a:r>
              <a:rPr lang="en-GB" altLang="en-US" dirty="0" smtClean="0">
                <a:latin typeface="Arial" pitchFamily="34" charset="0"/>
              </a:rPr>
              <a:t>What is striking  for our session here ….. Is just  how far  removed this approach  is  from the  initial theories and approaches explored earlier .  As we respond to a changing world and expectation .. We  are moving our thinking   from  individual heroes to a  collective, shared responsibility  responsibility ( in other word real  team based working.)   </a:t>
            </a:r>
            <a:endParaRPr lang="en-US" altLang="en-US" dirty="0" smtClean="0">
              <a:latin typeface="Arial" pitchFamily="34" charset="0"/>
            </a:endParaRPr>
          </a:p>
          <a:p>
            <a:endParaRPr lang="en-US" alt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600">
                <a:solidFill>
                  <a:schemeClr val="tx1"/>
                </a:solidFill>
                <a:latin typeface="Arial" pitchFamily="34" charset="0"/>
              </a:defRPr>
            </a:lvl1pPr>
            <a:lvl2pPr marL="703128" indent="-270434">
              <a:defRPr sz="2600">
                <a:solidFill>
                  <a:schemeClr val="tx1"/>
                </a:solidFill>
                <a:latin typeface="Arial" pitchFamily="34" charset="0"/>
              </a:defRPr>
            </a:lvl2pPr>
            <a:lvl3pPr marL="1081735" indent="-216347">
              <a:defRPr sz="2600">
                <a:solidFill>
                  <a:schemeClr val="tx1"/>
                </a:solidFill>
                <a:latin typeface="Arial" pitchFamily="34" charset="0"/>
              </a:defRPr>
            </a:lvl3pPr>
            <a:lvl4pPr marL="1514429" indent="-216347">
              <a:defRPr sz="2600">
                <a:solidFill>
                  <a:schemeClr val="tx1"/>
                </a:solidFill>
                <a:latin typeface="Arial" pitchFamily="34" charset="0"/>
              </a:defRPr>
            </a:lvl4pPr>
            <a:lvl5pPr marL="1947123" indent="-216347">
              <a:defRPr sz="2600">
                <a:solidFill>
                  <a:schemeClr val="tx1"/>
                </a:solidFill>
                <a:latin typeface="Arial" pitchFamily="34" charset="0"/>
              </a:defRPr>
            </a:lvl5pPr>
            <a:lvl6pPr marL="2379817" indent="-216347" eaLnBrk="0" fontAlgn="base" hangingPunct="0">
              <a:spcBef>
                <a:spcPct val="0"/>
              </a:spcBef>
              <a:spcAft>
                <a:spcPct val="0"/>
              </a:spcAft>
              <a:defRPr sz="2600">
                <a:solidFill>
                  <a:schemeClr val="tx1"/>
                </a:solidFill>
                <a:latin typeface="Arial" pitchFamily="34" charset="0"/>
              </a:defRPr>
            </a:lvl6pPr>
            <a:lvl7pPr marL="2812512" indent="-216347" eaLnBrk="0" fontAlgn="base" hangingPunct="0">
              <a:spcBef>
                <a:spcPct val="0"/>
              </a:spcBef>
              <a:spcAft>
                <a:spcPct val="0"/>
              </a:spcAft>
              <a:defRPr sz="2600">
                <a:solidFill>
                  <a:schemeClr val="tx1"/>
                </a:solidFill>
                <a:latin typeface="Arial" pitchFamily="34" charset="0"/>
              </a:defRPr>
            </a:lvl7pPr>
            <a:lvl8pPr marL="3245206" indent="-216347" eaLnBrk="0" fontAlgn="base" hangingPunct="0">
              <a:spcBef>
                <a:spcPct val="0"/>
              </a:spcBef>
              <a:spcAft>
                <a:spcPct val="0"/>
              </a:spcAft>
              <a:defRPr sz="2600">
                <a:solidFill>
                  <a:schemeClr val="tx1"/>
                </a:solidFill>
                <a:latin typeface="Arial" pitchFamily="34" charset="0"/>
              </a:defRPr>
            </a:lvl8pPr>
            <a:lvl9pPr marL="3677900" indent="-216347" eaLnBrk="0" fontAlgn="base" hangingPunct="0">
              <a:spcBef>
                <a:spcPct val="0"/>
              </a:spcBef>
              <a:spcAft>
                <a:spcPct val="0"/>
              </a:spcAft>
              <a:defRPr sz="2600">
                <a:solidFill>
                  <a:schemeClr val="tx1"/>
                </a:solidFill>
                <a:latin typeface="Arial" pitchFamily="34" charset="0"/>
              </a:defRPr>
            </a:lvl9pPr>
          </a:lstStyle>
          <a:p>
            <a:fld id="{AB1DC061-8CCC-4EF7-9887-B897BD7048A1}" type="slidenum">
              <a:rPr lang="en-US" altLang="en-US" sz="1100"/>
              <a:pPr/>
              <a:t>87</a:t>
            </a:fld>
            <a:endParaRPr lang="en-US" altLang="en-US" sz="11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71442681"/>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Evans et al 2016: learning</a:t>
            </a:r>
            <a:r>
              <a:rPr lang="en-GB" baseline="0" dirty="0" smtClean="0"/>
              <a:t> from </a:t>
            </a:r>
            <a:r>
              <a:rPr lang="en-GB" baseline="0" dirty="0" err="1" smtClean="0"/>
              <a:t>toronto</a:t>
            </a:r>
            <a:endParaRPr lang="en-GB" dirty="0"/>
          </a:p>
        </p:txBody>
      </p:sp>
      <p:sp>
        <p:nvSpPr>
          <p:cNvPr id="4" name="Slide Number Placeholder 3"/>
          <p:cNvSpPr>
            <a:spLocks noGrp="1"/>
          </p:cNvSpPr>
          <p:nvPr>
            <p:ph type="sldNum" sz="quarter" idx="10"/>
          </p:nvPr>
        </p:nvSpPr>
        <p:spPr/>
        <p:txBody>
          <a:bodyPr/>
          <a:lstStyle/>
          <a:p>
            <a:fld id="{11DFF1F0-04A3-244B-8026-6A7F6403474D}" type="slidenum">
              <a:rPr lang="en-US" smtClean="0"/>
              <a:pPr/>
              <a:t>89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9830691"/>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350838"/>
            <a:ext cx="4873625" cy="2741612"/>
          </a:xfrm>
        </p:spPr>
      </p:sp>
      <p:sp>
        <p:nvSpPr>
          <p:cNvPr id="3" name="Notes Placeholder 2"/>
          <p:cNvSpPr>
            <a:spLocks noGrp="1"/>
          </p:cNvSpPr>
          <p:nvPr>
            <p:ph type="body" idx="1"/>
          </p:nvPr>
        </p:nvSpPr>
        <p:spPr>
          <a:xfrm>
            <a:off x="603590" y="3399895"/>
            <a:ext cx="5671980" cy="6019182"/>
          </a:xfrm>
        </p:spPr>
        <p:txBody>
          <a:bodyPr>
            <a:normAutofit/>
          </a:bodyPr>
          <a:lstStyle/>
          <a:p>
            <a:r>
              <a:rPr lang="en-AU" sz="1400" dirty="0" err="1"/>
              <a:t>Sheaff</a:t>
            </a:r>
            <a:r>
              <a:rPr lang="en-AU" sz="1400" dirty="0"/>
              <a:t> et al (2011) describe a range of incentives that that a manager can use to fulfil these tasks, the one I want to focus on is technical persuasion.</a:t>
            </a:r>
          </a:p>
          <a:p>
            <a:endParaRPr lang="en-AU" sz="1400" dirty="0"/>
          </a:p>
          <a:p>
            <a:r>
              <a:rPr lang="en-AU" sz="1400" dirty="0"/>
              <a:t>Technical persuasion – logic of making decisions based on the evidence of what works.  </a:t>
            </a:r>
          </a:p>
          <a:p>
            <a:endParaRPr lang="en-AU" sz="1400" dirty="0"/>
          </a:p>
          <a:p>
            <a:r>
              <a:rPr lang="en-AU" sz="1400" dirty="0"/>
              <a:t>This is because it can surmount differences in member values and approaches – QUOTE 1</a:t>
            </a:r>
          </a:p>
          <a:p>
            <a:endParaRPr lang="en-AU" sz="1400" dirty="0"/>
          </a:p>
          <a:p>
            <a:r>
              <a:rPr lang="en-AU" sz="1400" dirty="0"/>
              <a:t>And, second it fits with this notion of participatory evaluation being a </a:t>
            </a:r>
            <a:r>
              <a:rPr lang="en-AU" sz="1400" dirty="0" err="1"/>
              <a:t>generalisable</a:t>
            </a:r>
            <a:r>
              <a:rPr lang="en-AU" sz="1400" dirty="0"/>
              <a:t> network development strategy – QUOTE 2  </a:t>
            </a:r>
          </a:p>
          <a:p>
            <a:pPr marL="226817" indent="-226817"/>
            <a:endParaRPr lang="en-AU" sz="1400" dirty="0"/>
          </a:p>
          <a:p>
            <a:pPr eaLnBrk="1" hangingPunct="1"/>
            <a:r>
              <a:rPr lang="en-US" sz="1400" b="1" dirty="0"/>
              <a:t>Dealing with conflict &amp; commitment &amp; using technical persuasion </a:t>
            </a:r>
            <a:r>
              <a:rPr lang="en-US" sz="1400" dirty="0"/>
              <a:t> involves monitoring </a:t>
            </a:r>
          </a:p>
          <a:p>
            <a:pPr marL="340225" indent="-340225" eaLnBrk="1" hangingPunct="1">
              <a:buAutoNum type="arabicParenBoth"/>
            </a:pPr>
            <a:r>
              <a:rPr lang="en-US" sz="1400" dirty="0"/>
              <a:t>what the network is </a:t>
            </a:r>
          </a:p>
          <a:p>
            <a:pPr marL="340225" indent="-340225" eaLnBrk="1" hangingPunct="1">
              <a:buAutoNum type="arabicParenBoth"/>
            </a:pPr>
            <a:r>
              <a:rPr lang="en-US" sz="1400" dirty="0"/>
              <a:t>what it does &amp; </a:t>
            </a:r>
          </a:p>
          <a:p>
            <a:pPr marL="340225" indent="-340225" eaLnBrk="1" hangingPunct="1">
              <a:buAutoNum type="arabicParenBoth"/>
            </a:pPr>
            <a:r>
              <a:rPr lang="en-US" sz="1400" dirty="0"/>
              <a:t>for what benefit </a:t>
            </a:r>
          </a:p>
          <a:p>
            <a:pPr marL="340225" indent="-340225" eaLnBrk="1" hangingPunct="1">
              <a:buAutoNum type="arabicParenBoth"/>
            </a:pPr>
            <a:r>
              <a:rPr lang="en-US" sz="1400" dirty="0"/>
              <a:t>and then feeding this back to network members – who can consider this in their local context.</a:t>
            </a:r>
          </a:p>
          <a:p>
            <a:pPr eaLnBrk="1" hangingPunct="1"/>
            <a:endParaRPr lang="en-AU" sz="1400" dirty="0"/>
          </a:p>
          <a:p>
            <a:pPr eaLnBrk="1" hangingPunct="1"/>
            <a:r>
              <a:rPr lang="en-AU" sz="1400" dirty="0"/>
              <a:t>Networks are to varying degrees, self-regulating – hence self-knowledge important for network evaluation</a:t>
            </a:r>
            <a:endParaRPr lang="en-US" sz="1400" dirty="0"/>
          </a:p>
        </p:txBody>
      </p:sp>
      <p:sp>
        <p:nvSpPr>
          <p:cNvPr id="4" name="Slide Number Placeholder 3"/>
          <p:cNvSpPr>
            <a:spLocks noGrp="1"/>
          </p:cNvSpPr>
          <p:nvPr>
            <p:ph type="sldNum" sz="quarter" idx="10"/>
          </p:nvPr>
        </p:nvSpPr>
        <p:spPr/>
        <p:txBody>
          <a:bodyPr/>
          <a:lstStyle/>
          <a:p>
            <a:pPr defTabSz="907268">
              <a:defRPr/>
            </a:pPr>
            <a:fld id="{F0F44E8D-512F-40E6-89AF-D63A7204A38C}" type="slidenum">
              <a:rPr lang="en-US">
                <a:solidFill>
                  <a:srgbClr val="000000"/>
                </a:solidFill>
              </a:rPr>
              <a:pPr defTabSz="907268">
                <a:defRPr/>
              </a:pPr>
              <a:t>90</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98541118"/>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normAutofit/>
          </a:bodyPr>
          <a:lstStyle/>
          <a:p>
            <a:endParaRPr lang="en-AU" sz="1600" dirty="0"/>
          </a:p>
        </p:txBody>
      </p:sp>
      <p:sp>
        <p:nvSpPr>
          <p:cNvPr id="4" name="Slide Number Placeholder 3"/>
          <p:cNvSpPr>
            <a:spLocks noGrp="1"/>
          </p:cNvSpPr>
          <p:nvPr>
            <p:ph type="sldNum" sz="quarter" idx="10"/>
          </p:nvPr>
        </p:nvSpPr>
        <p:spPr/>
        <p:txBody>
          <a:bodyPr/>
          <a:lstStyle/>
          <a:p>
            <a:pPr defTabSz="907268">
              <a:defRPr/>
            </a:pPr>
            <a:fld id="{F0F44E8D-512F-40E6-89AF-D63A7204A38C}" type="slidenum">
              <a:rPr lang="en-US">
                <a:solidFill>
                  <a:srgbClr val="000000"/>
                </a:solidFill>
              </a:rPr>
              <a:pPr defTabSz="907268">
                <a:defRPr/>
              </a:pPr>
              <a:t>91</a:t>
            </a:fld>
            <a:endParaRPr lang="en-US" dirty="0">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72865153"/>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3906D6D-1793-4A96-971F-4B3EE4DFD9C1}"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48428701"/>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MDTs situated</a:t>
            </a:r>
            <a:r>
              <a:rPr lang="en-GB" baseline="0" dirty="0" smtClean="0"/>
              <a:t> in the inner circles of clinical and professional integration – but need to be supported by wider organisational and systemic context</a:t>
            </a:r>
            <a:endParaRPr lang="en-GB" dirty="0"/>
          </a:p>
        </p:txBody>
      </p:sp>
      <p:sp>
        <p:nvSpPr>
          <p:cNvPr id="4" name="Slide Number Placeholder 3"/>
          <p:cNvSpPr>
            <a:spLocks noGrp="1"/>
          </p:cNvSpPr>
          <p:nvPr>
            <p:ph type="sldNum" sz="quarter" idx="10"/>
          </p:nvPr>
        </p:nvSpPr>
        <p:spPr/>
        <p:txBody>
          <a:bodyPr/>
          <a:lstStyle/>
          <a:p>
            <a:fld id="{11DFF1F0-04A3-244B-8026-6A7F6403474D}" type="slidenum">
              <a:rPr lang="en-US" smtClean="0"/>
              <a:pPr/>
              <a:t>93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47298336"/>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DAAA928-935A-4454-815F-2B903EBC7EC3}" type="slidenum">
              <a:rPr lang="en-AU" smtClean="0"/>
              <a:pPr/>
              <a:t>94</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23152177"/>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Times" pitchFamily="1" charset="0"/>
                <a:ea typeface="ヒラギノ角ゴ Pro W3" pitchFamily="120" charset="-128"/>
              </a:defRPr>
            </a:lvl1pPr>
            <a:lvl2pPr marL="742950" indent="-285750">
              <a:defRPr sz="2400">
                <a:solidFill>
                  <a:schemeClr val="tx1"/>
                </a:solidFill>
                <a:latin typeface="Times" pitchFamily="1" charset="0"/>
                <a:ea typeface="ヒラギノ角ゴ Pro W3" pitchFamily="120" charset="-128"/>
              </a:defRPr>
            </a:lvl2pPr>
            <a:lvl3pPr marL="1143000" indent="-228600">
              <a:defRPr sz="2400">
                <a:solidFill>
                  <a:schemeClr val="tx1"/>
                </a:solidFill>
                <a:latin typeface="Times" pitchFamily="1" charset="0"/>
                <a:ea typeface="ヒラギノ角ゴ Pro W3" pitchFamily="120" charset="-128"/>
              </a:defRPr>
            </a:lvl3pPr>
            <a:lvl4pPr marL="1600200" indent="-228600">
              <a:defRPr sz="2400">
                <a:solidFill>
                  <a:schemeClr val="tx1"/>
                </a:solidFill>
                <a:latin typeface="Times" pitchFamily="1" charset="0"/>
                <a:ea typeface="ヒラギノ角ゴ Pro W3" pitchFamily="120" charset="-128"/>
              </a:defRPr>
            </a:lvl4pPr>
            <a:lvl5pPr marL="2057400" indent="-228600">
              <a:defRPr sz="2400">
                <a:solidFill>
                  <a:schemeClr val="tx1"/>
                </a:solidFill>
                <a:latin typeface="Times" pitchFamily="1" charset="0"/>
                <a:ea typeface="ヒラギノ角ゴ Pro W3" pitchFamily="120" charset="-128"/>
              </a:defRPr>
            </a:lvl5pPr>
            <a:lvl6pPr marL="2514600" indent="-228600" eaLnBrk="0" fontAlgn="base" hangingPunct="0">
              <a:spcBef>
                <a:spcPct val="0"/>
              </a:spcBef>
              <a:spcAft>
                <a:spcPct val="0"/>
              </a:spcAft>
              <a:defRPr sz="2400">
                <a:solidFill>
                  <a:schemeClr val="tx1"/>
                </a:solidFill>
                <a:latin typeface="Times" pitchFamily="1" charset="0"/>
                <a:ea typeface="ヒラギノ角ゴ Pro W3" pitchFamily="120" charset="-128"/>
              </a:defRPr>
            </a:lvl6pPr>
            <a:lvl7pPr marL="2971800" indent="-228600" eaLnBrk="0" fontAlgn="base" hangingPunct="0">
              <a:spcBef>
                <a:spcPct val="0"/>
              </a:spcBef>
              <a:spcAft>
                <a:spcPct val="0"/>
              </a:spcAft>
              <a:defRPr sz="2400">
                <a:solidFill>
                  <a:schemeClr val="tx1"/>
                </a:solidFill>
                <a:latin typeface="Times" pitchFamily="1" charset="0"/>
                <a:ea typeface="ヒラギノ角ゴ Pro W3" pitchFamily="120" charset="-128"/>
              </a:defRPr>
            </a:lvl7pPr>
            <a:lvl8pPr marL="3429000" indent="-228600" eaLnBrk="0" fontAlgn="base" hangingPunct="0">
              <a:spcBef>
                <a:spcPct val="0"/>
              </a:spcBef>
              <a:spcAft>
                <a:spcPct val="0"/>
              </a:spcAft>
              <a:defRPr sz="2400">
                <a:solidFill>
                  <a:schemeClr val="tx1"/>
                </a:solidFill>
                <a:latin typeface="Times" pitchFamily="1" charset="0"/>
                <a:ea typeface="ヒラギノ角ゴ Pro W3" pitchFamily="120" charset="-128"/>
              </a:defRPr>
            </a:lvl8pPr>
            <a:lvl9pPr marL="3886200" indent="-228600" eaLnBrk="0" fontAlgn="base" hangingPunct="0">
              <a:spcBef>
                <a:spcPct val="0"/>
              </a:spcBef>
              <a:spcAft>
                <a:spcPct val="0"/>
              </a:spcAft>
              <a:defRPr sz="2400">
                <a:solidFill>
                  <a:schemeClr val="tx1"/>
                </a:solidFill>
                <a:latin typeface="Times" pitchFamily="1" charset="0"/>
                <a:ea typeface="ヒラギノ角ゴ Pro W3" pitchFamily="120" charset="-128"/>
              </a:defRPr>
            </a:lvl9pPr>
          </a:lstStyle>
          <a:p>
            <a:fld id="{10BBF38A-AC1B-4600-B6C4-CD98860353C8}" type="slidenum">
              <a:rPr lang="en-US" altLang="en-US" sz="1200" smtClean="0">
                <a:solidFill>
                  <a:srgbClr val="000000"/>
                </a:solidFill>
              </a:rPr>
              <a:pPr/>
              <a:t>98</a:t>
            </a:fld>
            <a:endParaRPr lang="en-US" altLang="en-US" sz="1200" smtClean="0">
              <a:solidFill>
                <a:srgbClr val="000000"/>
              </a:solidFill>
            </a:endParaRPr>
          </a:p>
        </p:txBody>
      </p:sp>
      <p:sp>
        <p:nvSpPr>
          <p:cNvPr id="57347" name="Rectangle 2"/>
          <p:cNvSpPr>
            <a:spLocks noGrp="1" noRot="1" noChangeAspect="1" noChangeArrowheads="1" noTextEdit="1"/>
          </p:cNvSpPr>
          <p:nvPr>
            <p:ph type="sldImg"/>
          </p:nvPr>
        </p:nvSpPr>
        <p:spPr>
          <a:xfrm>
            <a:off x="381000" y="671513"/>
            <a:ext cx="6288088" cy="3538537"/>
          </a:xfrm>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endParaRPr lang="en-US" altLang="en-US" sz="800" smtClean="0">
              <a:latin typeface="Times" pitchFamily="1" charset="0"/>
              <a:ea typeface="ヒラギノ角ゴ Pro W3" pitchFamily="120" charset="-128"/>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65526142"/>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dirty="0">
                <a:effectLst/>
              </a:rPr>
              <a:t>We are</a:t>
            </a:r>
            <a:r>
              <a:rPr lang="en-AU" baseline="0" dirty="0">
                <a:effectLst/>
              </a:rPr>
              <a:t> talking about our experience working in a large geographic areas spanning one whole Local Health District and about two-thirds of a Primary Health Network.</a:t>
            </a:r>
          </a:p>
          <a:p>
            <a:r>
              <a:rPr lang="en-AU" baseline="0" dirty="0">
                <a:effectLst/>
              </a:rPr>
              <a:t>This area has </a:t>
            </a:r>
            <a:endParaRPr lang="en-AU" dirty="0">
              <a:effectLst/>
            </a:endParaRPr>
          </a:p>
          <a:p>
            <a:pPr marL="171450" indent="-171450">
              <a:buFont typeface="Arial" panose="020B0604020202020204" pitchFamily="34" charset="0"/>
              <a:buChar char="•"/>
            </a:pPr>
            <a:r>
              <a:rPr lang="en-AU" dirty="0">
                <a:effectLst/>
              </a:rPr>
              <a:t>Over 920,000 people, including nearly 53,000 Aboriginal and Torres Strait Islander people</a:t>
            </a:r>
          </a:p>
          <a:p>
            <a:pPr marL="171450" indent="-171450">
              <a:buFont typeface="Arial" panose="020B0604020202020204" pitchFamily="34" charset="0"/>
              <a:buChar char="•"/>
            </a:pPr>
            <a:r>
              <a:rPr lang="en-AU" dirty="0">
                <a:effectLst/>
              </a:rPr>
              <a:t>Around 170,000 residents who were born overseas</a:t>
            </a:r>
          </a:p>
          <a:p>
            <a:pPr marL="171450" indent="-171450">
              <a:buFont typeface="Arial" panose="020B0604020202020204" pitchFamily="34" charset="0"/>
              <a:buChar char="•"/>
            </a:pPr>
            <a:r>
              <a:rPr lang="en-AU" baseline="0" dirty="0">
                <a:effectLst/>
              </a:rPr>
              <a:t>a</a:t>
            </a:r>
            <a:r>
              <a:rPr lang="en-AU" dirty="0">
                <a:effectLst/>
              </a:rPr>
              <a:t> major metropolitan area,</a:t>
            </a:r>
            <a:r>
              <a:rPr lang="en-AU" baseline="0" dirty="0">
                <a:effectLst/>
              </a:rPr>
              <a:t> s</a:t>
            </a:r>
            <a:r>
              <a:rPr lang="en-AU" dirty="0">
                <a:effectLst/>
              </a:rPr>
              <a:t>everal large regional centre</a:t>
            </a:r>
            <a:r>
              <a:rPr lang="en-AU" baseline="0" dirty="0">
                <a:effectLst/>
              </a:rPr>
              <a:t> and m</a:t>
            </a:r>
            <a:r>
              <a:rPr lang="en-AU" dirty="0">
                <a:effectLst/>
              </a:rPr>
              <a:t>any smaller rural centres and remote communities within its borders.</a:t>
            </a:r>
          </a:p>
          <a:p>
            <a:pPr marL="0" indent="0">
              <a:buFont typeface="Arial" panose="020B0604020202020204" pitchFamily="34" charset="0"/>
              <a:buNone/>
            </a:pPr>
            <a:endParaRPr lang="en-AU" dirty="0">
              <a:effectLst/>
            </a:endParaRPr>
          </a:p>
          <a:p>
            <a:pPr marL="0" indent="0">
              <a:buFont typeface="Arial" panose="020B0604020202020204" pitchFamily="34" charset="0"/>
              <a:buNone/>
            </a:pPr>
            <a:r>
              <a:rPr lang="en-AU" dirty="0">
                <a:effectLst/>
              </a:rPr>
              <a:t>While</a:t>
            </a:r>
            <a:r>
              <a:rPr lang="en-AU" baseline="0" dirty="0">
                <a:effectLst/>
              </a:rPr>
              <a:t> there are some unique characteristics in our area and communities, we are probably not terribly different from you, and will have much more in common with you and your areas and communities. We hope that our presentation will give you ideas that are helpful for your situation.</a:t>
            </a:r>
            <a:endParaRPr lang="en-AU" dirty="0">
              <a:effectLst/>
            </a:endParaRPr>
          </a:p>
          <a:p>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104</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80466607"/>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105</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40109763"/>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dirty="0"/>
              <a:t>We</a:t>
            </a:r>
            <a:r>
              <a:rPr lang="en-AU" baseline="0" dirty="0"/>
              <a:t> can’t accomplish our vision and strategic priorities without partnerships with these organisations too.</a:t>
            </a:r>
          </a:p>
          <a:p>
            <a:r>
              <a:rPr lang="en-AU" baseline="0" dirty="0"/>
              <a:t>Our health ecosystem.</a:t>
            </a:r>
          </a:p>
          <a:p>
            <a:r>
              <a:rPr lang="en-US" baseline="0" dirty="0"/>
              <a:t>O</a:t>
            </a:r>
            <a:r>
              <a:rPr lang="en-AU" baseline="0" dirty="0" err="1"/>
              <a:t>ver</a:t>
            </a:r>
            <a:r>
              <a:rPr lang="en-AU" baseline="0" dirty="0"/>
              <a:t> the last 5-6 years, we have been working in various ways trying to establish the most effective Alliance model for our region, considering formal agreements with many of these services, however, we have settled now on the partnership between HNELHD and HNECC PHN. </a:t>
            </a:r>
            <a:endParaRPr lang="en-AU" dirty="0"/>
          </a:p>
          <a:p>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106</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16385437"/>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been studying, </a:t>
            </a:r>
            <a:r>
              <a:rPr lang="en-US" dirty="0" err="1"/>
              <a:t>revieiwing</a:t>
            </a:r>
            <a:r>
              <a:rPr lang="en-US" dirty="0"/>
              <a:t> and working with a number of frameworks over the years, developing our own version of effective alliancing. This paper will outline what we have decided are the key elements of an effective alliance and some examples of how we are making a difference, together, for our local communities. </a:t>
            </a:r>
            <a:endParaRPr lang="en-AU" dirty="0"/>
          </a:p>
          <a:p>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108</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4526349"/>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workstreams all have shared Exec Sponsorship and allocated operational team members from both </a:t>
            </a:r>
            <a:r>
              <a:rPr lang="en-US" dirty="0" err="1"/>
              <a:t>organisations</a:t>
            </a:r>
            <a:r>
              <a:rPr lang="en-US" dirty="0"/>
              <a:t>. Later, we will provide an example of the work being conducted in one of the workstreams. </a:t>
            </a:r>
            <a:endParaRPr lang="en-AU" dirty="0"/>
          </a:p>
          <a:p>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112</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59273894"/>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Over time, we have identified what we believe to be the 9 Key Principles of Effective Alliancing. This is based on evidence in the literature, learning from other Alliances and our experience in local alliancing between health partners. These are the HNE version and we use them to guide our teams. </a:t>
            </a:r>
          </a:p>
          <a:p>
            <a:endParaRPr lang="en-US" dirty="0"/>
          </a:p>
          <a:p>
            <a:r>
              <a:rPr lang="en-US" dirty="0"/>
              <a:t>The development of the documents and the processes that they outline takes significant time, but the planning up front is now accelerating the outputs of the teams. The documents are our formal contracts to one another and lay out the way in which we work together, our reason for being and provide decision making assistance for our teams. </a:t>
            </a:r>
            <a:endParaRPr lang="en-AU" dirty="0"/>
          </a:p>
          <a:p>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113</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9276728"/>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114</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65244599"/>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3906D6D-1793-4A96-971F-4B3EE4DFD9C1}"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02018932"/>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use language that has moved from asking permission for relevant team members to work together, to being required to work together on shared initiatives. A limited number are monitored via this meeting and the formal structures, but many other activities are blossoming through enhanced collaboration. </a:t>
            </a:r>
            <a:endParaRPr lang="en-AU" dirty="0"/>
          </a:p>
          <a:p>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115</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9181978"/>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existing Clinical Councils in both </a:t>
            </a:r>
            <a:r>
              <a:rPr lang="en-US" dirty="0" err="1"/>
              <a:t>organisations</a:t>
            </a:r>
            <a:r>
              <a:rPr lang="en-US" dirty="0"/>
              <a:t> provide the Advice that is required to the workstreams when undertaking new work, spreading the implementation of existing work, or seeking to improve current services. Previous Alliances had employed clinical experts, but by using the existing positions and structures, the responsibilities for working in an integrated way are included in the daily responsibilities, rather than being seen as an add on. </a:t>
            </a:r>
          </a:p>
          <a:p>
            <a:endParaRPr lang="en-US" dirty="0"/>
          </a:p>
          <a:p>
            <a:r>
              <a:rPr lang="en-US" dirty="0"/>
              <a:t>Where clinical expertise has not been obviously available, we have been able to call on the existing LHD networks to nominate Clinical Leaders to be part of the workstreams. Inclusion of GP Clinical Advice, however, is often purchased. The PHN employs GP Clinical Editors for Health Pathways, but otherwise brings in GP Clinical Advice on a program or project basis, enabling us to utilize clinicians from a range of settings. This could include those in metro or rural areas, sole practitioners or ones who are part of large multidisciplinary practices, long standing local practices, or those from large Corporates. This allows a diversity of view which strengthens the work. </a:t>
            </a:r>
            <a:endParaRPr lang="en-AU" dirty="0"/>
          </a:p>
          <a:p>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116</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7425157"/>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has been challenging in some of the workstreams, but we are committed to including the voice of the patient in all of our work. This has included having consumers sit on the workstream leadership teams, having patients and families involved in co design and using the existing structures to design the work and spread the news about new or improved services. </a:t>
            </a:r>
          </a:p>
          <a:p>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117</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12052831"/>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Not sure about this one. It could be confusing, but as there will be a number of PHN people there, it could be good to bring this back in at this stage. I thought we could talk about how we decide how to invest in the sustainability of the program? </a:t>
            </a:r>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125</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72874186"/>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I’ve inserted the Hyperlink to the You Tube video in the photo. It is 4.28 long, but really tells the story better than I can. </a:t>
            </a:r>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126</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45829598"/>
      </p:ext>
    </p:extLst>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 think there are good messages, but I have run out of steam</a:t>
            </a:r>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127</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69069023"/>
      </p:ext>
    </p:extLst>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DD214BC-FCA8-4FC6-967E-3C08E02A7B9D}" type="slidenum">
              <a:rPr lang="en-AU" smtClean="0"/>
              <a:pPr/>
              <a:t>129</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22404847"/>
      </p:ext>
    </p:extLst>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pPr marL="605482" lvl="1" indent="-165132" algn="just">
              <a:lnSpc>
                <a:spcPct val="150000"/>
              </a:lnSpc>
              <a:buFont typeface="Arial" panose="020B0604020202020204" pitchFamily="34" charset="0"/>
              <a:buChar char="•"/>
              <a:defRPr/>
            </a:pPr>
            <a:r>
              <a:rPr lang="en-US" dirty="0">
                <a:latin typeface="+mj-lt"/>
                <a:cs typeface="Arial" charset="0"/>
              </a:rPr>
              <a:t>Location: south western fringes of the Sydney metropolitan area</a:t>
            </a:r>
          </a:p>
          <a:p>
            <a:pPr marL="605482" lvl="1" indent="-165132" algn="just">
              <a:lnSpc>
                <a:spcPct val="150000"/>
              </a:lnSpc>
              <a:buFont typeface="Arial" panose="020B0604020202020204" pitchFamily="34" charset="0"/>
              <a:buChar char="•"/>
              <a:defRPr/>
            </a:pPr>
            <a:r>
              <a:rPr lang="en-US" dirty="0">
                <a:latin typeface="+mj-lt"/>
                <a:cs typeface="Arial" charset="0"/>
              </a:rPr>
              <a:t>Land area of 2,561 square kilometres</a:t>
            </a:r>
          </a:p>
          <a:p>
            <a:pPr marL="605482" lvl="1" indent="-165132" algn="just">
              <a:lnSpc>
                <a:spcPct val="150000"/>
              </a:lnSpc>
              <a:buFont typeface="Arial" panose="020B0604020202020204" pitchFamily="34" charset="0"/>
              <a:buChar char="•"/>
              <a:defRPr/>
            </a:pPr>
            <a:r>
              <a:rPr lang="en-US" dirty="0">
                <a:latin typeface="+mj-lt"/>
                <a:cs typeface="Arial" charset="0"/>
              </a:rPr>
              <a:t>Consists of 19 towns &amp; villages</a:t>
            </a:r>
          </a:p>
          <a:p>
            <a:pPr marL="605482" lvl="1" indent="-165132" algn="just">
              <a:lnSpc>
                <a:spcPct val="150000"/>
              </a:lnSpc>
              <a:buFont typeface="Arial" panose="020B0604020202020204" pitchFamily="34" charset="0"/>
              <a:buChar char="•"/>
              <a:defRPr/>
            </a:pPr>
            <a:r>
              <a:rPr lang="en-US" dirty="0">
                <a:latin typeface="+mj-lt"/>
                <a:cs typeface="Arial" charset="0"/>
              </a:rPr>
              <a:t>No hospital/acute care centre (public or private)</a:t>
            </a:r>
          </a:p>
          <a:p>
            <a:pPr marL="605482" lvl="1" indent="-165132" algn="just">
              <a:lnSpc>
                <a:spcPct val="150000"/>
              </a:lnSpc>
              <a:buFont typeface="Arial" panose="020B0604020202020204" pitchFamily="34" charset="0"/>
              <a:buChar char="•"/>
              <a:defRPr/>
            </a:pPr>
            <a:r>
              <a:rPr lang="en-US" altLang="en-US" dirty="0">
                <a:latin typeface="+mj-lt"/>
                <a:cs typeface="Arial" charset="0"/>
              </a:rPr>
              <a:t>Lowest ratio of GP to resident population in NSW (1 GP: 2750 people)</a:t>
            </a:r>
          </a:p>
          <a:p>
            <a:pPr marL="605482" lvl="1" indent="-165132" algn="just">
              <a:lnSpc>
                <a:spcPct val="150000"/>
              </a:lnSpc>
              <a:buFont typeface="Arial" panose="020B0604020202020204" pitchFamily="34" charset="0"/>
              <a:buChar char="•"/>
              <a:defRPr/>
            </a:pPr>
            <a:r>
              <a:rPr lang="en-US" altLang="en-US" dirty="0">
                <a:latin typeface="+mj-lt"/>
                <a:cs typeface="Arial" charset="0"/>
              </a:rPr>
              <a:t>Very limited access to specialists</a:t>
            </a:r>
          </a:p>
          <a:p>
            <a:pPr marL="605482" lvl="1" indent="-165132" algn="just">
              <a:lnSpc>
                <a:spcPct val="150000"/>
              </a:lnSpc>
              <a:buFont typeface="Arial" panose="020B0604020202020204" pitchFamily="34" charset="0"/>
              <a:buChar char="•"/>
              <a:defRPr/>
            </a:pPr>
            <a:r>
              <a:rPr lang="en-US" altLang="en-US" dirty="0">
                <a:latin typeface="+mj-lt"/>
                <a:cs typeface="Arial" charset="0"/>
              </a:rPr>
              <a:t>3 RACFs (&lt; Government benchmark)</a:t>
            </a:r>
          </a:p>
          <a:p>
            <a:pPr marL="605482" lvl="1" indent="-165132" algn="just">
              <a:lnSpc>
                <a:spcPct val="150000"/>
              </a:lnSpc>
              <a:buFont typeface="Arial" panose="020B0604020202020204" pitchFamily="34" charset="0"/>
              <a:buChar char="•"/>
              <a:defRPr/>
            </a:pPr>
            <a:r>
              <a:rPr lang="en-US" altLang="en-US" dirty="0">
                <a:latin typeface="+mj-lt"/>
                <a:cs typeface="Arial" charset="0"/>
              </a:rPr>
              <a:t>19 Allied Health Private Providers</a:t>
            </a:r>
          </a:p>
          <a:p>
            <a:pPr marL="605482" lvl="1" indent="-165132" algn="just">
              <a:lnSpc>
                <a:spcPct val="150000"/>
              </a:lnSpc>
              <a:buFont typeface="Arial" panose="020B0604020202020204" pitchFamily="34" charset="0"/>
              <a:buChar char="•"/>
              <a:defRPr/>
            </a:pPr>
            <a:r>
              <a:rPr lang="en-US" altLang="en-US" dirty="0">
                <a:latin typeface="+mj-lt"/>
                <a:cs typeface="Arial" charset="0"/>
              </a:rPr>
              <a:t>10 locally based NGOs</a:t>
            </a:r>
          </a:p>
          <a:p>
            <a:pPr marL="605482" lvl="1" indent="-165132" algn="just">
              <a:lnSpc>
                <a:spcPct val="150000"/>
              </a:lnSpc>
              <a:buFont typeface="Arial" panose="020B0604020202020204" pitchFamily="34" charset="0"/>
              <a:buChar char="•"/>
              <a:defRPr/>
            </a:pPr>
            <a:r>
              <a:rPr lang="en-US" altLang="en-US" dirty="0">
                <a:latin typeface="+mj-lt"/>
                <a:cs typeface="Arial" charset="0"/>
              </a:rPr>
              <a:t>Several Government Service Providers</a:t>
            </a:r>
          </a:p>
          <a:p>
            <a:pPr lvl="2" algn="just" eaLnBrk="1" hangingPunct="1">
              <a:lnSpc>
                <a:spcPct val="150000"/>
              </a:lnSpc>
              <a:defRPr/>
            </a:pPr>
            <a:r>
              <a:rPr lang="en-US" dirty="0">
                <a:latin typeface="+mj-lt"/>
                <a:cs typeface="Arial" charset="0"/>
              </a:rPr>
              <a:t>- One Community Health Centre</a:t>
            </a:r>
          </a:p>
          <a:p>
            <a:pPr lvl="2" algn="just" eaLnBrk="1" hangingPunct="1">
              <a:lnSpc>
                <a:spcPct val="150000"/>
              </a:lnSpc>
              <a:defRPr/>
            </a:pPr>
            <a:r>
              <a:rPr lang="en-US" dirty="0">
                <a:latin typeface="+mj-lt"/>
                <a:cs typeface="Arial" charset="0"/>
              </a:rPr>
              <a:t>- Wollondilly Shire Council</a:t>
            </a:r>
          </a:p>
          <a:p>
            <a:pPr lvl="2" algn="just" eaLnBrk="1" hangingPunct="1">
              <a:lnSpc>
                <a:spcPct val="150000"/>
              </a:lnSpc>
              <a:defRPr/>
            </a:pPr>
            <a:r>
              <a:rPr lang="en-US" dirty="0">
                <a:latin typeface="+mj-lt"/>
                <a:cs typeface="Arial" charset="0"/>
              </a:rPr>
              <a:t>- South West Community Transport</a:t>
            </a:r>
          </a:p>
          <a:p>
            <a:pPr lvl="2" algn="just" eaLnBrk="1" hangingPunct="1">
              <a:lnSpc>
                <a:spcPct val="150000"/>
              </a:lnSpc>
              <a:defRPr/>
            </a:pPr>
            <a:r>
              <a:rPr lang="en-US" dirty="0">
                <a:latin typeface="+mj-lt"/>
                <a:cs typeface="Arial" charset="0"/>
              </a:rPr>
              <a:t>- SWSML allied health services (diabetes and mental health)</a:t>
            </a:r>
          </a:p>
          <a:p>
            <a:pPr algn="just">
              <a:lnSpc>
                <a:spcPct val="90000"/>
              </a:lnSpc>
              <a:defRPr/>
            </a:pPr>
            <a:endParaRPr lang="en-US" altLang="en-US" sz="1700" dirty="0">
              <a:latin typeface="+mj-lt"/>
              <a:cs typeface="Arial" charset="0"/>
            </a:endParaRPr>
          </a:p>
          <a:p>
            <a:pPr marL="165132" indent="-165132" algn="just">
              <a:lnSpc>
                <a:spcPct val="90000"/>
              </a:lnSpc>
              <a:buFont typeface="Arial" panose="020B0604020202020204" pitchFamily="34" charset="0"/>
              <a:buChar char="•"/>
              <a:defRPr/>
            </a:pPr>
            <a:endParaRPr lang="en-US" dirty="0">
              <a:cs typeface="Arial" charset="0"/>
            </a:endParaRPr>
          </a:p>
          <a:p>
            <a:endParaRPr lang="en-AU" dirty="0"/>
          </a:p>
        </p:txBody>
      </p:sp>
      <p:sp>
        <p:nvSpPr>
          <p:cNvPr id="4" name="Slide Number Placeholder 3"/>
          <p:cNvSpPr>
            <a:spLocks noGrp="1"/>
          </p:cNvSpPr>
          <p:nvPr>
            <p:ph type="sldNum" sz="quarter" idx="10"/>
          </p:nvPr>
        </p:nvSpPr>
        <p:spPr/>
        <p:txBody>
          <a:bodyPr/>
          <a:lstStyle/>
          <a:p>
            <a:fld id="{6DD214BC-FCA8-4FC6-967E-3C08E02A7B9D}" type="slidenum">
              <a:rPr lang="en-AU" smtClean="0"/>
              <a:pPr/>
              <a:t>130</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1051523"/>
      </p:ext>
    </p:extLst>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DD214BC-FCA8-4FC6-967E-3C08E02A7B9D}" type="slidenum">
              <a:rPr lang="en-AU" smtClean="0"/>
              <a:pPr/>
              <a:t>131</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56359062"/>
      </p:ext>
    </p:extLst>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DD214BC-FCA8-4FC6-967E-3C08E02A7B9D}" type="slidenum">
              <a:rPr lang="en-AU" smtClean="0"/>
              <a:pPr/>
              <a:t>132</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27750471"/>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3906D6D-1793-4A96-971F-4B3EE4DFD9C1}"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12090480"/>
      </p:ext>
    </p:extLst>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DD214BC-FCA8-4FC6-967E-3C08E02A7B9D}" type="slidenum">
              <a:rPr lang="en-AU" smtClean="0"/>
              <a:pPr/>
              <a:t>133</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11359731"/>
      </p:ext>
    </p:extLst>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DD214BC-FCA8-4FC6-967E-3C08E02A7B9D}" type="slidenum">
              <a:rPr lang="en-AU" smtClean="0"/>
              <a:pPr/>
              <a:t>134</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66640395"/>
      </p:ext>
    </p:extLst>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DD214BC-FCA8-4FC6-967E-3C08E02A7B9D}" type="slidenum">
              <a:rPr lang="en-AU" smtClean="0"/>
              <a:pPr/>
              <a:t>135</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51729201"/>
      </p:ext>
    </p:extLst>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DD214BC-FCA8-4FC6-967E-3C08E02A7B9D}" type="slidenum">
              <a:rPr lang="en-AU" smtClean="0"/>
              <a:pPr/>
              <a:t>136</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48815433"/>
      </p:ext>
    </p:extLst>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DD214BC-FCA8-4FC6-967E-3C08E02A7B9D}" type="slidenum">
              <a:rPr lang="en-AU" smtClean="0"/>
              <a:pPr/>
              <a:t>137</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07576193"/>
      </p:ext>
    </p:extLst>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382588" y="687388"/>
            <a:ext cx="6092825" cy="3427412"/>
          </a:xfrm>
          <a:ln/>
        </p:spPr>
      </p:sp>
      <p:sp>
        <p:nvSpPr>
          <p:cNvPr id="30723" name="Rectangle 3"/>
          <p:cNvSpPr>
            <a:spLocks noGrp="1" noChangeArrowheads="1"/>
          </p:cNvSpPr>
          <p:nvPr>
            <p:ph type="body" idx="1"/>
          </p:nvPr>
        </p:nvSpPr>
        <p:spPr>
          <a:noFill/>
        </p:spPr>
        <p:txBody>
          <a:bodyPr/>
          <a:lstStyle/>
          <a:p>
            <a:pPr marL="178871" indent="-178871" algn="just" defTabSz="953976">
              <a:lnSpc>
                <a:spcPct val="150000"/>
              </a:lnSpc>
              <a:buFont typeface="Arial" panose="020B0604020202020204" pitchFamily="34" charset="0"/>
              <a:buChar char="•"/>
              <a:defRPr/>
            </a:pPr>
            <a:r>
              <a:rPr lang="en-US" dirty="0">
                <a:cs typeface="Arial" charset="0"/>
              </a:rPr>
              <a:t>Estimated resident population = 48,000 people (24,000 female and 24,000 male). Of this, approx. 2.4% are Aboriginal and Torres Strait Islander (500 female &amp; 500 male)</a:t>
            </a:r>
          </a:p>
          <a:p>
            <a:pPr marL="178871" indent="-178871" algn="just" defTabSz="953976">
              <a:lnSpc>
                <a:spcPct val="150000"/>
              </a:lnSpc>
              <a:buFont typeface="Arial" panose="020B0604020202020204" pitchFamily="34" charset="0"/>
              <a:buChar char="•"/>
              <a:defRPr/>
            </a:pPr>
            <a:r>
              <a:rPr lang="en-US" dirty="0">
                <a:cs typeface="Arial" charset="0"/>
              </a:rPr>
              <a:t>17.2 people per square kilometre</a:t>
            </a:r>
          </a:p>
          <a:p>
            <a:pPr algn="just" defTabSz="953976">
              <a:lnSpc>
                <a:spcPct val="150000"/>
              </a:lnSpc>
              <a:defRPr/>
            </a:pPr>
            <a:r>
              <a:rPr lang="en-US" altLang="en-US" dirty="0"/>
              <a:t>     Note: dispersed townships with none having a population greater than 5,000</a:t>
            </a:r>
          </a:p>
          <a:p>
            <a:pPr marL="178871" indent="-178871" algn="just" defTabSz="953976">
              <a:lnSpc>
                <a:spcPct val="150000"/>
              </a:lnSpc>
              <a:buFont typeface="Arial" panose="020B0604020202020204" pitchFamily="34" charset="0"/>
              <a:buChar char="•"/>
              <a:defRPr/>
            </a:pPr>
            <a:r>
              <a:rPr lang="en-AU" dirty="0">
                <a:cs typeface="Arial" charset="0"/>
              </a:rPr>
              <a:t>Expected growth of approx. 24,000 people by 2036</a:t>
            </a:r>
          </a:p>
          <a:p>
            <a:pPr marL="178871" indent="-178871" algn="just" defTabSz="953976">
              <a:lnSpc>
                <a:spcPct val="150000"/>
              </a:lnSpc>
              <a:buFont typeface="Arial" panose="020B0604020202020204" pitchFamily="34" charset="0"/>
              <a:buChar char="•"/>
              <a:defRPr/>
            </a:pPr>
            <a:r>
              <a:rPr lang="en-US" dirty="0">
                <a:cs typeface="Arial" charset="0"/>
              </a:rPr>
              <a:t>Younger population  with highest growth in aged (112% increase for persons aged 65+)</a:t>
            </a:r>
          </a:p>
          <a:p>
            <a:pPr algn="just" eaLnBrk="1" hangingPunct="1">
              <a:lnSpc>
                <a:spcPct val="150000"/>
              </a:lnSpc>
            </a:pPr>
            <a:r>
              <a:rPr lang="en-US" altLang="en-US" dirty="0"/>
              <a:t>     Note population growth does not consider potential growth with Wilton Junction </a:t>
            </a:r>
          </a:p>
          <a:p>
            <a:pPr marL="178871" indent="-178871" algn="just" defTabSz="953976">
              <a:lnSpc>
                <a:spcPct val="150000"/>
              </a:lnSpc>
              <a:buFont typeface="Arial" panose="020B0604020202020204" pitchFamily="34" charset="0"/>
              <a:buChar char="•"/>
              <a:defRPr/>
            </a:pPr>
            <a:r>
              <a:rPr lang="en-US" dirty="0">
                <a:cs typeface="Arial" charset="0"/>
              </a:rPr>
              <a:t>Only 36% finish year 12</a:t>
            </a:r>
          </a:p>
          <a:p>
            <a:pPr marL="178871" indent="-178871" algn="just" defTabSz="953976">
              <a:lnSpc>
                <a:spcPct val="150000"/>
              </a:lnSpc>
              <a:buFont typeface="Arial" panose="020B0604020202020204" pitchFamily="34" charset="0"/>
              <a:buChar char="•"/>
              <a:defRPr/>
            </a:pPr>
            <a:r>
              <a:rPr lang="en-US" dirty="0">
                <a:cs typeface="Arial" charset="0"/>
              </a:rPr>
              <a:t>Over 58% of working residents travel outside Wollondilly to work</a:t>
            </a:r>
          </a:p>
          <a:p>
            <a:pPr marL="178871" indent="-178871" algn="just" defTabSz="953976">
              <a:lnSpc>
                <a:spcPct val="150000"/>
              </a:lnSpc>
              <a:buFont typeface="Arial" panose="020B0604020202020204" pitchFamily="34" charset="0"/>
              <a:buChar char="•"/>
              <a:defRPr/>
            </a:pPr>
            <a:r>
              <a:rPr lang="en-US" dirty="0">
                <a:cs typeface="Arial" charset="0"/>
              </a:rPr>
              <a:t>91.2% English speaking</a:t>
            </a:r>
          </a:p>
          <a:p>
            <a:pPr marL="178871" indent="-178871" algn="just" defTabSz="953976">
              <a:lnSpc>
                <a:spcPct val="150000"/>
              </a:lnSpc>
              <a:buFont typeface="Arial" panose="020B0604020202020204" pitchFamily="34" charset="0"/>
              <a:buChar char="•"/>
              <a:defRPr/>
            </a:pPr>
            <a:r>
              <a:rPr lang="en-US" dirty="0">
                <a:cs typeface="Arial" charset="0"/>
              </a:rPr>
              <a:t>51% complete Year 10; 36% complete year 12</a:t>
            </a:r>
          </a:p>
          <a:p>
            <a:pPr marL="178871" indent="-178871" defTabSz="953976">
              <a:buFont typeface="Arial" panose="020B0604020202020204" pitchFamily="34" charset="0"/>
              <a:buChar char="•"/>
              <a:defRPr/>
            </a:pPr>
            <a:endParaRPr lang="en-US" sz="900" dirty="0">
              <a:cs typeface="Arial" charset="0"/>
            </a:endParaRPr>
          </a:p>
          <a:p>
            <a:pPr marL="178871" indent="-178871" defTabSz="953976">
              <a:buFont typeface="Arial" panose="020B0604020202020204" pitchFamily="34" charset="0"/>
              <a:buChar char="•"/>
              <a:defRPr/>
            </a:pPr>
            <a:endParaRPr lang="en-US" sz="900" dirty="0">
              <a:cs typeface="Arial" charset="0"/>
            </a:endParaRPr>
          </a:p>
          <a:p>
            <a:pPr eaLnBrk="1" hangingPunct="1"/>
            <a:endParaRPr lang="en-US"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02873262"/>
      </p:ext>
    </p:extLst>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382588" y="687388"/>
            <a:ext cx="6092825" cy="3427412"/>
          </a:xfrm>
          <a:ln/>
        </p:spPr>
      </p:sp>
      <p:sp>
        <p:nvSpPr>
          <p:cNvPr id="30723" name="Rectangle 3"/>
          <p:cNvSpPr>
            <a:spLocks noGrp="1" noChangeArrowheads="1"/>
          </p:cNvSpPr>
          <p:nvPr>
            <p:ph type="body" idx="1"/>
          </p:nvPr>
        </p:nvSpPr>
        <p:spPr>
          <a:noFill/>
        </p:spPr>
        <p:txBody>
          <a:bodyPr/>
          <a:lstStyle/>
          <a:p>
            <a:pPr marL="605482" lvl="1" indent="-165132" algn="just">
              <a:lnSpc>
                <a:spcPct val="150000"/>
              </a:lnSpc>
              <a:buFont typeface="Arial" panose="020B0604020202020204" pitchFamily="34" charset="0"/>
              <a:buChar char="•"/>
              <a:defRPr/>
            </a:pPr>
            <a:r>
              <a:rPr lang="en-US" dirty="0"/>
              <a:t>Higher rates of GP and ED usage</a:t>
            </a:r>
          </a:p>
          <a:p>
            <a:pPr marL="605482" lvl="1" indent="-165132" algn="just">
              <a:lnSpc>
                <a:spcPct val="150000"/>
              </a:lnSpc>
              <a:buFont typeface="Arial" panose="020B0604020202020204" pitchFamily="34" charset="0"/>
              <a:buChar char="•"/>
              <a:defRPr/>
            </a:pPr>
            <a:r>
              <a:rPr lang="en-US" dirty="0"/>
              <a:t>Lower rates of outpatient clinic usage</a:t>
            </a:r>
          </a:p>
          <a:p>
            <a:pPr marL="605482" lvl="1" indent="-165132" algn="just">
              <a:lnSpc>
                <a:spcPct val="150000"/>
              </a:lnSpc>
              <a:buFont typeface="Arial" panose="020B0604020202020204" pitchFamily="34" charset="0"/>
              <a:buChar char="•"/>
              <a:defRPr/>
            </a:pPr>
            <a:r>
              <a:rPr lang="en-AU" dirty="0"/>
              <a:t>Higher rates of people reporting they are overweight or obese - </a:t>
            </a:r>
            <a:r>
              <a:rPr lang="en-US" dirty="0">
                <a:cs typeface="Arial" charset="0"/>
              </a:rPr>
              <a:t>2</a:t>
            </a:r>
            <a:r>
              <a:rPr lang="en-US" baseline="30000" dirty="0">
                <a:cs typeface="Arial" charset="0"/>
              </a:rPr>
              <a:t>nd</a:t>
            </a:r>
            <a:r>
              <a:rPr lang="en-US" dirty="0">
                <a:cs typeface="Arial" charset="0"/>
              </a:rPr>
              <a:t> highest rate of obesity in SWS</a:t>
            </a:r>
          </a:p>
          <a:p>
            <a:pPr marL="605482" lvl="1" indent="-165132" algn="just">
              <a:lnSpc>
                <a:spcPct val="150000"/>
              </a:lnSpc>
              <a:buFont typeface="Arial" panose="020B0604020202020204" pitchFamily="34" charset="0"/>
              <a:buChar char="•"/>
            </a:pPr>
            <a:r>
              <a:rPr lang="en-AU" dirty="0"/>
              <a:t>Lower levels of adequate physical activity and fruit consumption</a:t>
            </a:r>
          </a:p>
          <a:p>
            <a:pPr marL="605482" lvl="1" indent="-165132" algn="just">
              <a:lnSpc>
                <a:spcPct val="150000"/>
              </a:lnSpc>
              <a:buFont typeface="Arial" panose="020B0604020202020204" pitchFamily="34" charset="0"/>
              <a:buChar char="•"/>
            </a:pPr>
            <a:r>
              <a:rPr lang="en-AU" dirty="0"/>
              <a:t>Higher levels of alcohol consumption at harmful levels and rates of smoking during pregnancy</a:t>
            </a:r>
          </a:p>
          <a:p>
            <a:pPr marL="605482" lvl="1" indent="-165132" algn="just">
              <a:lnSpc>
                <a:spcPct val="150000"/>
              </a:lnSpc>
              <a:buFont typeface="Arial" panose="020B0604020202020204" pitchFamily="34" charset="0"/>
              <a:buChar char="•"/>
            </a:pPr>
            <a:r>
              <a:rPr lang="en-AU" dirty="0"/>
              <a:t>Higher rates of coronary heart disease</a:t>
            </a:r>
          </a:p>
          <a:p>
            <a:pPr marL="605482" lvl="1" indent="-165132" algn="just">
              <a:lnSpc>
                <a:spcPct val="150000"/>
              </a:lnSpc>
              <a:buFont typeface="Arial" panose="020B0604020202020204" pitchFamily="34" charset="0"/>
              <a:buChar char="•"/>
            </a:pPr>
            <a:r>
              <a:rPr lang="en-US" dirty="0">
                <a:cs typeface="Arial" charset="0"/>
              </a:rPr>
              <a:t>Higher rates of </a:t>
            </a:r>
            <a:r>
              <a:rPr lang="en-AU" dirty="0"/>
              <a:t>lung cancer</a:t>
            </a:r>
          </a:p>
          <a:p>
            <a:pPr marL="605482" lvl="1" indent="-165132" algn="just">
              <a:lnSpc>
                <a:spcPct val="150000"/>
              </a:lnSpc>
              <a:buFont typeface="Arial" panose="020B0604020202020204" pitchFamily="34" charset="0"/>
              <a:buChar char="•"/>
            </a:pPr>
            <a:r>
              <a:rPr lang="en-AU" dirty="0"/>
              <a:t>Higher rates of intentional self-harm</a:t>
            </a:r>
            <a:endParaRPr lang="en-US" dirty="0">
              <a:cs typeface="Arial" charset="0"/>
            </a:endParaRPr>
          </a:p>
          <a:p>
            <a:pPr lvl="1" eaLnBrk="1" hangingPunct="1">
              <a:lnSpc>
                <a:spcPct val="90000"/>
              </a:lnSpc>
              <a:buFont typeface="Arial" pitchFamily="34" charset="0"/>
              <a:buNone/>
              <a:defRPr/>
            </a:pPr>
            <a:endParaRPr lang="en-US" sz="2100" dirty="0">
              <a:latin typeface="Arial" charset="0"/>
              <a:cs typeface="Arial"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45453782"/>
      </p:ext>
    </p:extLst>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r>
              <a:rPr lang="en-AU" dirty="0"/>
              <a:t>Image of Campbelltown Hospital</a:t>
            </a:r>
          </a:p>
          <a:p>
            <a:endParaRPr lang="en-AU" dirty="0"/>
          </a:p>
          <a:p>
            <a:r>
              <a:rPr lang="en-AU" dirty="0"/>
              <a:t>Wollondilly residents were over using Campbelltown, Camden and Bowral hospitals</a:t>
            </a:r>
          </a:p>
          <a:p>
            <a:r>
              <a:rPr lang="en-AU" dirty="0"/>
              <a:t>Wollondilly is the only hospital in the 7 LGAs in SWS without a Hospital</a:t>
            </a:r>
          </a:p>
          <a:p>
            <a:r>
              <a:rPr lang="en-AU" dirty="0"/>
              <a:t>It stemmed from the Council advocating for outreach and acute services in Wollondilly - Wilton due to the 50,000 people expected to move there in the next 30 years (the size of Port Macquarie)</a:t>
            </a:r>
          </a:p>
          <a:p>
            <a:pPr defTabSz="915680">
              <a:defRPr/>
            </a:pPr>
            <a:r>
              <a:rPr lang="en-AU" dirty="0"/>
              <a:t>A partnership was formed between the Council, South Western Sydney Local Health District</a:t>
            </a:r>
            <a:r>
              <a:rPr lang="en-AU" baseline="0" dirty="0"/>
              <a:t> and South Western Sydney PHN </a:t>
            </a:r>
            <a:r>
              <a:rPr lang="en-AU" dirty="0"/>
              <a:t>to address issues and implement new innovative ways to do things better for the Wollondilly community</a:t>
            </a:r>
          </a:p>
        </p:txBody>
      </p:sp>
      <p:sp>
        <p:nvSpPr>
          <p:cNvPr id="4" name="Slide Number Placeholder 3"/>
          <p:cNvSpPr>
            <a:spLocks noGrp="1"/>
          </p:cNvSpPr>
          <p:nvPr>
            <p:ph type="sldNum" sz="quarter" idx="5"/>
          </p:nvPr>
        </p:nvSpPr>
        <p:spPr/>
        <p:txBody>
          <a:bodyPr/>
          <a:lstStyle/>
          <a:p>
            <a:fld id="{6DD214BC-FCA8-4FC6-967E-3C08E02A7B9D}" type="slidenum">
              <a:rPr lang="en-AU" smtClean="0"/>
              <a:pPr/>
              <a:t>140</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0641961"/>
      </p:ext>
    </p:extLst>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pPr marL="165132" indent="-165132" algn="just" defTabSz="880701">
              <a:lnSpc>
                <a:spcPct val="150000"/>
              </a:lnSpc>
              <a:buFont typeface="Arial" panose="020B0604020202020204" pitchFamily="34" charset="0"/>
              <a:buChar char="•"/>
              <a:defRPr/>
            </a:pPr>
            <a:r>
              <a:rPr lang="en-AU" dirty="0"/>
              <a:t>What is the Alliance? As the name alludes,</a:t>
            </a:r>
            <a:r>
              <a:rPr lang="en-AU" baseline="0" dirty="0"/>
              <a:t> it is an alliance in Wollondilly that focuses on health and wellbeing</a:t>
            </a:r>
            <a:endParaRPr lang="en-AU" dirty="0"/>
          </a:p>
          <a:p>
            <a:endParaRPr lang="en-AU" dirty="0"/>
          </a:p>
        </p:txBody>
      </p:sp>
      <p:sp>
        <p:nvSpPr>
          <p:cNvPr id="4" name="Slide Number Placeholder 3"/>
          <p:cNvSpPr>
            <a:spLocks noGrp="1"/>
          </p:cNvSpPr>
          <p:nvPr>
            <p:ph type="sldNum" sz="quarter" idx="10"/>
          </p:nvPr>
        </p:nvSpPr>
        <p:spPr/>
        <p:txBody>
          <a:bodyPr/>
          <a:lstStyle/>
          <a:p>
            <a:fld id="{6DD214BC-FCA8-4FC6-967E-3C08E02A7B9D}" type="slidenum">
              <a:rPr lang="en-AU" smtClean="0"/>
              <a:pPr/>
              <a:t>141</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40209606"/>
      </p:ext>
    </p:extLst>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a:xfrm>
            <a:off x="685801" y="4358585"/>
            <a:ext cx="5486400" cy="4114801"/>
          </a:xfrm>
        </p:spPr>
        <p:txBody>
          <a:bodyPr/>
          <a:lstStyle/>
          <a:p>
            <a:pPr algn="just" defTabSz="880701">
              <a:lnSpc>
                <a:spcPct val="150000"/>
              </a:lnSpc>
              <a:defRPr/>
            </a:pPr>
            <a:r>
              <a:rPr lang="en-AU" sz="1400" b="1" dirty="0"/>
              <a:t>“We believe in coming together for the benefit of our community’s health and wellbeing”</a:t>
            </a:r>
          </a:p>
          <a:p>
            <a:pPr marL="165132" indent="-165132" algn="just" defTabSz="880701">
              <a:lnSpc>
                <a:spcPct val="150000"/>
              </a:lnSpc>
              <a:buFont typeface="Arial" panose="020B0604020202020204" pitchFamily="34" charset="0"/>
              <a:buChar char="•"/>
              <a:defRPr/>
            </a:pPr>
            <a:r>
              <a:rPr lang="en-AU" sz="1400" dirty="0"/>
              <a:t>Partnership has been key to our success</a:t>
            </a:r>
          </a:p>
          <a:p>
            <a:pPr marL="165132" indent="-165132" algn="just" defTabSz="880701">
              <a:lnSpc>
                <a:spcPct val="150000"/>
              </a:lnSpc>
              <a:buFont typeface="Arial" panose="020B0604020202020204" pitchFamily="34" charset="0"/>
              <a:buChar char="•"/>
              <a:defRPr/>
            </a:pPr>
            <a:r>
              <a:rPr lang="en-AU" sz="1400" dirty="0"/>
              <a:t>GPs, 3 x NGOs</a:t>
            </a:r>
          </a:p>
          <a:p>
            <a:endParaRPr lang="en-AU" sz="1400" dirty="0"/>
          </a:p>
          <a:p>
            <a:r>
              <a:rPr lang="en-AU" sz="1400" dirty="0"/>
              <a:t>Roles &amp; Responsibilities of partners </a:t>
            </a:r>
          </a:p>
          <a:p>
            <a:pPr marL="457840" indent="-457840">
              <a:buFont typeface="Arial" panose="020B0604020202020204" pitchFamily="34" charset="0"/>
              <a:buChar char="•"/>
            </a:pPr>
            <a:r>
              <a:rPr lang="en-AU" sz="1400" dirty="0"/>
              <a:t>Executive representation</a:t>
            </a:r>
          </a:p>
          <a:p>
            <a:pPr marL="457840" indent="-457840">
              <a:buFont typeface="Arial" panose="020B0604020202020204" pitchFamily="34" charset="0"/>
              <a:buChar char="•"/>
            </a:pPr>
            <a:r>
              <a:rPr lang="en-AU" sz="1400" dirty="0"/>
              <a:t>Working groups/sub-working groups</a:t>
            </a:r>
          </a:p>
          <a:p>
            <a:pPr marL="457840" indent="-457840">
              <a:buFont typeface="Arial" panose="020B0604020202020204" pitchFamily="34" charset="0"/>
              <a:buChar char="•"/>
            </a:pPr>
            <a:r>
              <a:rPr lang="en-AU" sz="1400" dirty="0"/>
              <a:t>Project partnership/involvement</a:t>
            </a:r>
          </a:p>
          <a:p>
            <a:pPr marL="457840" indent="-457840">
              <a:buFont typeface="Arial" panose="020B0604020202020204" pitchFamily="34" charset="0"/>
              <a:buChar char="•"/>
            </a:pPr>
            <a:r>
              <a:rPr lang="en-AU" sz="1400" dirty="0"/>
              <a:t>Connecting WHA to key customers</a:t>
            </a:r>
          </a:p>
          <a:p>
            <a:pPr marL="457840" indent="-457840">
              <a:buFont typeface="Arial" panose="020B0604020202020204" pitchFamily="34" charset="0"/>
              <a:buChar char="•"/>
            </a:pPr>
            <a:r>
              <a:rPr lang="en-AU" sz="1400" dirty="0"/>
              <a:t>Marketing/community engagement</a:t>
            </a:r>
          </a:p>
        </p:txBody>
      </p:sp>
      <p:sp>
        <p:nvSpPr>
          <p:cNvPr id="4" name="Slide Number Placeholder 3"/>
          <p:cNvSpPr>
            <a:spLocks noGrp="1"/>
          </p:cNvSpPr>
          <p:nvPr>
            <p:ph type="sldNum" sz="quarter" idx="10"/>
          </p:nvPr>
        </p:nvSpPr>
        <p:spPr/>
        <p:txBody>
          <a:bodyPr/>
          <a:lstStyle/>
          <a:p>
            <a:fld id="{6DD214BC-FCA8-4FC6-967E-3C08E02A7B9D}" type="slidenum">
              <a:rPr lang="en-AU" smtClean="0"/>
              <a:pPr/>
              <a:t>142</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40209606"/>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75AE9190-21A9-4C94-9DB6-90F597D9060A}" type="slidenum">
              <a:rPr lang="en-GB" smtClean="0">
                <a:solidFill>
                  <a:prstClr val="black"/>
                </a:solidFill>
              </a:rPr>
              <a:pPr>
                <a:defRPr/>
              </a:pPr>
              <a:t>42</a:t>
            </a:fld>
            <a:endParaRPr lang="en-GB">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88595392"/>
      </p:ext>
    </p:extLst>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pPr marL="201769" indent="-165132" algn="just">
              <a:lnSpc>
                <a:spcPct val="150000"/>
              </a:lnSpc>
              <a:buFont typeface="Arial" panose="020B0604020202020204" pitchFamily="34" charset="0"/>
              <a:buChar char="•"/>
            </a:pPr>
            <a:r>
              <a:rPr lang="en-AU" dirty="0"/>
              <a:t>Supporting agencies and service providers to improve and maintain Wollondilly’s health and wellbeing</a:t>
            </a:r>
          </a:p>
          <a:p>
            <a:pPr marL="201769" indent="-165132" algn="just">
              <a:lnSpc>
                <a:spcPct val="150000"/>
              </a:lnSpc>
              <a:buFont typeface="Arial" panose="020B0604020202020204" pitchFamily="34" charset="0"/>
              <a:buChar char="•"/>
            </a:pPr>
            <a:r>
              <a:rPr lang="en-AU" dirty="0"/>
              <a:t>Connecting service providers with the community members who need them</a:t>
            </a:r>
          </a:p>
          <a:p>
            <a:pPr marL="201769" indent="-165132" algn="just">
              <a:lnSpc>
                <a:spcPct val="150000"/>
              </a:lnSpc>
              <a:buFont typeface="Arial" panose="020B0604020202020204" pitchFamily="34" charset="0"/>
              <a:buChar char="•"/>
            </a:pPr>
            <a:r>
              <a:rPr lang="en-AU" dirty="0"/>
              <a:t>Developing new and innovative ways to improve access to services in the area</a:t>
            </a:r>
          </a:p>
          <a:p>
            <a:pPr marL="201769" indent="-165132" algn="just">
              <a:lnSpc>
                <a:spcPct val="150000"/>
              </a:lnSpc>
              <a:buFont typeface="Arial" panose="020B0604020202020204" pitchFamily="34" charset="0"/>
              <a:buChar char="•"/>
            </a:pPr>
            <a:r>
              <a:rPr lang="en-AU" dirty="0"/>
              <a:t>Providing insights and information about how to service, improve and deliver a healthier Wollondilly community</a:t>
            </a:r>
          </a:p>
          <a:p>
            <a:pPr marL="201769" indent="-165132" algn="just">
              <a:lnSpc>
                <a:spcPct val="150000"/>
              </a:lnSpc>
              <a:buFont typeface="Arial" panose="020B0604020202020204" pitchFamily="34" charset="0"/>
              <a:buChar char="•"/>
            </a:pPr>
            <a:r>
              <a:rPr lang="en-AU" dirty="0"/>
              <a:t>Facilitating health and wellbeing through sustainable partnerships that are active, collaborative and supportive </a:t>
            </a:r>
          </a:p>
        </p:txBody>
      </p:sp>
      <p:sp>
        <p:nvSpPr>
          <p:cNvPr id="4" name="Slide Number Placeholder 3"/>
          <p:cNvSpPr>
            <a:spLocks noGrp="1"/>
          </p:cNvSpPr>
          <p:nvPr>
            <p:ph type="sldNum" sz="quarter" idx="10"/>
          </p:nvPr>
        </p:nvSpPr>
        <p:spPr/>
        <p:txBody>
          <a:bodyPr/>
          <a:lstStyle/>
          <a:p>
            <a:fld id="{6DD214BC-FCA8-4FC6-967E-3C08E02A7B9D}" type="slidenum">
              <a:rPr lang="en-AU" smtClean="0"/>
              <a:pPr/>
              <a:t>143</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87652260"/>
      </p:ext>
    </p:extLst>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r>
              <a:rPr lang="en-AU" dirty="0"/>
              <a:t>	</a:t>
            </a:r>
          </a:p>
          <a:p>
            <a:endParaRPr lang="en-AU" dirty="0"/>
          </a:p>
        </p:txBody>
      </p:sp>
      <p:sp>
        <p:nvSpPr>
          <p:cNvPr id="4" name="Slide Number Placeholder 3"/>
          <p:cNvSpPr>
            <a:spLocks noGrp="1"/>
          </p:cNvSpPr>
          <p:nvPr>
            <p:ph type="sldNum" sz="quarter" idx="5"/>
          </p:nvPr>
        </p:nvSpPr>
        <p:spPr/>
        <p:txBody>
          <a:bodyPr/>
          <a:lstStyle/>
          <a:p>
            <a:fld id="{6DD214BC-FCA8-4FC6-967E-3C08E02A7B9D}" type="slidenum">
              <a:rPr lang="en-AU" smtClean="0"/>
              <a:pPr/>
              <a:t>144</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8754846"/>
      </p:ext>
    </p:extLst>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DD214BC-FCA8-4FC6-967E-3C08E02A7B9D}" type="slidenum">
              <a:rPr lang="en-AU" smtClean="0"/>
              <a:pPr/>
              <a:t>145</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71154587"/>
      </p:ext>
    </p:extLst>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DD214BC-FCA8-4FC6-967E-3C08E02A7B9D}" type="slidenum">
              <a:rPr lang="en-AU" smtClean="0"/>
              <a:pPr/>
              <a:t>146</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19321983"/>
      </p:ext>
    </p:extLst>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normAutofit fontScale="70000" lnSpcReduction="20000"/>
          </a:bodyPr>
          <a:lstStyle/>
          <a:p>
            <a:pPr lvl="0"/>
            <a:r>
              <a:rPr lang="en-AU" sz="2200" dirty="0"/>
              <a:t>WSC, SWSLHD Population Health team and CHETRE have been working together to identify ways of integrating health considerations into Council’s policy and planning processes. </a:t>
            </a:r>
          </a:p>
          <a:p>
            <a:pPr lvl="0"/>
            <a:r>
              <a:rPr lang="en-AU" sz="2200" dirty="0"/>
              <a:t>This work began with a Health Impact Assessment Learning by ‘Doing Training’ that led to the completion of an HIA on Wilton Junction.</a:t>
            </a:r>
          </a:p>
          <a:p>
            <a:pPr lvl="0"/>
            <a:r>
              <a:rPr lang="en-AU" sz="2200" dirty="0"/>
              <a:t>In November 2015 a joint Planning and Health Forum was held and a joint working group has been formed.</a:t>
            </a:r>
          </a:p>
          <a:p>
            <a:pPr lvl="0"/>
            <a:r>
              <a:rPr lang="en-AU" sz="2200" dirty="0"/>
              <a:t>The current project aims to:</a:t>
            </a:r>
          </a:p>
          <a:p>
            <a:pPr lvl="1"/>
            <a:r>
              <a:rPr lang="en-AU" sz="2200" dirty="0"/>
              <a:t>develop a shared understanding of Wollondilly Shire Council planning processes and opportunities for the consideration of health within those processes</a:t>
            </a:r>
          </a:p>
          <a:p>
            <a:pPr lvl="1"/>
            <a:r>
              <a:rPr lang="en-AU" sz="2200" dirty="0"/>
              <a:t>identify and appraise tools, processes, and assessment strategies that may be used to integrate health considerations into the planning process.</a:t>
            </a:r>
          </a:p>
          <a:p>
            <a:pPr lvl="0"/>
            <a:r>
              <a:rPr lang="en-AU" sz="2200" dirty="0"/>
              <a:t>The project will be completed and a final report produced in June 2017</a:t>
            </a:r>
          </a:p>
          <a:p>
            <a:endParaRPr lang="en-AU" dirty="0"/>
          </a:p>
        </p:txBody>
      </p:sp>
      <p:sp>
        <p:nvSpPr>
          <p:cNvPr id="4" name="Slide Number Placeholder 3"/>
          <p:cNvSpPr>
            <a:spLocks noGrp="1"/>
          </p:cNvSpPr>
          <p:nvPr>
            <p:ph type="sldNum" sz="quarter" idx="10"/>
          </p:nvPr>
        </p:nvSpPr>
        <p:spPr/>
        <p:txBody>
          <a:bodyPr/>
          <a:lstStyle/>
          <a:p>
            <a:fld id="{6DD214BC-FCA8-4FC6-967E-3C08E02A7B9D}" type="slidenum">
              <a:rPr lang="en-AU" smtClean="0"/>
              <a:pPr/>
              <a:t>147</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7246135"/>
      </p:ext>
    </p:extLst>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ACC9E35-E9F3-4F69-AAEB-DBBAC33C112E}" type="slidenum">
              <a:rPr lang="en-AU" smtClean="0">
                <a:solidFill>
                  <a:prstClr val="black"/>
                </a:solidFill>
              </a:rPr>
              <a:pPr/>
              <a:t>158</a:t>
            </a:fld>
            <a:endParaRPr lang="en-AU"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97933200"/>
      </p:ext>
    </p:extLst>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98DE2F50-EEA6-441D-B621-74CB667833A6}" type="slidenum">
              <a:rPr lang="en-AU" smtClean="0"/>
              <a:pPr/>
              <a:t>159</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88861493"/>
      </p:ext>
    </p:extLst>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8DE2F50-EEA6-441D-B621-74CB667833A6}" type="slidenum">
              <a:rPr lang="en-AU" smtClean="0"/>
              <a:pPr/>
              <a:t>161</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73581132"/>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6253E-30CD-4AD4-BF50-56CC0F19BBB4}" type="slidenum">
              <a:rPr lang="en-GB" smtClean="0">
                <a:solidFill>
                  <a:prstClr val="black"/>
                </a:solidFill>
              </a:rPr>
              <a:pPr/>
              <a:t>43</a:t>
            </a:fld>
            <a:endParaRPr lang="en-GB"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31766220"/>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DFF1F0-04A3-244B-8026-6A7F6403474D}" type="slidenum">
              <a:rPr lang="en-US" smtClean="0"/>
              <a:pPr/>
              <a:t>46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92715614"/>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EBB9A0-6C9C-4820-8F1C-C1A6BD79BB9F}" type="slidenum">
              <a:rPr lang="en-US"/>
              <a:pPr/>
              <a:t>56</a:t>
            </a:fld>
            <a:endParaRPr lang="en-US" dirty="0"/>
          </a:p>
        </p:txBody>
      </p:sp>
      <p:sp>
        <p:nvSpPr>
          <p:cNvPr id="27650" name="Rectangle 2"/>
          <p:cNvSpPr>
            <a:spLocks noGrp="1" noRot="1" noChangeAspect="1" noChangeArrowheads="1" noTextEdit="1"/>
          </p:cNvSpPr>
          <p:nvPr>
            <p:ph type="sldImg"/>
          </p:nvPr>
        </p:nvSpPr>
        <p:spPr>
          <a:xfrm>
            <a:off x="381000" y="685800"/>
            <a:ext cx="6096000" cy="3429000"/>
          </a:xfrm>
          <a:ln/>
        </p:spPr>
      </p:sp>
      <p:sp>
        <p:nvSpPr>
          <p:cNvPr id="27651" name="Rectangle 3"/>
          <p:cNvSpPr>
            <a:spLocks noGrp="1" noChangeArrowheads="1"/>
          </p:cNvSpPr>
          <p:nvPr>
            <p:ph type="body" idx="1"/>
          </p:nvPr>
        </p:nvSpPr>
        <p:spPr>
          <a:xfrm>
            <a:off x="887414" y="4714876"/>
            <a:ext cx="4894262" cy="4467225"/>
          </a:xfrm>
        </p:spPr>
        <p:txBody>
          <a:bodyPr/>
          <a:lstStyle/>
          <a:p>
            <a:r>
              <a:rPr lang="en-US" sz="1400" dirty="0"/>
              <a:t>Williams P (2002) The Competent Boundary Spanner. </a:t>
            </a:r>
            <a:r>
              <a:rPr lang="en-US" sz="1400" u="sng" dirty="0"/>
              <a:t>Public Administration </a:t>
            </a:r>
            <a:r>
              <a:rPr lang="en-US" sz="1400" dirty="0"/>
              <a:t>80(1):103-124. </a:t>
            </a:r>
          </a:p>
          <a:p>
            <a:endParaRPr lang="en-US" sz="1400" dirty="0"/>
          </a:p>
          <a:p>
            <a:r>
              <a:rPr lang="en-US" sz="1400" dirty="0"/>
              <a:t>Leadbeater C, Goss S (1998</a:t>
            </a:r>
            <a:r>
              <a:rPr lang="en-US" sz="1400" u="sng" dirty="0"/>
              <a:t>) Civic entrepreneurship</a:t>
            </a:r>
            <a:r>
              <a:rPr lang="en-US" sz="1400" dirty="0"/>
              <a:t>. London. Demos. </a:t>
            </a:r>
            <a:endParaRPr lang="en-AU" sz="1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12893159"/>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5900" y="273050"/>
            <a:ext cx="3581400" cy="2016125"/>
          </a:xfrm>
        </p:spPr>
      </p:sp>
      <p:sp>
        <p:nvSpPr>
          <p:cNvPr id="3" name="Notes Placeholder 2"/>
          <p:cNvSpPr>
            <a:spLocks noGrp="1"/>
          </p:cNvSpPr>
          <p:nvPr>
            <p:ph type="body" idx="1"/>
          </p:nvPr>
        </p:nvSpPr>
        <p:spPr>
          <a:xfrm>
            <a:off x="393518" y="2461841"/>
            <a:ext cx="6022103" cy="6957236"/>
          </a:xfrm>
        </p:spPr>
        <p:txBody>
          <a:bodyPr>
            <a:normAutofit/>
          </a:bodyPr>
          <a:lstStyle/>
          <a:p>
            <a:pPr marL="226817" indent="-226817"/>
            <a:endParaRPr lang="en-AU" dirty="0"/>
          </a:p>
        </p:txBody>
      </p:sp>
      <p:sp>
        <p:nvSpPr>
          <p:cNvPr id="4" name="Slide Number Placeholder 3"/>
          <p:cNvSpPr>
            <a:spLocks noGrp="1"/>
          </p:cNvSpPr>
          <p:nvPr>
            <p:ph type="sldNum" sz="quarter" idx="10"/>
          </p:nvPr>
        </p:nvSpPr>
        <p:spPr/>
        <p:txBody>
          <a:bodyPr/>
          <a:lstStyle/>
          <a:p>
            <a:pPr defTabSz="907268">
              <a:defRPr/>
            </a:pPr>
            <a:fld id="{F0F44E8D-512F-40E6-89AF-D63A7204A38C}" type="slidenum">
              <a:rPr lang="en-US">
                <a:solidFill>
                  <a:srgbClr val="000000"/>
                </a:solidFill>
              </a:rPr>
              <a:pPr defTabSz="907268">
                <a:defRPr/>
              </a:pPr>
              <a:t>75</a:t>
            </a:fld>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182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3.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0.xml"/><Relationship Id="rId2" Type="http://schemas.openxmlformats.org/officeDocument/2006/relationships/image" Target="../media/image19.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1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6.xml"/><Relationship Id="rId2" Type="http://schemas.openxmlformats.org/officeDocument/2006/relationships/image" Target="../media/image5.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6.xml"/><Relationship Id="rId2" Type="http://schemas.openxmlformats.org/officeDocument/2006/relationships/image" Target="../media/image5.jpe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svg"/><Relationship Id="rId4" Type="http://schemas.openxmlformats.org/officeDocument/2006/relationships/image" Target="../media/image8.png"/><Relationship Id="rId1" Type="http://schemas.openxmlformats.org/officeDocument/2006/relationships/slideMaster" Target="../slideMasters/slideMaster46.xml"/><Relationship Id="rId2" Type="http://schemas.openxmlformats.org/officeDocument/2006/relationships/image" Target="../media/image7.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9.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svg"/><Relationship Id="rId4" Type="http://schemas.openxmlformats.org/officeDocument/2006/relationships/image" Target="../media/image8.png"/><Relationship Id="rId1" Type="http://schemas.openxmlformats.org/officeDocument/2006/relationships/slideMaster" Target="../slideMasters/slideMaster47.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svg"/><Relationship Id="rId4" Type="http://schemas.openxmlformats.org/officeDocument/2006/relationships/image" Target="../media/image8.png"/><Relationship Id="rId1" Type="http://schemas.openxmlformats.org/officeDocument/2006/relationships/slideMaster" Target="../slideMasters/slideMaster47.xml"/><Relationship Id="rId2" Type="http://schemas.openxmlformats.org/officeDocument/2006/relationships/image" Target="../media/image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svg"/><Relationship Id="rId4" Type="http://schemas.openxmlformats.org/officeDocument/2006/relationships/image" Target="../media/image8.png"/><Relationship Id="rId1" Type="http://schemas.openxmlformats.org/officeDocument/2006/relationships/slideMaster" Target="../slideMasters/slideMaster47.xml"/><Relationship Id="rId2" Type="http://schemas.openxmlformats.org/officeDocument/2006/relationships/image" Target="../media/image7.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svg"/><Relationship Id="rId4" Type="http://schemas.openxmlformats.org/officeDocument/2006/relationships/image" Target="../media/image8.png"/><Relationship Id="rId1" Type="http://schemas.openxmlformats.org/officeDocument/2006/relationships/slideMaster" Target="../slideMasters/slideMaster47.xml"/><Relationship Id="rId2" Type="http://schemas.openxmlformats.org/officeDocument/2006/relationships/image" Target="../media/image7.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svg"/><Relationship Id="rId1" Type="http://schemas.openxmlformats.org/officeDocument/2006/relationships/slideMaster" Target="../slideMasters/slideMaster47.xml"/><Relationship Id="rId2" Type="http://schemas.openxmlformats.org/officeDocument/2006/relationships/image" Target="../media/image8.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7.png"/><Relationship Id="rId5" Type="http://schemas.openxmlformats.org/officeDocument/2006/relationships/image" Target="../media/image3.svg"/><Relationship Id="rId1" Type="http://schemas.openxmlformats.org/officeDocument/2006/relationships/slideMaster" Target="../slideMasters/slideMaster47.xml"/><Relationship Id="rId2" Type="http://schemas.openxmlformats.org/officeDocument/2006/relationships/image" Target="../media/image8.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svg"/><Relationship Id="rId4" Type="http://schemas.openxmlformats.org/officeDocument/2006/relationships/image" Target="../media/image8.png"/><Relationship Id="rId1" Type="http://schemas.openxmlformats.org/officeDocument/2006/relationships/slideMaster" Target="../slideMasters/slideMaster47.xml"/><Relationship Id="rId2" Type="http://schemas.openxmlformats.org/officeDocument/2006/relationships/image" Target="../media/image7.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svg"/><Relationship Id="rId4" Type="http://schemas.openxmlformats.org/officeDocument/2006/relationships/image" Target="../media/image8.png"/><Relationship Id="rId5" Type="http://schemas.openxmlformats.org/officeDocument/2006/relationships/image" Target="../media/image11.jpeg"/><Relationship Id="rId6" Type="http://schemas.openxmlformats.org/officeDocument/2006/relationships/image" Target="../media/image12.png"/><Relationship Id="rId1" Type="http://schemas.openxmlformats.org/officeDocument/2006/relationships/slideMaster" Target="../slideMasters/slideMaster47.xml"/><Relationship Id="rId2" Type="http://schemas.openxmlformats.org/officeDocument/2006/relationships/image" Target="../media/image7.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7.png"/><Relationship Id="rId3" Type="http://schemas.openxmlformats.org/officeDocument/2006/relationships/image" Target="../media/image3.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svg"/><Relationship Id="rId4" Type="http://schemas.openxmlformats.org/officeDocument/2006/relationships/image" Target="../media/image8.png"/><Relationship Id="rId1" Type="http://schemas.openxmlformats.org/officeDocument/2006/relationships/slideMaster" Target="../slideMasters/slideMaster47.xml"/><Relationship Id="rId2" Type="http://schemas.openxmlformats.org/officeDocument/2006/relationships/image" Target="../media/image7.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svg"/><Relationship Id="rId5" Type="http://schemas.openxmlformats.org/officeDocument/2006/relationships/image" Target="../media/image8.png"/><Relationship Id="rId1" Type="http://schemas.openxmlformats.org/officeDocument/2006/relationships/slideMaster" Target="../slideMasters/slideMaster47.xml"/><Relationship Id="rId2" Type="http://schemas.openxmlformats.org/officeDocument/2006/relationships/image" Target="../media/image1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7.png"/><Relationship Id="rId5" Type="http://schemas.openxmlformats.org/officeDocument/2006/relationships/image" Target="../media/image3.svg"/><Relationship Id="rId1" Type="http://schemas.openxmlformats.org/officeDocument/2006/relationships/slideMaster" Target="../slideMasters/slideMaster47.xml"/><Relationship Id="rId2" Type="http://schemas.openxmlformats.org/officeDocument/2006/relationships/image" Target="../media/image8.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svg"/><Relationship Id="rId1" Type="http://schemas.openxmlformats.org/officeDocument/2006/relationships/slideMaster" Target="../slideMasters/slideMaster47.xml"/><Relationship Id="rId2" Type="http://schemas.openxmlformats.org/officeDocument/2006/relationships/image" Target="../media/image8.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3.svg"/><Relationship Id="rId1" Type="http://schemas.openxmlformats.org/officeDocument/2006/relationships/slideMaster" Target="../slideMasters/slideMaster47.xml"/><Relationship Id="rId2" Type="http://schemas.openxmlformats.org/officeDocument/2006/relationships/image" Target="../media/image8.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7.png"/><Relationship Id="rId5" Type="http://schemas.openxmlformats.org/officeDocument/2006/relationships/image" Target="../media/image3.svg"/><Relationship Id="rId1" Type="http://schemas.openxmlformats.org/officeDocument/2006/relationships/slideMaster" Target="../slideMasters/slideMaster47.xml"/><Relationship Id="rId2" Type="http://schemas.openxmlformats.org/officeDocument/2006/relationships/image" Target="../media/image8.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7.png"/><Relationship Id="rId5" Type="http://schemas.openxmlformats.org/officeDocument/2006/relationships/image" Target="../media/image3.svg"/><Relationship Id="rId1" Type="http://schemas.openxmlformats.org/officeDocument/2006/relationships/slideMaster" Target="../slideMasters/slideMaster47.xml"/><Relationship Id="rId2" Type="http://schemas.openxmlformats.org/officeDocument/2006/relationships/image" Target="../media/image8.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2874A4-278B-43EF-AD80-524C3F1E60A9}" type="datetimeFigureOut">
              <a:rPr lang="en-US" smtClean="0"/>
              <a:pPr/>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A59D3-87A3-413F-B632-5A591C21FD8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53086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2874A4-278B-43EF-AD80-524C3F1E60A9}" type="datetimeFigureOut">
              <a:rPr lang="en-US" smtClean="0"/>
              <a:pPr/>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A59D3-87A3-413F-B632-5A591C21FD8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348120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F32B87C7-B311-4C95-9002-C2BFCD7C886F}" type="datetimeFigureOut">
              <a:rPr lang="en-AU" smtClean="0"/>
              <a:pPr/>
              <a:t>11/5/18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FDE3E87-E292-47A6-8381-7D04EBE89CAD}" type="slidenum">
              <a:rPr lang="en-AU" smtClean="0"/>
              <a:pPr/>
              <a:t>‹#›</a:t>
            </a:fld>
            <a:endParaRPr lang="en-AU"/>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908372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2B87C7-B311-4C95-9002-C2BFCD7C886F}" type="datetimeFigureOut">
              <a:rPr lang="en-AU" smtClean="0"/>
              <a:pPr/>
              <a:t>11/5/18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FDE3E87-E292-47A6-8381-7D04EBE89CAD}" type="slidenum">
              <a:rPr lang="en-AU" smtClean="0"/>
              <a:pPr/>
              <a:t>‹#›</a:t>
            </a:fld>
            <a:endParaRPr lang="en-AU"/>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153593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60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2B87C7-B311-4C95-9002-C2BFCD7C886F}" type="datetimeFigureOut">
              <a:rPr lang="en-AU" smtClean="0"/>
              <a:pPr/>
              <a:t>11/5/18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FDE3E87-E292-47A6-8381-7D04EBE89CAD}" type="slidenum">
              <a:rPr lang="en-AU" smtClean="0"/>
              <a:pPr/>
              <a:t>‹#›</a:t>
            </a:fld>
            <a:endParaRPr lang="en-AU"/>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24824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60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2B87C7-B311-4C95-9002-C2BFCD7C886F}" type="datetimeFigureOut">
              <a:rPr lang="en-AU" smtClean="0"/>
              <a:pPr/>
              <a:t>11/5/18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FDE3E87-E292-47A6-8381-7D04EBE89CAD}" type="slidenum">
              <a:rPr lang="en-AU" smtClean="0"/>
              <a:pPr/>
              <a:t>‹#›</a:t>
            </a:fld>
            <a:endParaRPr lang="en-AU"/>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462961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32B87C7-B311-4C95-9002-C2BFCD7C886F}" type="datetimeFigureOut">
              <a:rPr lang="en-AU" smtClean="0"/>
              <a:pPr/>
              <a:t>11/5/18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FDE3E87-E292-47A6-8381-7D04EBE89CAD}" type="slidenum">
              <a:rPr lang="en-AU" smtClean="0"/>
              <a:pPr/>
              <a:t>‹#›</a:t>
            </a:fld>
            <a:endParaRPr lang="en-AU"/>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995728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32B87C7-B311-4C95-9002-C2BFCD7C886F}" type="datetimeFigureOut">
              <a:rPr lang="en-AU" smtClean="0"/>
              <a:pPr/>
              <a:t>11/5/18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FDE3E87-E292-47A6-8381-7D04EBE89CAD}" type="slidenum">
              <a:rPr lang="en-AU" smtClean="0"/>
              <a:pPr/>
              <a:t>‹#›</a:t>
            </a:fld>
            <a:endParaRPr lang="en-AU"/>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294077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PHN Corporate Content Slid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pc="0"/>
            </a:lvl1pPr>
            <a:lvl2pPr>
              <a:defRPr spc="0"/>
            </a:lvl2pPr>
            <a:lvl3pPr>
              <a:defRPr spc="0"/>
            </a:lvl3pPr>
            <a:lvl4pPr>
              <a:defRPr spc="0"/>
            </a:lvl4pPr>
            <a:lvl5pPr>
              <a:defRPr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Title Placeholder 1">
            <a:extLst>
              <a:ext uri="{FF2B5EF4-FFF2-40B4-BE49-F238E27FC236}">
                <a16:creationId xmlns:a="http://schemas.openxmlformats.org/drawingml/2006/main" xmlns:r="http://schemas.openxmlformats.org/officeDocument/2006/relationships" xmlns:p="http://schemas.openxmlformats.org/presentationml/2006/main" xmlns="" xmlns:a16="http://schemas.microsoft.com/office/drawing/2014/main" xmlns:mv="urn:schemas-microsoft-com:mac:vml" xmlns:mc="http://schemas.openxmlformats.org/markup-compatibility/2006" id="{A0CAEBC2-7C0D-6942-83B9-530C5A1D33C0}"/>
              </a:ext>
            </a:extLst>
          </p:cNvPr>
          <p:cNvSpPr>
            <a:spLocks noGrp="1"/>
          </p:cNvSpPr>
          <p:nvPr>
            <p:ph type="title"/>
          </p:nvPr>
        </p:nvSpPr>
        <p:spPr>
          <a:xfrm>
            <a:off x="609600" y="202630"/>
            <a:ext cx="10972800" cy="634082"/>
          </a:xfrm>
          <a:prstGeom prst="rect">
            <a:avLst/>
          </a:prstGeom>
        </p:spPr>
        <p:txBody>
          <a:bodyPr vert="horz" lIns="91440" tIns="45720" rIns="91440" bIns="45720" rtlCol="0" anchor="t">
            <a:noAutofit/>
          </a:bodyPr>
          <a:lstStyle>
            <a:lvl1pPr>
              <a:defRPr sz="3200"/>
            </a:lvl1pPr>
          </a:lstStyle>
          <a:p>
            <a:r>
              <a:rPr lang="en-US" dirty="0"/>
              <a:t>Click to edit Master title style</a:t>
            </a:r>
            <a:endParaRPr lang="en-AU"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189774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662"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662"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475925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12021312" cy="6839712"/>
          </a:xfrm>
          <a:prstGeom prst="rect">
            <a:avLst/>
          </a:prstGeom>
        </p:spPr>
      </p:pic>
      <p:sp>
        <p:nvSpPr>
          <p:cNvPr id="9" name="Title 1"/>
          <p:cNvSpPr>
            <a:spLocks noGrp="1"/>
          </p:cNvSpPr>
          <p:nvPr>
            <p:ph type="title"/>
          </p:nvPr>
        </p:nvSpPr>
        <p:spPr>
          <a:xfrm>
            <a:off x="2850156" y="2743248"/>
            <a:ext cx="8441607" cy="1487379"/>
          </a:xfrm>
        </p:spPr>
        <p:txBody>
          <a:bodyPr anchor="t"/>
          <a:lstStyle/>
          <a:p>
            <a:r>
              <a:rPr lang="en-GB" dirty="0"/>
              <a:t>Click to edit Master title style</a:t>
            </a:r>
            <a:endParaRPr lang="en-US" dirty="0"/>
          </a:p>
        </p:txBody>
      </p:sp>
      <p:cxnSp>
        <p:nvCxnSpPr>
          <p:cNvPr id="10" name="Straight Connector 9"/>
          <p:cNvCxnSpPr/>
          <p:nvPr userDrawn="1"/>
        </p:nvCxnSpPr>
        <p:spPr>
          <a:xfrm>
            <a:off x="2850119" y="2522270"/>
            <a:ext cx="9341884" cy="0"/>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2850119" y="4409505"/>
            <a:ext cx="934188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531809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42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443"/>
            <a:ext cx="2844800" cy="365125"/>
          </a:xfrm>
          <a:prstGeom prst="rect">
            <a:avLst/>
          </a:prstGeom>
        </p:spPr>
        <p:txBody>
          <a:bodyPr/>
          <a:lstStyle/>
          <a:p>
            <a:fld id="{D94B4601-F791-4E27-A04E-B06A4AC906E3}" type="datetimeFigureOut">
              <a:rPr lang="en-GB" smtClean="0"/>
              <a:pPr/>
              <a:t>11/5/18</a:t>
            </a:fld>
            <a:endParaRPr lang="en-GB"/>
          </a:p>
        </p:txBody>
      </p:sp>
      <p:sp>
        <p:nvSpPr>
          <p:cNvPr id="8" name="Footer Placeholder 7"/>
          <p:cNvSpPr>
            <a:spLocks noGrp="1"/>
          </p:cNvSpPr>
          <p:nvPr>
            <p:ph type="ftr" sz="quarter" idx="11"/>
          </p:nvPr>
        </p:nvSpPr>
        <p:spPr>
          <a:xfrm>
            <a:off x="4165600" y="6356443"/>
            <a:ext cx="3860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737600" y="6356443"/>
            <a:ext cx="2844800" cy="365125"/>
          </a:xfrm>
          <a:prstGeom prst="rect">
            <a:avLst/>
          </a:prstGeom>
        </p:spPr>
        <p:txBody>
          <a:bodyPr/>
          <a:lstStyle/>
          <a:p>
            <a:fld id="{7087B472-6969-45A5-8D47-D6EF5064DDB5}"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63587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2874A4-278B-43EF-AD80-524C3F1E60A9}" type="datetimeFigureOut">
              <a:rPr lang="en-US" smtClean="0"/>
              <a:pPr/>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A59D3-87A3-413F-B632-5A591C21FD8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202577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a:xfrm>
            <a:off x="609600" y="6356443"/>
            <a:ext cx="2844800" cy="365125"/>
          </a:xfrm>
          <a:prstGeom prst="rect">
            <a:avLst/>
          </a:prstGeom>
        </p:spPr>
        <p:txBody>
          <a:bodyPr/>
          <a:lstStyle/>
          <a:p>
            <a:fld id="{972C56C2-1779-41E1-9CA1-EE68F902F4D4}" type="datetimeFigureOut">
              <a:rPr lang="en-US" smtClean="0"/>
              <a:pPr/>
              <a:t>11/5/18</a:t>
            </a:fld>
            <a:endParaRPr lang="en-US"/>
          </a:p>
        </p:txBody>
      </p:sp>
      <p:sp>
        <p:nvSpPr>
          <p:cNvPr id="5" name="Fußzeilenplatzhalter 4"/>
          <p:cNvSpPr>
            <a:spLocks noGrp="1"/>
          </p:cNvSpPr>
          <p:nvPr>
            <p:ph type="ftr" sz="quarter" idx="11"/>
          </p:nvPr>
        </p:nvSpPr>
        <p:spPr>
          <a:xfrm>
            <a:off x="4165600" y="6356443"/>
            <a:ext cx="3860800" cy="365125"/>
          </a:xfrm>
          <a:prstGeom prst="rect">
            <a:avLst/>
          </a:prstGeom>
        </p:spPr>
        <p:txBody>
          <a:bodyPr/>
          <a:lstStyle/>
          <a:p>
            <a:endParaRPr lang="en-US"/>
          </a:p>
        </p:txBody>
      </p:sp>
      <p:sp>
        <p:nvSpPr>
          <p:cNvPr id="6" name="Foliennummernplatzhalter 5"/>
          <p:cNvSpPr>
            <a:spLocks noGrp="1"/>
          </p:cNvSpPr>
          <p:nvPr>
            <p:ph type="sldNum" sz="quarter" idx="12"/>
          </p:nvPr>
        </p:nvSpPr>
        <p:spPr>
          <a:xfrm>
            <a:off x="8737600" y="6356443"/>
            <a:ext cx="2844800" cy="365125"/>
          </a:xfrm>
          <a:prstGeom prst="rect">
            <a:avLst/>
          </a:prstGeom>
        </p:spPr>
        <p:txBody>
          <a:bodyPr/>
          <a:lstStyle/>
          <a:p>
            <a:fld id="{5E3B6B0B-53C1-43CD-839C-78CCE0A14715}"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80298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IFIC Blue Mai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4" name="Content Placeholder 3"/>
          <p:cNvSpPr>
            <a:spLocks noGrp="1"/>
          </p:cNvSpPr>
          <p:nvPr>
            <p:ph sz="quarter" idx="10"/>
          </p:nvPr>
        </p:nvSpPr>
        <p:spPr>
          <a:xfrm>
            <a:off x="609662" y="1331958"/>
            <a:ext cx="11053233" cy="4893241"/>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14046928"/>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3"/>
          <p:cNvSpPr>
            <a:spLocks noGrp="1"/>
          </p:cNvSpPr>
          <p:nvPr>
            <p:ph sz="quarter" idx="10"/>
          </p:nvPr>
        </p:nvSpPr>
        <p:spPr>
          <a:xfrm>
            <a:off x="609662"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349542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10319826"/>
      </p:ext>
    </p:extLst>
  </p:cSld>
  <p:clrMapOvr>
    <a:masterClrMapping/>
  </p:clrMapOvr>
  <p:transition>
    <p:fade thruBlk="1"/>
  </p:transition>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47449831"/>
      </p:ext>
    </p:extLst>
  </p:cSld>
  <p:clrMapOvr>
    <a:masterClrMapping/>
  </p:clrMapOvr>
  <p:transition spd="med">
    <p:fade/>
  </p:transition>
  <p:hf sldNum="0" hdr="0" ftr="0" dt="0"/>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userDrawn="1">
  <p:cSld name="2_Folien">
    <p:bg>
      <p:bgRef idx="1001">
        <a:schemeClr val="bg1"/>
      </p:bgRef>
    </p:bg>
    <p:spTree>
      <p:nvGrpSpPr>
        <p:cNvPr id="1" name=""/>
        <p:cNvGrpSpPr/>
        <p:nvPr/>
      </p:nvGrpSpPr>
      <p:grpSpPr>
        <a:xfrm>
          <a:off x="0" y="0"/>
          <a:ext cx="0" cy="0"/>
          <a:chOff x="0" y="0"/>
          <a:chExt cx="0" cy="0"/>
        </a:xfrm>
      </p:grpSpPr>
      <p:sp>
        <p:nvSpPr>
          <p:cNvPr id="4" name="Rechteck 12"/>
          <p:cNvSpPr/>
          <p:nvPr/>
        </p:nvSpPr>
        <p:spPr>
          <a:xfrm>
            <a:off x="1007533" y="0"/>
            <a:ext cx="11184467" cy="6858000"/>
          </a:xfrm>
          <a:prstGeom prst="rect">
            <a:avLst/>
          </a:prstGeom>
          <a:solidFill>
            <a:schemeClr val="bg1">
              <a:alpha val="73000"/>
            </a:schemeClr>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659490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3"/>
          <p:cNvSpPr>
            <a:spLocks noGrp="1"/>
          </p:cNvSpPr>
          <p:nvPr>
            <p:ph sz="quarter" idx="10"/>
          </p:nvPr>
        </p:nvSpPr>
        <p:spPr>
          <a:xfrm>
            <a:off x="609662"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47527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12021312" cy="6839712"/>
          </a:xfrm>
          <a:prstGeom prst="rect">
            <a:avLst/>
          </a:prstGeom>
        </p:spPr>
      </p:pic>
      <p:sp>
        <p:nvSpPr>
          <p:cNvPr id="9" name="Title 1"/>
          <p:cNvSpPr>
            <a:spLocks noGrp="1"/>
          </p:cNvSpPr>
          <p:nvPr>
            <p:ph type="title"/>
          </p:nvPr>
        </p:nvSpPr>
        <p:spPr>
          <a:xfrm>
            <a:off x="2850156" y="2743248"/>
            <a:ext cx="8441607" cy="1487379"/>
          </a:xfrm>
        </p:spPr>
        <p:txBody>
          <a:bodyPr anchor="t"/>
          <a:lstStyle/>
          <a:p>
            <a:r>
              <a:rPr lang="en-GB" dirty="0"/>
              <a:t>Click to edit Master title style</a:t>
            </a:r>
            <a:endParaRPr lang="en-US" dirty="0"/>
          </a:p>
        </p:txBody>
      </p:sp>
      <p:cxnSp>
        <p:nvCxnSpPr>
          <p:cNvPr id="10" name="Straight Connector 9"/>
          <p:cNvCxnSpPr/>
          <p:nvPr userDrawn="1"/>
        </p:nvCxnSpPr>
        <p:spPr>
          <a:xfrm>
            <a:off x="2850119" y="2522270"/>
            <a:ext cx="9341884" cy="0"/>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2850119" y="4409505"/>
            <a:ext cx="934188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531158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606"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606"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475925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12021312" cy="6839712"/>
          </a:xfrm>
          <a:prstGeom prst="rect">
            <a:avLst/>
          </a:prstGeom>
        </p:spPr>
      </p:pic>
      <p:sp>
        <p:nvSpPr>
          <p:cNvPr id="9" name="Title 1"/>
          <p:cNvSpPr>
            <a:spLocks noGrp="1"/>
          </p:cNvSpPr>
          <p:nvPr>
            <p:ph type="title"/>
          </p:nvPr>
        </p:nvSpPr>
        <p:spPr>
          <a:xfrm>
            <a:off x="2850122" y="2743248"/>
            <a:ext cx="8441607" cy="1487379"/>
          </a:xfrm>
        </p:spPr>
        <p:txBody>
          <a:bodyPr anchor="t"/>
          <a:lstStyle/>
          <a:p>
            <a:r>
              <a:rPr lang="en-GB" dirty="0"/>
              <a:t>Click to edit Master title style</a:t>
            </a:r>
            <a:endParaRPr lang="en-US" dirty="0"/>
          </a:p>
        </p:txBody>
      </p:sp>
      <p:cxnSp>
        <p:nvCxnSpPr>
          <p:cNvPr id="10" name="Straight Connector 9"/>
          <p:cNvCxnSpPr/>
          <p:nvPr userDrawn="1"/>
        </p:nvCxnSpPr>
        <p:spPr>
          <a:xfrm>
            <a:off x="2850119" y="2522270"/>
            <a:ext cx="9341884" cy="0"/>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2850119" y="4409505"/>
            <a:ext cx="934188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53180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12021312" cy="6839712"/>
          </a:xfrm>
          <a:prstGeom prst="rect">
            <a:avLst/>
          </a:prstGeom>
        </p:spPr>
      </p:pic>
      <p:sp>
        <p:nvSpPr>
          <p:cNvPr id="9" name="Title 1"/>
          <p:cNvSpPr>
            <a:spLocks noGrp="1"/>
          </p:cNvSpPr>
          <p:nvPr>
            <p:ph type="title"/>
          </p:nvPr>
        </p:nvSpPr>
        <p:spPr>
          <a:xfrm>
            <a:off x="2850156" y="2743248"/>
            <a:ext cx="8441607" cy="1487379"/>
          </a:xfrm>
        </p:spPr>
        <p:txBody>
          <a:bodyPr anchor="t"/>
          <a:lstStyle/>
          <a:p>
            <a:r>
              <a:rPr lang="en-GB" dirty="0"/>
              <a:t>Click to edit Master title style</a:t>
            </a:r>
            <a:endParaRPr lang="en-US" dirty="0"/>
          </a:p>
        </p:txBody>
      </p:sp>
      <p:cxnSp>
        <p:nvCxnSpPr>
          <p:cNvPr id="10" name="Straight Connector 9"/>
          <p:cNvCxnSpPr/>
          <p:nvPr userDrawn="1"/>
        </p:nvCxnSpPr>
        <p:spPr>
          <a:xfrm>
            <a:off x="2850119" y="2522270"/>
            <a:ext cx="9341884" cy="0"/>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2850119" y="4409505"/>
            <a:ext cx="934188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620041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9"/>
            <a:ext cx="2844800" cy="365125"/>
          </a:xfrm>
          <a:prstGeom prst="rect">
            <a:avLst/>
          </a:prstGeom>
        </p:spPr>
        <p:txBody>
          <a:bodyPr/>
          <a:lstStyle/>
          <a:p>
            <a:fld id="{D94B4601-F791-4E27-A04E-B06A4AC906E3}" type="datetimeFigureOut">
              <a:rPr lang="en-GB" smtClean="0"/>
              <a:pPr/>
              <a:t>11/5/18</a:t>
            </a:fld>
            <a:endParaRPr lang="en-GB"/>
          </a:p>
        </p:txBody>
      </p:sp>
      <p:sp>
        <p:nvSpPr>
          <p:cNvPr id="8" name="Footer Placeholder 7"/>
          <p:cNvSpPr>
            <a:spLocks noGrp="1"/>
          </p:cNvSpPr>
          <p:nvPr>
            <p:ph type="ftr" sz="quarter" idx="11"/>
          </p:nvPr>
        </p:nvSpPr>
        <p:spPr>
          <a:xfrm>
            <a:off x="4165600" y="6356359"/>
            <a:ext cx="3860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737600" y="6356359"/>
            <a:ext cx="2844800" cy="365125"/>
          </a:xfrm>
          <a:prstGeom prst="rect">
            <a:avLst/>
          </a:prstGeom>
        </p:spPr>
        <p:txBody>
          <a:bodyPr/>
          <a:lstStyle/>
          <a:p>
            <a:fld id="{7087B472-6969-45A5-8D47-D6EF5064DDB5}"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635877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3"/>
          <p:cNvSpPr>
            <a:spLocks noGrp="1"/>
          </p:cNvSpPr>
          <p:nvPr>
            <p:ph sz="quarter" idx="10"/>
          </p:nvPr>
        </p:nvSpPr>
        <p:spPr>
          <a:xfrm>
            <a:off x="609606"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349542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3"/>
          <p:cNvSpPr>
            <a:spLocks noGrp="1"/>
          </p:cNvSpPr>
          <p:nvPr>
            <p:ph sz="quarter" idx="10"/>
          </p:nvPr>
        </p:nvSpPr>
        <p:spPr>
          <a:xfrm>
            <a:off x="609605"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47527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12021312" cy="6839712"/>
          </a:xfrm>
          <a:prstGeom prst="rect">
            <a:avLst/>
          </a:prstGeom>
        </p:spPr>
      </p:pic>
      <p:sp>
        <p:nvSpPr>
          <p:cNvPr id="9" name="Title 1"/>
          <p:cNvSpPr>
            <a:spLocks noGrp="1"/>
          </p:cNvSpPr>
          <p:nvPr>
            <p:ph type="title"/>
          </p:nvPr>
        </p:nvSpPr>
        <p:spPr>
          <a:xfrm>
            <a:off x="2850121" y="2743248"/>
            <a:ext cx="8441607" cy="1487379"/>
          </a:xfrm>
        </p:spPr>
        <p:txBody>
          <a:bodyPr anchor="t"/>
          <a:lstStyle/>
          <a:p>
            <a:r>
              <a:rPr lang="en-GB" dirty="0"/>
              <a:t>Click to edit Master title style</a:t>
            </a:r>
            <a:endParaRPr lang="en-US" dirty="0"/>
          </a:p>
        </p:txBody>
      </p:sp>
      <p:cxnSp>
        <p:nvCxnSpPr>
          <p:cNvPr id="10" name="Straight Connector 9"/>
          <p:cNvCxnSpPr/>
          <p:nvPr userDrawn="1"/>
        </p:nvCxnSpPr>
        <p:spPr>
          <a:xfrm>
            <a:off x="2850119" y="2522270"/>
            <a:ext cx="9341884" cy="0"/>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2850119" y="4409505"/>
            <a:ext cx="934188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53115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20081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01653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527"/>
            <a:ext cx="2844800" cy="365125"/>
          </a:xfrm>
          <a:prstGeom prst="rect">
            <a:avLst/>
          </a:prstGeom>
        </p:spPr>
        <p:txBody>
          <a:bodyPr/>
          <a:lstStyle/>
          <a:p>
            <a:pPr defTabSz="457200"/>
            <a:fld id="{D94B4601-F791-4E27-A04E-B06A4AC906E3}" type="datetimeFigureOut">
              <a:rPr lang="en-GB" smtClean="0">
                <a:solidFill>
                  <a:prstClr val="black"/>
                </a:solidFill>
              </a:rPr>
              <a:pPr defTabSz="457200"/>
              <a:t>11/5/18</a:t>
            </a:fld>
            <a:endParaRPr lang="en-GB">
              <a:solidFill>
                <a:prstClr val="black"/>
              </a:solidFill>
            </a:endParaRPr>
          </a:p>
        </p:txBody>
      </p:sp>
      <p:sp>
        <p:nvSpPr>
          <p:cNvPr id="5" name="Footer Placeholder 4"/>
          <p:cNvSpPr>
            <a:spLocks noGrp="1"/>
          </p:cNvSpPr>
          <p:nvPr>
            <p:ph type="ftr" sz="quarter" idx="11"/>
          </p:nvPr>
        </p:nvSpPr>
        <p:spPr>
          <a:xfrm>
            <a:off x="4165600" y="6356527"/>
            <a:ext cx="3860800" cy="365125"/>
          </a:xfrm>
          <a:prstGeom prst="rect">
            <a:avLst/>
          </a:prstGeom>
        </p:spPr>
        <p:txBody>
          <a:bodyPr/>
          <a:lstStyle/>
          <a:p>
            <a:pPr defTabSz="457200"/>
            <a:endParaRPr lang="en-GB">
              <a:solidFill>
                <a:prstClr val="black"/>
              </a:solidFill>
            </a:endParaRPr>
          </a:p>
        </p:txBody>
      </p:sp>
      <p:sp>
        <p:nvSpPr>
          <p:cNvPr id="6" name="Slide Number Placeholder 5"/>
          <p:cNvSpPr>
            <a:spLocks noGrp="1"/>
          </p:cNvSpPr>
          <p:nvPr>
            <p:ph type="sldNum" sz="quarter" idx="12"/>
          </p:nvPr>
        </p:nvSpPr>
        <p:spPr>
          <a:xfrm>
            <a:off x="8737600" y="6356527"/>
            <a:ext cx="2844800" cy="365125"/>
          </a:xfrm>
          <a:prstGeom prst="rect">
            <a:avLst/>
          </a:prstGeom>
        </p:spPr>
        <p:txBody>
          <a:bodyPr/>
          <a:lstStyle/>
          <a:p>
            <a:pPr defTabSz="457200"/>
            <a:fld id="{7087B472-6969-45A5-8D47-D6EF5064DDB5}" type="slidenum">
              <a:rPr lang="en-GB" smtClean="0">
                <a:solidFill>
                  <a:prstClr val="black"/>
                </a:solidFill>
              </a:rPr>
              <a:pPr defTabSz="457200"/>
              <a:t>‹#›</a:t>
            </a:fld>
            <a:endParaRPr lang="en-GB">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75061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527"/>
            <a:ext cx="2844800" cy="365125"/>
          </a:xfrm>
          <a:prstGeom prst="rect">
            <a:avLst/>
          </a:prstGeom>
        </p:spPr>
        <p:txBody>
          <a:bodyPr/>
          <a:lstStyle/>
          <a:p>
            <a:pPr defTabSz="457200"/>
            <a:fld id="{D94B4601-F791-4E27-A04E-B06A4AC906E3}" type="datetimeFigureOut">
              <a:rPr lang="en-GB" smtClean="0">
                <a:solidFill>
                  <a:prstClr val="black"/>
                </a:solidFill>
              </a:rPr>
              <a:pPr defTabSz="457200"/>
              <a:t>11/5/18</a:t>
            </a:fld>
            <a:endParaRPr lang="en-GB">
              <a:solidFill>
                <a:prstClr val="black"/>
              </a:solidFill>
            </a:endParaRPr>
          </a:p>
        </p:txBody>
      </p:sp>
      <p:sp>
        <p:nvSpPr>
          <p:cNvPr id="5" name="Footer Placeholder 4"/>
          <p:cNvSpPr>
            <a:spLocks noGrp="1"/>
          </p:cNvSpPr>
          <p:nvPr>
            <p:ph type="ftr" sz="quarter" idx="11"/>
          </p:nvPr>
        </p:nvSpPr>
        <p:spPr>
          <a:xfrm>
            <a:off x="4165600" y="6356527"/>
            <a:ext cx="3860800" cy="365125"/>
          </a:xfrm>
          <a:prstGeom prst="rect">
            <a:avLst/>
          </a:prstGeom>
        </p:spPr>
        <p:txBody>
          <a:bodyPr/>
          <a:lstStyle/>
          <a:p>
            <a:pPr defTabSz="457200"/>
            <a:endParaRPr lang="en-GB">
              <a:solidFill>
                <a:prstClr val="black"/>
              </a:solidFill>
            </a:endParaRPr>
          </a:p>
        </p:txBody>
      </p:sp>
      <p:sp>
        <p:nvSpPr>
          <p:cNvPr id="6" name="Slide Number Placeholder 5"/>
          <p:cNvSpPr>
            <a:spLocks noGrp="1"/>
          </p:cNvSpPr>
          <p:nvPr>
            <p:ph type="sldNum" sz="quarter" idx="12"/>
          </p:nvPr>
        </p:nvSpPr>
        <p:spPr>
          <a:xfrm>
            <a:off x="8737600" y="6356527"/>
            <a:ext cx="2844800" cy="365125"/>
          </a:xfrm>
          <a:prstGeom prst="rect">
            <a:avLst/>
          </a:prstGeom>
        </p:spPr>
        <p:txBody>
          <a:bodyPr/>
          <a:lstStyle/>
          <a:p>
            <a:pPr defTabSz="457200"/>
            <a:fld id="{7087B472-6969-45A5-8D47-D6EF5064DDB5}" type="slidenum">
              <a:rPr lang="en-GB" smtClean="0">
                <a:solidFill>
                  <a:prstClr val="black"/>
                </a:solidFill>
              </a:rPr>
              <a:pPr defTabSz="457200"/>
              <a:t>‹#›</a:t>
            </a:fld>
            <a:endParaRPr lang="en-GB">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8242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527"/>
            <a:ext cx="2844800" cy="365125"/>
          </a:xfrm>
          <a:prstGeom prst="rect">
            <a:avLst/>
          </a:prstGeom>
        </p:spPr>
        <p:txBody>
          <a:bodyPr/>
          <a:lstStyle/>
          <a:p>
            <a:pPr defTabSz="457200"/>
            <a:fld id="{D94B4601-F791-4E27-A04E-B06A4AC906E3}" type="datetimeFigureOut">
              <a:rPr lang="en-GB" smtClean="0">
                <a:solidFill>
                  <a:prstClr val="black"/>
                </a:solidFill>
              </a:rPr>
              <a:pPr defTabSz="457200"/>
              <a:t>11/5/18</a:t>
            </a:fld>
            <a:endParaRPr lang="en-GB">
              <a:solidFill>
                <a:prstClr val="black"/>
              </a:solidFill>
            </a:endParaRPr>
          </a:p>
        </p:txBody>
      </p:sp>
      <p:sp>
        <p:nvSpPr>
          <p:cNvPr id="5" name="Footer Placeholder 4"/>
          <p:cNvSpPr>
            <a:spLocks noGrp="1"/>
          </p:cNvSpPr>
          <p:nvPr>
            <p:ph type="ftr" sz="quarter" idx="11"/>
          </p:nvPr>
        </p:nvSpPr>
        <p:spPr>
          <a:xfrm>
            <a:off x="4165600" y="6356527"/>
            <a:ext cx="3860800" cy="365125"/>
          </a:xfrm>
          <a:prstGeom prst="rect">
            <a:avLst/>
          </a:prstGeom>
        </p:spPr>
        <p:txBody>
          <a:bodyPr/>
          <a:lstStyle/>
          <a:p>
            <a:pPr defTabSz="457200"/>
            <a:endParaRPr lang="en-GB">
              <a:solidFill>
                <a:prstClr val="black"/>
              </a:solidFill>
            </a:endParaRPr>
          </a:p>
        </p:txBody>
      </p:sp>
      <p:sp>
        <p:nvSpPr>
          <p:cNvPr id="6" name="Slide Number Placeholder 5"/>
          <p:cNvSpPr>
            <a:spLocks noGrp="1"/>
          </p:cNvSpPr>
          <p:nvPr>
            <p:ph type="sldNum" sz="quarter" idx="12"/>
          </p:nvPr>
        </p:nvSpPr>
        <p:spPr>
          <a:xfrm>
            <a:off x="8737600" y="6356527"/>
            <a:ext cx="2844800" cy="365125"/>
          </a:xfrm>
          <a:prstGeom prst="rect">
            <a:avLst/>
          </a:prstGeom>
        </p:spPr>
        <p:txBody>
          <a:bodyPr/>
          <a:lstStyle/>
          <a:p>
            <a:pPr defTabSz="457200"/>
            <a:fld id="{7087B472-6969-45A5-8D47-D6EF5064DDB5}" type="slidenum">
              <a:rPr lang="en-GB" smtClean="0">
                <a:solidFill>
                  <a:prstClr val="black"/>
                </a:solidFill>
              </a:rPr>
              <a:pPr defTabSz="457200"/>
              <a:t>‹#›</a:t>
            </a:fld>
            <a:endParaRPr lang="en-GB">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44488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62177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61246445"/>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2874A4-278B-43EF-AD80-524C3F1E60A9}" type="datetimeFigureOut">
              <a:rPr lang="en-US" smtClean="0"/>
              <a:pPr/>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A59D3-87A3-413F-B632-5A591C21FD8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19234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79343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04053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71586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12574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74773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12021312" cy="6839712"/>
          </a:xfrm>
          <a:prstGeom prst="rect">
            <a:avLst/>
          </a:prstGeom>
        </p:spPr>
      </p:pic>
      <p:sp>
        <p:nvSpPr>
          <p:cNvPr id="9" name="Title 1"/>
          <p:cNvSpPr>
            <a:spLocks noGrp="1"/>
          </p:cNvSpPr>
          <p:nvPr>
            <p:ph type="title"/>
          </p:nvPr>
        </p:nvSpPr>
        <p:spPr>
          <a:xfrm>
            <a:off x="2850156" y="2743248"/>
            <a:ext cx="8441607" cy="1487379"/>
          </a:xfrm>
        </p:spPr>
        <p:txBody>
          <a:bodyPr anchor="t"/>
          <a:lstStyle/>
          <a:p>
            <a:r>
              <a:rPr lang="en-GB" dirty="0"/>
              <a:t>Click to edit Master title style</a:t>
            </a:r>
            <a:endParaRPr lang="en-US" dirty="0"/>
          </a:p>
        </p:txBody>
      </p:sp>
      <p:cxnSp>
        <p:nvCxnSpPr>
          <p:cNvPr id="10" name="Straight Connector 9"/>
          <p:cNvCxnSpPr/>
          <p:nvPr userDrawn="1"/>
        </p:nvCxnSpPr>
        <p:spPr>
          <a:xfrm>
            <a:off x="2850119" y="2522270"/>
            <a:ext cx="9341884" cy="0"/>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2850119" y="4409505"/>
            <a:ext cx="934188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85754228"/>
      </p:ext>
    </p:extLst>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48087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97359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65077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12021312" cy="6839712"/>
          </a:xfrm>
          <a:prstGeom prst="rect">
            <a:avLst/>
          </a:prstGeom>
        </p:spPr>
      </p:pic>
      <p:sp>
        <p:nvSpPr>
          <p:cNvPr id="9" name="Title 1"/>
          <p:cNvSpPr>
            <a:spLocks noGrp="1"/>
          </p:cNvSpPr>
          <p:nvPr>
            <p:ph type="title"/>
          </p:nvPr>
        </p:nvSpPr>
        <p:spPr>
          <a:xfrm>
            <a:off x="2850156" y="2743248"/>
            <a:ext cx="8441607" cy="1487379"/>
          </a:xfrm>
        </p:spPr>
        <p:txBody>
          <a:bodyPr anchor="t"/>
          <a:lstStyle/>
          <a:p>
            <a:r>
              <a:rPr lang="en-GB" dirty="0"/>
              <a:t>Click to edit Master title style</a:t>
            </a:r>
            <a:endParaRPr lang="en-US" dirty="0"/>
          </a:p>
        </p:txBody>
      </p:sp>
      <p:cxnSp>
        <p:nvCxnSpPr>
          <p:cNvPr id="10" name="Straight Connector 9"/>
          <p:cNvCxnSpPr/>
          <p:nvPr userDrawn="1"/>
        </p:nvCxnSpPr>
        <p:spPr>
          <a:xfrm>
            <a:off x="2850119" y="2522270"/>
            <a:ext cx="9341884" cy="0"/>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2850119" y="4409505"/>
            <a:ext cx="934188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2006630"/>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1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3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2874A4-278B-43EF-AD80-524C3F1E60A9}" type="datetimeFigureOut">
              <a:rPr lang="en-US" smtClean="0"/>
              <a:pPr/>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A59D3-87A3-413F-B632-5A591C21FD8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9050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64704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2467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46791700"/>
      </p:ext>
    </p:extLst>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43434445"/>
      </p:ext>
    </p:extLst>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48160412"/>
      </p:ext>
    </p:extLst>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7411083"/>
      </p:ext>
    </p:extLst>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12021312" cy="6839712"/>
          </a:xfrm>
          <a:prstGeom prst="rect">
            <a:avLst/>
          </a:prstGeom>
        </p:spPr>
      </p:pic>
      <p:sp>
        <p:nvSpPr>
          <p:cNvPr id="9" name="Title 1"/>
          <p:cNvSpPr>
            <a:spLocks noGrp="1"/>
          </p:cNvSpPr>
          <p:nvPr>
            <p:ph type="title"/>
          </p:nvPr>
        </p:nvSpPr>
        <p:spPr>
          <a:xfrm>
            <a:off x="2850156" y="2743248"/>
            <a:ext cx="8441607" cy="1487379"/>
          </a:xfrm>
        </p:spPr>
        <p:txBody>
          <a:bodyPr anchor="t"/>
          <a:lstStyle/>
          <a:p>
            <a:r>
              <a:rPr lang="en-GB" dirty="0"/>
              <a:t>Click to edit Master title style</a:t>
            </a:r>
            <a:endParaRPr lang="en-US" dirty="0"/>
          </a:p>
        </p:txBody>
      </p:sp>
      <p:cxnSp>
        <p:nvCxnSpPr>
          <p:cNvPr id="10" name="Straight Connector 9"/>
          <p:cNvCxnSpPr/>
          <p:nvPr userDrawn="1"/>
        </p:nvCxnSpPr>
        <p:spPr>
          <a:xfrm>
            <a:off x="2850119" y="2522270"/>
            <a:ext cx="9341884" cy="0"/>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2850119" y="4409505"/>
            <a:ext cx="934188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00236929"/>
      </p:ext>
    </p:extLst>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55729825"/>
      </p:ext>
    </p:extLst>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78132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527"/>
            <a:ext cx="2844800" cy="365125"/>
          </a:xfrm>
          <a:prstGeom prst="rect">
            <a:avLst/>
          </a:prstGeom>
        </p:spPr>
        <p:txBody>
          <a:bodyPr/>
          <a:lstStyle/>
          <a:p>
            <a:pPr defTabSz="457200"/>
            <a:fld id="{D94B4601-F791-4E27-A04E-B06A4AC906E3}" type="datetimeFigureOut">
              <a:rPr lang="en-GB" smtClean="0">
                <a:solidFill>
                  <a:prstClr val="black"/>
                </a:solidFill>
              </a:rPr>
              <a:pPr defTabSz="457200"/>
              <a:t>11/5/18</a:t>
            </a:fld>
            <a:endParaRPr lang="en-GB">
              <a:solidFill>
                <a:prstClr val="black"/>
              </a:solidFill>
            </a:endParaRPr>
          </a:p>
        </p:txBody>
      </p:sp>
      <p:sp>
        <p:nvSpPr>
          <p:cNvPr id="5" name="Footer Placeholder 4"/>
          <p:cNvSpPr>
            <a:spLocks noGrp="1"/>
          </p:cNvSpPr>
          <p:nvPr>
            <p:ph type="ftr" sz="quarter" idx="11"/>
          </p:nvPr>
        </p:nvSpPr>
        <p:spPr>
          <a:xfrm>
            <a:off x="4165600" y="6356527"/>
            <a:ext cx="3860800" cy="365125"/>
          </a:xfrm>
          <a:prstGeom prst="rect">
            <a:avLst/>
          </a:prstGeom>
        </p:spPr>
        <p:txBody>
          <a:bodyPr/>
          <a:lstStyle/>
          <a:p>
            <a:pPr defTabSz="457200"/>
            <a:endParaRPr lang="en-GB">
              <a:solidFill>
                <a:prstClr val="black"/>
              </a:solidFill>
            </a:endParaRPr>
          </a:p>
        </p:txBody>
      </p:sp>
      <p:sp>
        <p:nvSpPr>
          <p:cNvPr id="6" name="Slide Number Placeholder 5"/>
          <p:cNvSpPr>
            <a:spLocks noGrp="1"/>
          </p:cNvSpPr>
          <p:nvPr>
            <p:ph type="sldNum" sz="quarter" idx="12"/>
          </p:nvPr>
        </p:nvSpPr>
        <p:spPr>
          <a:xfrm>
            <a:off x="8737600" y="6356527"/>
            <a:ext cx="2844800" cy="365125"/>
          </a:xfrm>
          <a:prstGeom prst="rect">
            <a:avLst/>
          </a:prstGeom>
        </p:spPr>
        <p:txBody>
          <a:bodyPr/>
          <a:lstStyle/>
          <a:p>
            <a:pPr defTabSz="457200"/>
            <a:fld id="{7087B472-6969-45A5-8D47-D6EF5064DDB5}" type="slidenum">
              <a:rPr lang="en-GB" smtClean="0">
                <a:solidFill>
                  <a:prstClr val="black"/>
                </a:solidFill>
              </a:rPr>
              <a:pPr defTabSz="457200"/>
              <a:t>‹#›</a:t>
            </a:fld>
            <a:endParaRPr lang="en-GB">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23316010"/>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2874A4-278B-43EF-AD80-524C3F1E60A9}" type="datetimeFigureOut">
              <a:rPr lang="en-US" smtClean="0"/>
              <a:pPr/>
              <a:t>11/5/18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A59D3-87A3-413F-B632-5A591C21FD8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66547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527"/>
            <a:ext cx="2844800" cy="365125"/>
          </a:xfrm>
          <a:prstGeom prst="rect">
            <a:avLst/>
          </a:prstGeom>
        </p:spPr>
        <p:txBody>
          <a:bodyPr/>
          <a:lstStyle/>
          <a:p>
            <a:pPr defTabSz="457200"/>
            <a:fld id="{D94B4601-F791-4E27-A04E-B06A4AC906E3}" type="datetimeFigureOut">
              <a:rPr lang="en-GB" smtClean="0">
                <a:solidFill>
                  <a:prstClr val="black"/>
                </a:solidFill>
              </a:rPr>
              <a:pPr defTabSz="457200"/>
              <a:t>11/5/18</a:t>
            </a:fld>
            <a:endParaRPr lang="en-GB">
              <a:solidFill>
                <a:prstClr val="black"/>
              </a:solidFill>
            </a:endParaRPr>
          </a:p>
        </p:txBody>
      </p:sp>
      <p:sp>
        <p:nvSpPr>
          <p:cNvPr id="5" name="Footer Placeholder 4"/>
          <p:cNvSpPr>
            <a:spLocks noGrp="1"/>
          </p:cNvSpPr>
          <p:nvPr>
            <p:ph type="ftr" sz="quarter" idx="11"/>
          </p:nvPr>
        </p:nvSpPr>
        <p:spPr>
          <a:xfrm>
            <a:off x="4165600" y="6356527"/>
            <a:ext cx="3860800" cy="365125"/>
          </a:xfrm>
          <a:prstGeom prst="rect">
            <a:avLst/>
          </a:prstGeom>
        </p:spPr>
        <p:txBody>
          <a:bodyPr/>
          <a:lstStyle/>
          <a:p>
            <a:pPr defTabSz="457200"/>
            <a:endParaRPr lang="en-GB">
              <a:solidFill>
                <a:prstClr val="black"/>
              </a:solidFill>
            </a:endParaRPr>
          </a:p>
        </p:txBody>
      </p:sp>
      <p:sp>
        <p:nvSpPr>
          <p:cNvPr id="6" name="Slide Number Placeholder 5"/>
          <p:cNvSpPr>
            <a:spLocks noGrp="1"/>
          </p:cNvSpPr>
          <p:nvPr>
            <p:ph type="sldNum" sz="quarter" idx="12"/>
          </p:nvPr>
        </p:nvSpPr>
        <p:spPr>
          <a:xfrm>
            <a:off x="8737600" y="6356527"/>
            <a:ext cx="2844800" cy="365125"/>
          </a:xfrm>
          <a:prstGeom prst="rect">
            <a:avLst/>
          </a:prstGeom>
        </p:spPr>
        <p:txBody>
          <a:bodyPr/>
          <a:lstStyle/>
          <a:p>
            <a:pPr defTabSz="457200"/>
            <a:fld id="{7087B472-6969-45A5-8D47-D6EF5064DDB5}" type="slidenum">
              <a:rPr lang="en-GB" smtClean="0">
                <a:solidFill>
                  <a:prstClr val="black"/>
                </a:solidFill>
              </a:rPr>
              <a:pPr defTabSz="457200"/>
              <a:t>‹#›</a:t>
            </a:fld>
            <a:endParaRPr lang="en-GB">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36388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527"/>
            <a:ext cx="2844800" cy="365125"/>
          </a:xfrm>
          <a:prstGeom prst="rect">
            <a:avLst/>
          </a:prstGeom>
        </p:spPr>
        <p:txBody>
          <a:bodyPr/>
          <a:lstStyle/>
          <a:p>
            <a:pPr defTabSz="457200"/>
            <a:fld id="{D94B4601-F791-4E27-A04E-B06A4AC906E3}" type="datetimeFigureOut">
              <a:rPr lang="en-GB" smtClean="0">
                <a:solidFill>
                  <a:prstClr val="black"/>
                </a:solidFill>
              </a:rPr>
              <a:pPr defTabSz="457200"/>
              <a:t>11/5/18</a:t>
            </a:fld>
            <a:endParaRPr lang="en-GB">
              <a:solidFill>
                <a:prstClr val="black"/>
              </a:solidFill>
            </a:endParaRPr>
          </a:p>
        </p:txBody>
      </p:sp>
      <p:sp>
        <p:nvSpPr>
          <p:cNvPr id="5" name="Footer Placeholder 4"/>
          <p:cNvSpPr>
            <a:spLocks noGrp="1"/>
          </p:cNvSpPr>
          <p:nvPr>
            <p:ph type="ftr" sz="quarter" idx="11"/>
          </p:nvPr>
        </p:nvSpPr>
        <p:spPr>
          <a:xfrm>
            <a:off x="4165600" y="6356527"/>
            <a:ext cx="3860800" cy="365125"/>
          </a:xfrm>
          <a:prstGeom prst="rect">
            <a:avLst/>
          </a:prstGeom>
        </p:spPr>
        <p:txBody>
          <a:bodyPr/>
          <a:lstStyle/>
          <a:p>
            <a:pPr defTabSz="457200"/>
            <a:endParaRPr lang="en-GB">
              <a:solidFill>
                <a:prstClr val="black"/>
              </a:solidFill>
            </a:endParaRPr>
          </a:p>
        </p:txBody>
      </p:sp>
      <p:sp>
        <p:nvSpPr>
          <p:cNvPr id="6" name="Slide Number Placeholder 5"/>
          <p:cNvSpPr>
            <a:spLocks noGrp="1"/>
          </p:cNvSpPr>
          <p:nvPr>
            <p:ph type="sldNum" sz="quarter" idx="12"/>
          </p:nvPr>
        </p:nvSpPr>
        <p:spPr>
          <a:xfrm>
            <a:off x="8737600" y="6356527"/>
            <a:ext cx="2844800" cy="365125"/>
          </a:xfrm>
          <a:prstGeom prst="rect">
            <a:avLst/>
          </a:prstGeom>
        </p:spPr>
        <p:txBody>
          <a:bodyPr/>
          <a:lstStyle/>
          <a:p>
            <a:pPr defTabSz="457200"/>
            <a:fld id="{7087B472-6969-45A5-8D47-D6EF5064DDB5}" type="slidenum">
              <a:rPr lang="en-GB" smtClean="0">
                <a:solidFill>
                  <a:prstClr val="black"/>
                </a:solidFill>
              </a:rPr>
              <a:pPr defTabSz="457200"/>
              <a:t>‹#›</a:t>
            </a:fld>
            <a:endParaRPr lang="en-GB">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50055784"/>
      </p:ext>
    </p:extLst>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65080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44744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85940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3140510"/>
      </p:ext>
    </p:extLst>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71800676"/>
      </p:ext>
    </p:extLst>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71322505"/>
      </p:ext>
    </p:extLst>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527"/>
            <a:ext cx="2844800" cy="365125"/>
          </a:xfrm>
          <a:prstGeom prst="rect">
            <a:avLst/>
          </a:prstGeom>
        </p:spPr>
        <p:txBody>
          <a:bodyPr/>
          <a:lstStyle/>
          <a:p>
            <a:pPr defTabSz="457200"/>
            <a:fld id="{D94B4601-F791-4E27-A04E-B06A4AC906E3}" type="datetimeFigureOut">
              <a:rPr lang="en-GB" smtClean="0">
                <a:solidFill>
                  <a:prstClr val="black"/>
                </a:solidFill>
              </a:rPr>
              <a:pPr defTabSz="457200"/>
              <a:t>11/5/18</a:t>
            </a:fld>
            <a:endParaRPr lang="en-GB">
              <a:solidFill>
                <a:prstClr val="black"/>
              </a:solidFill>
            </a:endParaRPr>
          </a:p>
        </p:txBody>
      </p:sp>
      <p:sp>
        <p:nvSpPr>
          <p:cNvPr id="5" name="Footer Placeholder 4"/>
          <p:cNvSpPr>
            <a:spLocks noGrp="1"/>
          </p:cNvSpPr>
          <p:nvPr>
            <p:ph type="ftr" sz="quarter" idx="11"/>
          </p:nvPr>
        </p:nvSpPr>
        <p:spPr>
          <a:xfrm>
            <a:off x="4165600" y="6356527"/>
            <a:ext cx="3860800" cy="365125"/>
          </a:xfrm>
          <a:prstGeom prst="rect">
            <a:avLst/>
          </a:prstGeom>
        </p:spPr>
        <p:txBody>
          <a:bodyPr/>
          <a:lstStyle/>
          <a:p>
            <a:pPr defTabSz="457200"/>
            <a:endParaRPr lang="en-GB">
              <a:solidFill>
                <a:prstClr val="black"/>
              </a:solidFill>
            </a:endParaRPr>
          </a:p>
        </p:txBody>
      </p:sp>
      <p:sp>
        <p:nvSpPr>
          <p:cNvPr id="6" name="Slide Number Placeholder 5"/>
          <p:cNvSpPr>
            <a:spLocks noGrp="1"/>
          </p:cNvSpPr>
          <p:nvPr>
            <p:ph type="sldNum" sz="quarter" idx="12"/>
          </p:nvPr>
        </p:nvSpPr>
        <p:spPr>
          <a:xfrm>
            <a:off x="8737600" y="6356527"/>
            <a:ext cx="2844800" cy="365125"/>
          </a:xfrm>
          <a:prstGeom prst="rect">
            <a:avLst/>
          </a:prstGeom>
        </p:spPr>
        <p:txBody>
          <a:bodyPr/>
          <a:lstStyle/>
          <a:p>
            <a:pPr defTabSz="457200"/>
            <a:fld id="{7087B472-6969-45A5-8D47-D6EF5064DDB5}" type="slidenum">
              <a:rPr lang="en-GB" smtClean="0">
                <a:solidFill>
                  <a:prstClr val="black"/>
                </a:solidFill>
              </a:rPr>
              <a:pPr defTabSz="457200"/>
              <a:t>‹#›</a:t>
            </a:fld>
            <a:endParaRPr lang="en-GB">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46847910"/>
      </p:ext>
    </p:extLst>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527"/>
            <a:ext cx="2844800" cy="365125"/>
          </a:xfrm>
          <a:prstGeom prst="rect">
            <a:avLst/>
          </a:prstGeom>
        </p:spPr>
        <p:txBody>
          <a:bodyPr/>
          <a:lstStyle/>
          <a:p>
            <a:pPr defTabSz="457200"/>
            <a:fld id="{D94B4601-F791-4E27-A04E-B06A4AC906E3}" type="datetimeFigureOut">
              <a:rPr lang="en-GB" smtClean="0">
                <a:solidFill>
                  <a:prstClr val="black"/>
                </a:solidFill>
              </a:rPr>
              <a:pPr defTabSz="457200"/>
              <a:t>11/5/18</a:t>
            </a:fld>
            <a:endParaRPr lang="en-GB">
              <a:solidFill>
                <a:prstClr val="black"/>
              </a:solidFill>
            </a:endParaRPr>
          </a:p>
        </p:txBody>
      </p:sp>
      <p:sp>
        <p:nvSpPr>
          <p:cNvPr id="5" name="Footer Placeholder 4"/>
          <p:cNvSpPr>
            <a:spLocks noGrp="1"/>
          </p:cNvSpPr>
          <p:nvPr>
            <p:ph type="ftr" sz="quarter" idx="11"/>
          </p:nvPr>
        </p:nvSpPr>
        <p:spPr>
          <a:xfrm>
            <a:off x="4165600" y="6356527"/>
            <a:ext cx="3860800" cy="365125"/>
          </a:xfrm>
          <a:prstGeom prst="rect">
            <a:avLst/>
          </a:prstGeom>
        </p:spPr>
        <p:txBody>
          <a:bodyPr/>
          <a:lstStyle/>
          <a:p>
            <a:pPr defTabSz="457200"/>
            <a:endParaRPr lang="en-GB">
              <a:solidFill>
                <a:prstClr val="black"/>
              </a:solidFill>
            </a:endParaRPr>
          </a:p>
        </p:txBody>
      </p:sp>
      <p:sp>
        <p:nvSpPr>
          <p:cNvPr id="6" name="Slide Number Placeholder 5"/>
          <p:cNvSpPr>
            <a:spLocks noGrp="1"/>
          </p:cNvSpPr>
          <p:nvPr>
            <p:ph type="sldNum" sz="quarter" idx="12"/>
          </p:nvPr>
        </p:nvSpPr>
        <p:spPr>
          <a:xfrm>
            <a:off x="8737600" y="6356527"/>
            <a:ext cx="2844800" cy="365125"/>
          </a:xfrm>
          <a:prstGeom prst="rect">
            <a:avLst/>
          </a:prstGeom>
        </p:spPr>
        <p:txBody>
          <a:bodyPr/>
          <a:lstStyle/>
          <a:p>
            <a:pPr defTabSz="457200"/>
            <a:fld id="{7087B472-6969-45A5-8D47-D6EF5064DDB5}" type="slidenum">
              <a:rPr lang="en-GB" smtClean="0">
                <a:solidFill>
                  <a:prstClr val="black"/>
                </a:solidFill>
              </a:rPr>
              <a:pPr defTabSz="457200"/>
              <a:t>‹#›</a:t>
            </a:fld>
            <a:endParaRPr lang="en-GB">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3755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2874A4-278B-43EF-AD80-524C3F1E60A9}" type="datetimeFigureOut">
              <a:rPr lang="en-US" smtClean="0"/>
              <a:pPr/>
              <a:t>11/5/18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EA59D3-87A3-413F-B632-5A591C21FD8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68613760"/>
      </p:ext>
    </p:extLst>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527"/>
            <a:ext cx="2844800" cy="365125"/>
          </a:xfrm>
          <a:prstGeom prst="rect">
            <a:avLst/>
          </a:prstGeom>
        </p:spPr>
        <p:txBody>
          <a:bodyPr/>
          <a:lstStyle/>
          <a:p>
            <a:pPr defTabSz="457200"/>
            <a:fld id="{D94B4601-F791-4E27-A04E-B06A4AC906E3}" type="datetimeFigureOut">
              <a:rPr lang="en-GB" smtClean="0">
                <a:solidFill>
                  <a:prstClr val="black"/>
                </a:solidFill>
              </a:rPr>
              <a:pPr defTabSz="457200"/>
              <a:t>11/5/18</a:t>
            </a:fld>
            <a:endParaRPr lang="en-GB">
              <a:solidFill>
                <a:prstClr val="black"/>
              </a:solidFill>
            </a:endParaRPr>
          </a:p>
        </p:txBody>
      </p:sp>
      <p:sp>
        <p:nvSpPr>
          <p:cNvPr id="5" name="Footer Placeholder 4"/>
          <p:cNvSpPr>
            <a:spLocks noGrp="1"/>
          </p:cNvSpPr>
          <p:nvPr>
            <p:ph type="ftr" sz="quarter" idx="11"/>
          </p:nvPr>
        </p:nvSpPr>
        <p:spPr>
          <a:xfrm>
            <a:off x="4165600" y="6356527"/>
            <a:ext cx="3860800" cy="365125"/>
          </a:xfrm>
          <a:prstGeom prst="rect">
            <a:avLst/>
          </a:prstGeom>
        </p:spPr>
        <p:txBody>
          <a:bodyPr/>
          <a:lstStyle/>
          <a:p>
            <a:pPr defTabSz="457200"/>
            <a:endParaRPr lang="en-GB">
              <a:solidFill>
                <a:prstClr val="black"/>
              </a:solidFill>
            </a:endParaRPr>
          </a:p>
        </p:txBody>
      </p:sp>
      <p:sp>
        <p:nvSpPr>
          <p:cNvPr id="6" name="Slide Number Placeholder 5"/>
          <p:cNvSpPr>
            <a:spLocks noGrp="1"/>
          </p:cNvSpPr>
          <p:nvPr>
            <p:ph type="sldNum" sz="quarter" idx="12"/>
          </p:nvPr>
        </p:nvSpPr>
        <p:spPr>
          <a:xfrm>
            <a:off x="8737600" y="6356527"/>
            <a:ext cx="2844800" cy="365125"/>
          </a:xfrm>
          <a:prstGeom prst="rect">
            <a:avLst/>
          </a:prstGeom>
        </p:spPr>
        <p:txBody>
          <a:bodyPr/>
          <a:lstStyle/>
          <a:p>
            <a:pPr defTabSz="457200"/>
            <a:fld id="{7087B472-6969-45A5-8D47-D6EF5064DDB5}" type="slidenum">
              <a:rPr lang="en-GB" smtClean="0">
                <a:solidFill>
                  <a:prstClr val="black"/>
                </a:solidFill>
              </a:rPr>
              <a:pPr defTabSz="457200"/>
              <a:t>‹#›</a:t>
            </a:fld>
            <a:endParaRPr lang="en-GB">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40128322"/>
      </p:ext>
    </p:extLst>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lvl1pPr>
          </a:lstStyle>
          <a:p>
            <a:pPr defTabSz="457200">
              <a:defRPr/>
            </a:pPr>
            <a:fld id="{7A08268F-09BA-42AC-A45B-67BAC54045B4}" type="datetimeFigureOut">
              <a:rPr lang="en-GB" smtClean="0">
                <a:solidFill>
                  <a:prstClr val="black"/>
                </a:solidFill>
              </a:rPr>
              <a:pPr defTabSz="457200">
                <a:defRPr/>
              </a:pPr>
              <a:t>11/5/18</a:t>
            </a:fld>
            <a:endParaRPr lang="en-GB">
              <a:solidFill>
                <a:prstClr val="black"/>
              </a:solidFill>
            </a:endParaRPr>
          </a:p>
        </p:txBody>
      </p:sp>
      <p:sp>
        <p:nvSpPr>
          <p:cNvPr id="5" name="Footer Placeholder 4"/>
          <p:cNvSpPr>
            <a:spLocks noGrp="1"/>
          </p:cNvSpPr>
          <p:nvPr>
            <p:ph type="ftr" sz="quarter" idx="11"/>
          </p:nvPr>
        </p:nvSpPr>
        <p:spPr/>
        <p:txBody>
          <a:bodyPr/>
          <a:lstStyle>
            <a:lvl1pPr>
              <a:defRPr/>
            </a:lvl1pPr>
          </a:lstStyle>
          <a:p>
            <a:pPr defTabSz="457200">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defTabSz="457200">
              <a:defRPr/>
            </a:pPr>
            <a:fld id="{D9D8D2C0-575C-4643-8705-4A88E6FDB43E}" type="slidenum">
              <a:rPr lang="en-GB" smtClean="0">
                <a:solidFill>
                  <a:prstClr val="black"/>
                </a:solidFill>
              </a:rPr>
              <a:pPr defTabSz="457200">
                <a:defRPr/>
              </a:pPr>
              <a:t>‹#›</a:t>
            </a:fld>
            <a:endParaRPr lang="en-GB">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3738812"/>
      </p:ext>
    </p:extLst>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457200"/>
            <a:fld id="{4443135E-E457-4EB2-AA7C-3D065F778852}" type="datetimeFigureOut">
              <a:rPr lang="en-GB" smtClean="0">
                <a:solidFill>
                  <a:prstClr val="black"/>
                </a:solidFill>
              </a:rPr>
              <a:pPr defTabSz="457200"/>
              <a:t>11/5/18</a:t>
            </a:fld>
            <a:endParaRPr lang="en-GB">
              <a:solidFill>
                <a:prstClr val="black"/>
              </a:solidFill>
            </a:endParaRPr>
          </a:p>
        </p:txBody>
      </p:sp>
      <p:sp>
        <p:nvSpPr>
          <p:cNvPr id="6" name="Footer Placeholder 5"/>
          <p:cNvSpPr>
            <a:spLocks noGrp="1"/>
          </p:cNvSpPr>
          <p:nvPr>
            <p:ph type="ftr" sz="quarter" idx="11"/>
          </p:nvPr>
        </p:nvSpPr>
        <p:spPr/>
        <p:txBody>
          <a:bodyPr/>
          <a:lstStyle/>
          <a:p>
            <a:pPr defTabSz="457200"/>
            <a:endParaRPr lang="en-GB">
              <a:solidFill>
                <a:prstClr val="black"/>
              </a:solidFill>
            </a:endParaRPr>
          </a:p>
        </p:txBody>
      </p:sp>
      <p:sp>
        <p:nvSpPr>
          <p:cNvPr id="7" name="Slide Number Placeholder 6"/>
          <p:cNvSpPr>
            <a:spLocks noGrp="1"/>
          </p:cNvSpPr>
          <p:nvPr>
            <p:ph type="sldNum" sz="quarter" idx="12"/>
          </p:nvPr>
        </p:nvSpPr>
        <p:spPr/>
        <p:txBody>
          <a:bodyPr/>
          <a:lstStyle/>
          <a:p>
            <a:pPr defTabSz="457200"/>
            <a:fld id="{AD289550-238C-4912-962E-6C1B02387049}" type="slidenum">
              <a:rPr lang="en-GB" smtClean="0">
                <a:solidFill>
                  <a:prstClr val="black"/>
                </a:solidFill>
              </a:rPr>
              <a:pPr defTabSz="457200"/>
              <a:t>‹#›</a:t>
            </a:fld>
            <a:endParaRPr lang="en-GB">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37395977"/>
      </p:ext>
    </p:extLst>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2651568"/>
      </p:ext>
    </p:extLst>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4B8700E7-9C8F-431E-A597-AB9ECB5798FB}" type="datetimeFigureOut">
              <a:rPr lang="en-AU" smtClean="0"/>
              <a:pPr/>
              <a:t>11/5/18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F6A3A0C-CD71-4993-A78A-3C5FB12D8666}" type="slidenum">
              <a:rPr lang="en-AU" smtClean="0"/>
              <a:pPr/>
              <a:t>‹#›</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233764"/>
      </p:ext>
    </p:extLst>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4B8700E7-9C8F-431E-A597-AB9ECB5798FB}" type="datetimeFigureOut">
              <a:rPr lang="en-AU" smtClean="0"/>
              <a:pPr/>
              <a:t>11/5/18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F6A3A0C-CD71-4993-A78A-3C5FB12D8666}" type="slidenum">
              <a:rPr lang="en-AU" smtClean="0"/>
              <a:pPr/>
              <a:t>‹#›</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97809587"/>
      </p:ext>
    </p:extLst>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14"/>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1" y="458963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8700E7-9C8F-431E-A597-AB9ECB5798FB}" type="datetimeFigureOut">
              <a:rPr lang="en-AU" smtClean="0"/>
              <a:pPr/>
              <a:t>11/5/18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F6A3A0C-CD71-4993-A78A-3C5FB12D8666}" type="slidenum">
              <a:rPr lang="en-AU" smtClean="0"/>
              <a:pPr/>
              <a:t>‹#›</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3497029"/>
      </p:ext>
    </p:extLst>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4B8700E7-9C8F-431E-A597-AB9ECB5798FB}" type="datetimeFigureOut">
              <a:rPr lang="en-AU" smtClean="0"/>
              <a:pPr/>
              <a:t>11/5/18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F6A3A0C-CD71-4993-A78A-3C5FB12D8666}" type="slidenum">
              <a:rPr lang="en-AU" smtClean="0"/>
              <a:pPr/>
              <a:t>‹#›</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72590033"/>
      </p:ext>
    </p:extLst>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B8700E7-9C8F-431E-A597-AB9ECB5798FB}" type="datetimeFigureOut">
              <a:rPr lang="en-AU" smtClean="0"/>
              <a:pPr/>
              <a:t>11/5/18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F6A3A0C-CD71-4993-A78A-3C5FB12D8666}" type="slidenum">
              <a:rPr lang="en-AU" smtClean="0"/>
              <a:pPr/>
              <a:t>‹#›</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01463116"/>
      </p:ext>
    </p:extLst>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4B8700E7-9C8F-431E-A597-AB9ECB5798FB}" type="datetimeFigureOut">
              <a:rPr lang="en-AU" smtClean="0"/>
              <a:pPr/>
              <a:t>11/5/18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F6A3A0C-CD71-4993-A78A-3C5FB12D8666}" type="slidenum">
              <a:rPr lang="en-AU" smtClean="0"/>
              <a:pPr/>
              <a:t>‹#›</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51085487"/>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2874A4-278B-43EF-AD80-524C3F1E60A9}" type="datetimeFigureOut">
              <a:rPr lang="en-US" smtClean="0"/>
              <a:pPr/>
              <a:t>11/5/18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EA59D3-87A3-413F-B632-5A591C21FD8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17159103"/>
      </p:ext>
    </p:extLst>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8700E7-9C8F-431E-A597-AB9ECB5798FB}" type="datetimeFigureOut">
              <a:rPr lang="en-AU" smtClean="0"/>
              <a:pPr/>
              <a:t>11/5/18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F6A3A0C-CD71-4993-A78A-3C5FB12D8666}" type="slidenum">
              <a:rPr lang="en-AU" smtClean="0"/>
              <a:pPr/>
              <a:t>‹#›</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93207697"/>
      </p:ext>
    </p:extLst>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60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8700E7-9C8F-431E-A597-AB9ECB5798FB}" type="datetimeFigureOut">
              <a:rPr lang="en-AU" smtClean="0"/>
              <a:pPr/>
              <a:t>11/5/18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F6A3A0C-CD71-4993-A78A-3C5FB12D8666}" type="slidenum">
              <a:rPr lang="en-AU" smtClean="0"/>
              <a:pPr/>
              <a:t>‹#›</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06622871"/>
      </p:ext>
    </p:extLst>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60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8700E7-9C8F-431E-A597-AB9ECB5798FB}" type="datetimeFigureOut">
              <a:rPr lang="en-AU" smtClean="0"/>
              <a:pPr/>
              <a:t>11/5/18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F6A3A0C-CD71-4993-A78A-3C5FB12D8666}" type="slidenum">
              <a:rPr lang="en-AU" smtClean="0"/>
              <a:pPr/>
              <a:t>‹#›</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02187344"/>
      </p:ext>
    </p:extLst>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4B8700E7-9C8F-431E-A597-AB9ECB5798FB}" type="datetimeFigureOut">
              <a:rPr lang="en-AU" smtClean="0"/>
              <a:pPr/>
              <a:t>11/5/18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F6A3A0C-CD71-4993-A78A-3C5FB12D8666}" type="slidenum">
              <a:rPr lang="en-AU" smtClean="0"/>
              <a:pPr/>
              <a:t>‹#›</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10374707"/>
      </p:ext>
    </p:extLst>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4B8700E7-9C8F-431E-A597-AB9ECB5798FB}" type="datetimeFigureOut">
              <a:rPr lang="en-AU" smtClean="0"/>
              <a:pPr/>
              <a:t>11/5/18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F6A3A0C-CD71-4993-A78A-3C5FB12D8666}" type="slidenum">
              <a:rPr lang="en-AU" smtClean="0"/>
              <a:pPr/>
              <a:t>‹#›</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16446105"/>
      </p:ext>
    </p:extLst>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914400" y="1752778"/>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grpSp>
        <p:nvGrpSpPr>
          <p:cNvPr id="2" name="Group 1"/>
          <p:cNvGrpSpPr/>
          <p:nvPr/>
        </p:nvGrpSpPr>
        <p:grpSpPr>
          <a:xfrm>
            <a:off x="-5018"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a:xfrm>
            <a:off x="8969376" y="6407944"/>
            <a:ext cx="2560320" cy="365760"/>
          </a:xfrm>
          <a:prstGeom prst="rect">
            <a:avLst/>
          </a:prstGeom>
        </p:spPr>
        <p:txBody>
          <a:bodyPr/>
          <a:lstStyle>
            <a:lvl1pPr>
              <a:defRPr>
                <a:solidFill>
                  <a:srgbClr val="FFFFFF"/>
                </a:solidFill>
              </a:defRPr>
            </a:lvl1pPr>
          </a:lstStyle>
          <a:p>
            <a:fld id="{1EEB4F82-5082-42E1-9066-A8D6E8B4914B}" type="datetimeFigureOut">
              <a:rPr lang="en-AU" smtClean="0"/>
              <a:pPr/>
              <a:t>11/5/18</a:t>
            </a:fld>
            <a:endParaRPr lang="en-AU"/>
          </a:p>
        </p:txBody>
      </p:sp>
      <p:sp>
        <p:nvSpPr>
          <p:cNvPr id="19" name="Footer Placeholder 18"/>
          <p:cNvSpPr>
            <a:spLocks noGrp="1"/>
          </p:cNvSpPr>
          <p:nvPr>
            <p:ph type="ftr" sz="quarter" idx="11"/>
          </p:nvPr>
        </p:nvSpPr>
        <p:spPr>
          <a:xfrm>
            <a:off x="5840111" y="6408121"/>
            <a:ext cx="3134241" cy="365125"/>
          </a:xfrm>
          <a:prstGeom prst="rect">
            <a:avLst/>
          </a:prstGeom>
        </p:spPr>
        <p:txBody>
          <a:bodyPr/>
          <a:lstStyle>
            <a:lvl1pPr>
              <a:defRPr>
                <a:solidFill>
                  <a:schemeClr val="accent1">
                    <a:tint val="20000"/>
                  </a:schemeClr>
                </a:solidFill>
              </a:defRPr>
            </a:lvl1pPr>
          </a:lstStyle>
          <a:p>
            <a:endParaRPr lang="en-AU"/>
          </a:p>
        </p:txBody>
      </p:sp>
      <p:sp>
        <p:nvSpPr>
          <p:cNvPr id="27" name="Slide Number Placeholder 26"/>
          <p:cNvSpPr>
            <a:spLocks noGrp="1"/>
          </p:cNvSpPr>
          <p:nvPr>
            <p:ph type="sldNum" sz="quarter" idx="12"/>
          </p:nvPr>
        </p:nvSpPr>
        <p:spPr>
          <a:xfrm>
            <a:off x="11529696" y="6408121"/>
            <a:ext cx="487680" cy="365125"/>
          </a:xfrm>
          <a:prstGeom prst="rect">
            <a:avLst/>
          </a:prstGeom>
        </p:spPr>
        <p:txBody>
          <a:bodyPr/>
          <a:lstStyle>
            <a:lvl1pPr>
              <a:defRPr>
                <a:solidFill>
                  <a:srgbClr val="FFFFFF"/>
                </a:solidFill>
              </a:defRPr>
            </a:lvl1pPr>
          </a:lstStyle>
          <a:p>
            <a:fld id="{579D8150-B070-4105-81CF-C1B21CA24B13}" type="slidenum">
              <a:rPr lang="en-AU" smtClean="0"/>
              <a:pPr/>
              <a:t>‹#›</a:t>
            </a:fld>
            <a:endParaRPr lang="en-AU"/>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969376" y="6407944"/>
            <a:ext cx="2560320" cy="365760"/>
          </a:xfrm>
          <a:prstGeom prst="rect">
            <a:avLst/>
          </a:prstGeom>
        </p:spPr>
        <p:txBody>
          <a:bodyPr/>
          <a:lstStyle/>
          <a:p>
            <a:fld id="{1EEB4F82-5082-42E1-9066-A8D6E8B4914B}" type="datetimeFigureOut">
              <a:rPr lang="en-AU" smtClean="0"/>
              <a:pPr/>
              <a:t>11/5/18</a:t>
            </a:fld>
            <a:endParaRPr lang="en-AU"/>
          </a:p>
        </p:txBody>
      </p:sp>
      <p:sp>
        <p:nvSpPr>
          <p:cNvPr id="5" name="Footer Placeholder 4"/>
          <p:cNvSpPr>
            <a:spLocks noGrp="1"/>
          </p:cNvSpPr>
          <p:nvPr>
            <p:ph type="ftr" sz="quarter" idx="11"/>
          </p:nvPr>
        </p:nvSpPr>
        <p:spPr>
          <a:xfrm>
            <a:off x="5840111" y="6408121"/>
            <a:ext cx="3134241"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11529696" y="6408121"/>
            <a:ext cx="487680" cy="365125"/>
          </a:xfrm>
          <a:prstGeom prst="rect">
            <a:avLst/>
          </a:prstGeom>
        </p:spPr>
        <p:txBody>
          <a:bodyPr/>
          <a:lstStyle/>
          <a:p>
            <a:fld id="{579D8150-B070-4105-81CF-C1B21CA24B13}" type="slidenum">
              <a:rPr lang="en-AU" smtClean="0"/>
              <a:pPr/>
              <a:t>‹#›</a:t>
            </a:fld>
            <a:endParaRPr lang="en-AU"/>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6"/>
            <a:ext cx="53848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6"/>
            <a:ext cx="53848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a:prstGeom prst="rect">
            <a:avLst/>
          </a:prstGeom>
        </p:spPr>
        <p:txBody>
          <a:bodyPr/>
          <a:lstStyle/>
          <a:p>
            <a:fld id="{1EEB4F82-5082-42E1-9066-A8D6E8B4914B}" type="datetimeFigureOut">
              <a:rPr lang="en-AU" smtClean="0"/>
              <a:pPr/>
              <a:t>11/5/18</a:t>
            </a:fld>
            <a:endParaRPr lang="en-AU"/>
          </a:p>
        </p:txBody>
      </p:sp>
      <p:sp>
        <p:nvSpPr>
          <p:cNvPr id="6" name="Footer Placeholder 5"/>
          <p:cNvSpPr>
            <a:spLocks noGrp="1"/>
          </p:cNvSpPr>
          <p:nvPr>
            <p:ph type="ftr" sz="quarter" idx="11"/>
          </p:nvPr>
        </p:nvSpPr>
        <p:spPr>
          <a:xfrm>
            <a:off x="5840111" y="6408121"/>
            <a:ext cx="3134241"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11529696" y="6408121"/>
            <a:ext cx="487680" cy="365125"/>
          </a:xfrm>
          <a:prstGeom prst="rect">
            <a:avLst/>
          </a:prstGeom>
        </p:spPr>
        <p:txBody>
          <a:bodyPr/>
          <a:lstStyle/>
          <a:p>
            <a:fld id="{579D8150-B070-4105-81CF-C1B21CA24B13}" type="slidenum">
              <a:rPr lang="en-AU" smtClean="0"/>
              <a:pPr/>
              <a:t>‹#›</a:t>
            </a:fld>
            <a:endParaRPr lang="en-AU"/>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486"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471"/>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485" y="1444471"/>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8969376" y="6407944"/>
            <a:ext cx="2560320" cy="365760"/>
          </a:xfrm>
          <a:prstGeom prst="rect">
            <a:avLst/>
          </a:prstGeom>
        </p:spPr>
        <p:txBody>
          <a:bodyPr/>
          <a:lstStyle/>
          <a:p>
            <a:fld id="{1EEB4F82-5082-42E1-9066-A8D6E8B4914B}" type="datetimeFigureOut">
              <a:rPr lang="en-AU" smtClean="0"/>
              <a:pPr/>
              <a:t>11/5/18</a:t>
            </a:fld>
            <a:endParaRPr lang="en-AU"/>
          </a:p>
        </p:txBody>
      </p:sp>
      <p:sp>
        <p:nvSpPr>
          <p:cNvPr id="8" name="Footer Placeholder 7"/>
          <p:cNvSpPr>
            <a:spLocks noGrp="1"/>
          </p:cNvSpPr>
          <p:nvPr>
            <p:ph type="ftr" sz="quarter" idx="11"/>
          </p:nvPr>
        </p:nvSpPr>
        <p:spPr>
          <a:xfrm>
            <a:off x="5840111" y="6408121"/>
            <a:ext cx="3134241" cy="365125"/>
          </a:xfrm>
          <a:prstGeom prst="rect">
            <a:avLst/>
          </a:prstGeom>
        </p:spPr>
        <p:txBody>
          <a:bodyPr/>
          <a:lstStyle/>
          <a:p>
            <a:endParaRPr lang="en-AU"/>
          </a:p>
        </p:txBody>
      </p:sp>
      <p:sp>
        <p:nvSpPr>
          <p:cNvPr id="9" name="Slide Number Placeholder 8"/>
          <p:cNvSpPr>
            <a:spLocks noGrp="1"/>
          </p:cNvSpPr>
          <p:nvPr>
            <p:ph type="sldNum" sz="quarter" idx="12"/>
          </p:nvPr>
        </p:nvSpPr>
        <p:spPr>
          <a:xfrm>
            <a:off x="11529696" y="6408121"/>
            <a:ext cx="487680" cy="365125"/>
          </a:xfrm>
          <a:prstGeom prst="rect">
            <a:avLst/>
          </a:prstGeom>
        </p:spPr>
        <p:txBody>
          <a:bodyPr/>
          <a:lstStyle/>
          <a:p>
            <a:fld id="{579D8150-B070-4105-81CF-C1B21CA24B13}" type="slidenum">
              <a:rPr lang="en-AU" smtClean="0"/>
              <a:pPr/>
              <a:t>‹#›</a:t>
            </a:fld>
            <a:endParaRPr lang="en-AU"/>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2874A4-278B-43EF-AD80-524C3F1E60A9}" type="datetimeFigureOut">
              <a:rPr lang="en-US" smtClean="0"/>
              <a:pPr/>
              <a:t>11/5/18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EA59D3-87A3-413F-B632-5A591C21FD8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31426126"/>
      </p:ext>
    </p:extLst>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969376" y="6407944"/>
            <a:ext cx="2560320" cy="365760"/>
          </a:xfrm>
          <a:prstGeom prst="rect">
            <a:avLst/>
          </a:prstGeom>
        </p:spPr>
        <p:txBody>
          <a:bodyPr/>
          <a:lstStyle/>
          <a:p>
            <a:fld id="{1EEB4F82-5082-42E1-9066-A8D6E8B4914B}" type="datetimeFigureOut">
              <a:rPr lang="en-AU" smtClean="0"/>
              <a:pPr/>
              <a:t>11/5/18</a:t>
            </a:fld>
            <a:endParaRPr lang="en-AU"/>
          </a:p>
        </p:txBody>
      </p:sp>
      <p:sp>
        <p:nvSpPr>
          <p:cNvPr id="4" name="Footer Placeholder 3"/>
          <p:cNvSpPr>
            <a:spLocks noGrp="1"/>
          </p:cNvSpPr>
          <p:nvPr>
            <p:ph type="ftr" sz="quarter" idx="11"/>
          </p:nvPr>
        </p:nvSpPr>
        <p:spPr>
          <a:xfrm>
            <a:off x="5840111" y="6408121"/>
            <a:ext cx="3134241" cy="365125"/>
          </a:xfrm>
          <a:prstGeom prst="rect">
            <a:avLst/>
          </a:prstGeom>
        </p:spPr>
        <p:txBody>
          <a:bodyPr/>
          <a:lstStyle/>
          <a:p>
            <a:endParaRPr lang="en-AU"/>
          </a:p>
        </p:txBody>
      </p:sp>
      <p:sp>
        <p:nvSpPr>
          <p:cNvPr id="5" name="Slide Number Placeholder 4"/>
          <p:cNvSpPr>
            <a:spLocks noGrp="1"/>
          </p:cNvSpPr>
          <p:nvPr>
            <p:ph type="sldNum" sz="quarter" idx="12"/>
          </p:nvPr>
        </p:nvSpPr>
        <p:spPr>
          <a:xfrm>
            <a:off x="11529696" y="6408121"/>
            <a:ext cx="487680" cy="365125"/>
          </a:xfrm>
          <a:prstGeom prst="rect">
            <a:avLst/>
          </a:prstGeom>
        </p:spPr>
        <p:txBody>
          <a:bodyPr/>
          <a:lstStyle/>
          <a:p>
            <a:fld id="{579D8150-B070-4105-81CF-C1B21CA24B13}" type="slidenum">
              <a:rPr lang="en-AU" smtClean="0"/>
              <a:pPr/>
              <a:t>‹#›</a:t>
            </a:fld>
            <a:endParaRPr lang="en-AU"/>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969376" y="6407944"/>
            <a:ext cx="2560320" cy="365760"/>
          </a:xfrm>
          <a:prstGeom prst="rect">
            <a:avLst/>
          </a:prstGeom>
        </p:spPr>
        <p:txBody>
          <a:bodyPr/>
          <a:lstStyle/>
          <a:p>
            <a:fld id="{1EEB4F82-5082-42E1-9066-A8D6E8B4914B}" type="datetimeFigureOut">
              <a:rPr lang="en-AU" smtClean="0"/>
              <a:pPr/>
              <a:t>11/5/18</a:t>
            </a:fld>
            <a:endParaRPr lang="en-AU"/>
          </a:p>
        </p:txBody>
      </p:sp>
      <p:sp>
        <p:nvSpPr>
          <p:cNvPr id="3" name="Footer Placeholder 2"/>
          <p:cNvSpPr>
            <a:spLocks noGrp="1"/>
          </p:cNvSpPr>
          <p:nvPr>
            <p:ph type="ftr" sz="quarter" idx="11"/>
          </p:nvPr>
        </p:nvSpPr>
        <p:spPr>
          <a:xfrm>
            <a:off x="5840111" y="6408121"/>
            <a:ext cx="3134241" cy="365125"/>
          </a:xfrm>
          <a:prstGeom prst="rect">
            <a:avLst/>
          </a:prstGeom>
        </p:spPr>
        <p:txBody>
          <a:bodyPr/>
          <a:lstStyle/>
          <a:p>
            <a:endParaRPr lang="en-AU"/>
          </a:p>
        </p:txBody>
      </p:sp>
      <p:sp>
        <p:nvSpPr>
          <p:cNvPr id="4" name="Slide Number Placeholder 3"/>
          <p:cNvSpPr>
            <a:spLocks noGrp="1"/>
          </p:cNvSpPr>
          <p:nvPr>
            <p:ph type="sldNum" sz="quarter" idx="12"/>
          </p:nvPr>
        </p:nvSpPr>
        <p:spPr>
          <a:xfrm>
            <a:off x="11529696" y="6408121"/>
            <a:ext cx="487680" cy="365125"/>
          </a:xfrm>
          <a:prstGeom prst="rect">
            <a:avLst/>
          </a:prstGeom>
        </p:spPr>
        <p:txBody>
          <a:bodyPr/>
          <a:lstStyle/>
          <a:p>
            <a:fld id="{579D8150-B070-4105-81CF-C1B21CA24B13}" type="slidenum">
              <a:rPr lang="en-AU" smtClean="0"/>
              <a:pPr/>
              <a:t>‹#›</a:t>
            </a:fld>
            <a:endParaRPr lang="en-AU"/>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a:prstGeom prst="rect">
            <a:avLst/>
          </a:prstGeom>
        </p:spPr>
        <p:txBody>
          <a:bodyPr/>
          <a:lstStyle/>
          <a:p>
            <a:fld id="{1EEB4F82-5082-42E1-9066-A8D6E8B4914B}" type="datetimeFigureOut">
              <a:rPr lang="en-AU" smtClean="0"/>
              <a:pPr/>
              <a:t>11/5/18</a:t>
            </a:fld>
            <a:endParaRPr lang="en-AU"/>
          </a:p>
        </p:txBody>
      </p:sp>
      <p:sp>
        <p:nvSpPr>
          <p:cNvPr id="6" name="Footer Placeholder 5"/>
          <p:cNvSpPr>
            <a:spLocks noGrp="1"/>
          </p:cNvSpPr>
          <p:nvPr>
            <p:ph type="ftr" sz="quarter" idx="11"/>
          </p:nvPr>
        </p:nvSpPr>
        <p:spPr>
          <a:xfrm>
            <a:off x="5840111" y="6408121"/>
            <a:ext cx="3134241"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11529696" y="6408121"/>
            <a:ext cx="487680" cy="365125"/>
          </a:xfrm>
          <a:prstGeom prst="rect">
            <a:avLst/>
          </a:prstGeom>
        </p:spPr>
        <p:txBody>
          <a:bodyPr/>
          <a:lstStyle/>
          <a:p>
            <a:fld id="{579D8150-B070-4105-81CF-C1B21CA24B13}" type="slidenum">
              <a:rPr lang="en-AU" smtClean="0"/>
              <a:pPr/>
              <a:t>‹#›</a:t>
            </a:fld>
            <a:endParaRPr lang="en-AU"/>
          </a:p>
        </p:txBody>
      </p:sp>
    </p:spTree>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lstStyle>
          <a:p>
            <a:r>
              <a:rPr kumimoji="0" lang="en-US"/>
              <a:t>Click icon to add picture</a:t>
            </a:r>
            <a:endParaRPr kumimoji="0" lang="en-US" dirty="0"/>
          </a:p>
        </p:txBody>
      </p:sp>
      <p:sp>
        <p:nvSpPr>
          <p:cNvPr id="5" name="Date Placeholder 4"/>
          <p:cNvSpPr>
            <a:spLocks noGrp="1"/>
          </p:cNvSpPr>
          <p:nvPr>
            <p:ph type="dt" sz="half" idx="10"/>
          </p:nvPr>
        </p:nvSpPr>
        <p:spPr>
          <a:xfrm>
            <a:off x="8969376" y="6407944"/>
            <a:ext cx="2560320" cy="365760"/>
          </a:xfrm>
          <a:prstGeom prst="rect">
            <a:avLst/>
          </a:prstGeom>
        </p:spPr>
        <p:txBody>
          <a:bodyPr/>
          <a:lstStyle>
            <a:lvl1pPr>
              <a:defRPr>
                <a:solidFill>
                  <a:schemeClr val="tx1"/>
                </a:solidFill>
              </a:defRPr>
            </a:lvl1pPr>
          </a:lstStyle>
          <a:p>
            <a:fld id="{1EEB4F82-5082-42E1-9066-A8D6E8B4914B}" type="datetimeFigureOut">
              <a:rPr lang="en-AU" smtClean="0"/>
              <a:pPr/>
              <a:t>11/5/18</a:t>
            </a:fld>
            <a:endParaRPr lang="en-AU"/>
          </a:p>
        </p:txBody>
      </p:sp>
      <p:sp>
        <p:nvSpPr>
          <p:cNvPr id="6" name="Footer Placeholder 5"/>
          <p:cNvSpPr>
            <a:spLocks noGrp="1"/>
          </p:cNvSpPr>
          <p:nvPr>
            <p:ph type="ftr" sz="quarter" idx="11"/>
          </p:nvPr>
        </p:nvSpPr>
        <p:spPr>
          <a:xfrm>
            <a:off x="5840111" y="6408121"/>
            <a:ext cx="3134241" cy="365125"/>
          </a:xfrm>
          <a:prstGeom prst="rect">
            <a:avLst/>
          </a:prstGeom>
        </p:spPr>
        <p:txBody>
          <a:bodyPr/>
          <a:lstStyle>
            <a:lvl1pPr>
              <a:defRPr>
                <a:solidFill>
                  <a:schemeClr val="tx1"/>
                </a:solidFill>
              </a:defRPr>
            </a:lvl1pPr>
          </a:lstStyle>
          <a:p>
            <a:endParaRPr lang="en-AU"/>
          </a:p>
        </p:txBody>
      </p:sp>
      <p:sp>
        <p:nvSpPr>
          <p:cNvPr id="7" name="Slide Number Placeholder 6"/>
          <p:cNvSpPr>
            <a:spLocks noGrp="1"/>
          </p:cNvSpPr>
          <p:nvPr>
            <p:ph type="sldNum" sz="quarter" idx="12"/>
          </p:nvPr>
        </p:nvSpPr>
        <p:spPr>
          <a:xfrm>
            <a:off x="11529696" y="6408121"/>
            <a:ext cx="487680" cy="365125"/>
          </a:xfrm>
          <a:prstGeom prst="rect">
            <a:avLst/>
          </a:prstGeom>
        </p:spPr>
        <p:txBody>
          <a:bodyPr/>
          <a:lstStyle>
            <a:lvl1pPr>
              <a:defRPr>
                <a:solidFill>
                  <a:schemeClr val="tx1"/>
                </a:solidFill>
              </a:defRPr>
            </a:lvl1pPr>
          </a:lstStyle>
          <a:p>
            <a:fld id="{579D8150-B070-4105-81CF-C1B21CA24B13}" type="slidenum">
              <a:rPr lang="en-AU" smtClean="0"/>
              <a:pPr/>
              <a:t>‹#›</a:t>
            </a:fld>
            <a:endParaRPr lang="en-AU"/>
          </a:p>
        </p:txBody>
      </p:sp>
      <p:sp>
        <p:nvSpPr>
          <p:cNvPr id="2" name="Title 1"/>
          <p:cNvSpPr>
            <a:spLocks noGrp="1"/>
          </p:cNvSpPr>
          <p:nvPr>
            <p:ph type="title"/>
          </p:nvPr>
        </p:nvSpPr>
        <p:spPr>
          <a:xfrm>
            <a:off x="304801"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12316" y="5787915"/>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3"/>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969376" y="6407944"/>
            <a:ext cx="2560320" cy="365760"/>
          </a:xfrm>
          <a:prstGeom prst="rect">
            <a:avLst/>
          </a:prstGeom>
        </p:spPr>
        <p:txBody>
          <a:bodyPr/>
          <a:lstStyle/>
          <a:p>
            <a:fld id="{1EEB4F82-5082-42E1-9066-A8D6E8B4914B}" type="datetimeFigureOut">
              <a:rPr lang="en-AU" smtClean="0"/>
              <a:pPr/>
              <a:t>11/5/18</a:t>
            </a:fld>
            <a:endParaRPr lang="en-AU"/>
          </a:p>
        </p:txBody>
      </p:sp>
      <p:sp>
        <p:nvSpPr>
          <p:cNvPr id="5" name="Footer Placeholder 4"/>
          <p:cNvSpPr>
            <a:spLocks noGrp="1"/>
          </p:cNvSpPr>
          <p:nvPr>
            <p:ph type="ftr" sz="quarter" idx="11"/>
          </p:nvPr>
        </p:nvSpPr>
        <p:spPr>
          <a:xfrm>
            <a:off x="5840111" y="6408121"/>
            <a:ext cx="3134241"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11529696" y="6408121"/>
            <a:ext cx="487680" cy="365125"/>
          </a:xfrm>
          <a:prstGeom prst="rect">
            <a:avLst/>
          </a:prstGeom>
        </p:spPr>
        <p:txBody>
          <a:bodyPr/>
          <a:lstStyle/>
          <a:p>
            <a:fld id="{579D8150-B070-4105-81CF-C1B21CA24B13}" type="slidenum">
              <a:rPr lang="en-AU" smtClean="0"/>
              <a:pPr/>
              <a:t>‹#›</a:t>
            </a:fld>
            <a:endParaRPr lang="en-AU"/>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817"/>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969376" y="6407944"/>
            <a:ext cx="2560320" cy="365760"/>
          </a:xfrm>
          <a:prstGeom prst="rect">
            <a:avLst/>
          </a:prstGeom>
        </p:spPr>
        <p:txBody>
          <a:bodyPr/>
          <a:lstStyle/>
          <a:p>
            <a:fld id="{1EEB4F82-5082-42E1-9066-A8D6E8B4914B}" type="datetimeFigureOut">
              <a:rPr lang="en-AU" smtClean="0"/>
              <a:pPr/>
              <a:t>11/5/18</a:t>
            </a:fld>
            <a:endParaRPr lang="en-AU"/>
          </a:p>
        </p:txBody>
      </p:sp>
      <p:sp>
        <p:nvSpPr>
          <p:cNvPr id="5" name="Footer Placeholder 4"/>
          <p:cNvSpPr>
            <a:spLocks noGrp="1"/>
          </p:cNvSpPr>
          <p:nvPr>
            <p:ph type="ftr" sz="quarter" idx="11"/>
          </p:nvPr>
        </p:nvSpPr>
        <p:spPr>
          <a:xfrm>
            <a:off x="5840111" y="6408121"/>
            <a:ext cx="3134241"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11529696" y="6408121"/>
            <a:ext cx="487680" cy="365125"/>
          </a:xfrm>
          <a:prstGeom prst="rect">
            <a:avLst/>
          </a:prstGeom>
        </p:spPr>
        <p:txBody>
          <a:bodyPr/>
          <a:lstStyle/>
          <a:p>
            <a:fld id="{579D8150-B070-4105-81CF-C1B21CA24B13}" type="slidenum">
              <a:rPr lang="en-AU" smtClean="0"/>
              <a:pPr/>
              <a:t>‹#›</a:t>
            </a:fld>
            <a:endParaRPr lang="en-AU"/>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General slide 1">
    <p:spTree>
      <p:nvGrpSpPr>
        <p:cNvPr id="1" name=""/>
        <p:cNvGrpSpPr/>
        <p:nvPr/>
      </p:nvGrpSpPr>
      <p:grpSpPr>
        <a:xfrm>
          <a:off x="0" y="0"/>
          <a:ext cx="0" cy="0"/>
          <a:chOff x="0" y="0"/>
          <a:chExt cx="0" cy="0"/>
        </a:xfrm>
      </p:grpSpPr>
      <p:pic>
        <p:nvPicPr>
          <p:cNvPr id="6" name="Graphic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8FA145D-3FA0-4D32-BA3D-F7021B8A2096}"/>
              </a:ext>
            </a:extLst>
          </p:cNvPr>
          <p:cNvPicPr>
            <a:picLocks noChangeAspect="1"/>
          </p:cNvPicPr>
          <p:nvPr userDrawn="1"/>
        </p:nvPicPr>
        <p:blipFill>
          <a:blip r:embed="rId2">
            <a:extLst>
              <a:ext uri="{96DAC541-7B7A-43D3-8B79-37D633B846F1}">
                <asvg:svgBlip xmlns="" xmlns:asvg="http://schemas.microsoft.com/office/drawing/2016/SVG/main" xmlns:p="http://schemas.openxmlformats.org/presentationml/2006/main" xmlns:r="http://schemas.openxmlformats.org/officeDocument/2006/relationships" xmlns:a="http://schemas.openxmlformats.org/drawingml/2006/main" r:embed="rId3"/>
              </a:ext>
            </a:extLst>
          </a:blip>
          <a:stretch>
            <a:fillRect/>
          </a:stretch>
        </p:blipFill>
        <p:spPr>
          <a:xfrm>
            <a:off x="417986" y="5820718"/>
            <a:ext cx="1966255" cy="774382"/>
          </a:xfrm>
          <a:prstGeom prst="rect">
            <a:avLst/>
          </a:prstGeom>
        </p:spPr>
      </p:pic>
      <p:pic>
        <p:nvPicPr>
          <p:cNvPr id="5" name="Picture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54A6901-767C-4DC5-BB23-866F5CBFD257}"/>
              </a:ext>
            </a:extLst>
          </p:cNvPr>
          <p:cNvPicPr>
            <a:picLocks noChangeAspect="1"/>
          </p:cNvPicPr>
          <p:nvPr userDrawn="1"/>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sp>
        <p:nvSpPr>
          <p:cNvPr id="2" name="Title 1"/>
          <p:cNvSpPr>
            <a:spLocks noGrp="1"/>
          </p:cNvSpPr>
          <p:nvPr>
            <p:ph type="title"/>
          </p:nvPr>
        </p:nvSpPr>
        <p:spPr/>
        <p:txBody>
          <a:bodyPr lIns="0" tIns="0" rIns="0" bIns="0">
            <a:noAutofit/>
          </a:bodyPr>
          <a:lstStyle/>
          <a:p>
            <a:r>
              <a:rPr lang="en-US" dirty="0"/>
              <a:t>Click to edit Master title style</a:t>
            </a:r>
          </a:p>
        </p:txBody>
      </p:sp>
      <p:sp>
        <p:nvSpPr>
          <p:cNvPr id="3" name="Content Placeholder 2"/>
          <p:cNvSpPr>
            <a:spLocks noGrp="1"/>
          </p:cNvSpPr>
          <p:nvPr>
            <p:ph idx="1"/>
          </p:nvPr>
        </p:nvSpPr>
        <p:spPr>
          <a:xfrm>
            <a:off x="442964" y="1230768"/>
            <a:ext cx="11306175" cy="509223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4702877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5">
    <p:bg>
      <p:bgPr>
        <a:solidFill>
          <a:schemeClr val="accent4"/>
        </a:solidFill>
        <a:effectLst/>
      </p:bgPr>
    </p:bg>
    <p:spTree>
      <p:nvGrpSpPr>
        <p:cNvPr id="1" name=""/>
        <p:cNvGrpSpPr/>
        <p:nvPr/>
      </p:nvGrpSpPr>
      <p:grpSpPr>
        <a:xfrm>
          <a:off x="0" y="0"/>
          <a:ext cx="0" cy="0"/>
          <a:chOff x="0" y="0"/>
          <a:chExt cx="0" cy="0"/>
        </a:xfrm>
      </p:grpSpPr>
      <p:grpSp>
        <p:nvGrpSpPr>
          <p:cNvPr id="4" name="Group 4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8DC5003-B196-4203-8581-E6CE01144710}"/>
              </a:ext>
            </a:extLst>
          </p:cNvPr>
          <p:cNvGrpSpPr/>
          <p:nvPr userDrawn="1"/>
        </p:nvGrpSpPr>
        <p:grpSpPr>
          <a:xfrm>
            <a:off x="421975" y="5831542"/>
            <a:ext cx="1966255" cy="773708"/>
            <a:chOff x="335733" y="5831540"/>
            <a:chExt cx="1966255" cy="773708"/>
          </a:xfrm>
        </p:grpSpPr>
        <p:grpSp>
          <p:nvGrpSpPr>
            <p:cNvPr id="5" name="Group 4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8A17664-D635-4FBB-A04C-44DD7728E13C}"/>
                </a:ext>
              </a:extLst>
            </p:cNvPr>
            <p:cNvGrpSpPr/>
            <p:nvPr userDrawn="1"/>
          </p:nvGrpSpPr>
          <p:grpSpPr>
            <a:xfrm>
              <a:off x="1248829" y="5891470"/>
              <a:ext cx="1053159" cy="713778"/>
              <a:chOff x="1248829" y="5891470"/>
              <a:chExt cx="1053159" cy="713778"/>
            </a:xfrm>
            <a:solidFill>
              <a:schemeClr val="bg1"/>
            </a:solidFill>
          </p:grpSpPr>
          <p:sp>
            <p:nvSpPr>
              <p:cNvPr id="70" name="Freeform: Shape 6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2DF44B9-EFB6-4DFC-877C-2AA832356520}"/>
                  </a:ext>
                </a:extLst>
              </p:cNvPr>
              <p:cNvSpPr/>
              <p:nvPr/>
            </p:nvSpPr>
            <p:spPr>
              <a:xfrm>
                <a:off x="1248829" y="5891470"/>
                <a:ext cx="20201" cy="713777"/>
              </a:xfrm>
              <a:custGeom>
                <a:avLst/>
                <a:gdLst>
                  <a:gd name="connsiteX0" fmla="*/ 11784 w 20201"/>
                  <a:gd name="connsiteY0" fmla="*/ 710074 h 713777"/>
                  <a:gd name="connsiteX1" fmla="*/ 5050 w 20201"/>
                  <a:gd name="connsiteY1" fmla="*/ 703340 h 713777"/>
                  <a:gd name="connsiteX2" fmla="*/ 5050 w 20201"/>
                  <a:gd name="connsiteY2" fmla="*/ 11784 h 713777"/>
                  <a:gd name="connsiteX3" fmla="*/ 11784 w 20201"/>
                  <a:gd name="connsiteY3" fmla="*/ 5050 h 713777"/>
                  <a:gd name="connsiteX4" fmla="*/ 18518 w 20201"/>
                  <a:gd name="connsiteY4" fmla="*/ 11784 h 713777"/>
                  <a:gd name="connsiteX5" fmla="*/ 18518 w 20201"/>
                  <a:gd name="connsiteY5" fmla="*/ 703340 h 713777"/>
                  <a:gd name="connsiteX6" fmla="*/ 11784 w 20201"/>
                  <a:gd name="connsiteY6" fmla="*/ 710074 h 71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01" h="713777">
                    <a:moveTo>
                      <a:pt x="11784" y="710074"/>
                    </a:moveTo>
                    <a:cubicBezTo>
                      <a:pt x="7744" y="710074"/>
                      <a:pt x="5050" y="707380"/>
                      <a:pt x="5050" y="703340"/>
                    </a:cubicBezTo>
                    <a:lnTo>
                      <a:pt x="5050" y="11784"/>
                    </a:lnTo>
                    <a:cubicBezTo>
                      <a:pt x="5050" y="7744"/>
                      <a:pt x="8417" y="5050"/>
                      <a:pt x="11784" y="5050"/>
                    </a:cubicBezTo>
                    <a:cubicBezTo>
                      <a:pt x="15824" y="5050"/>
                      <a:pt x="18518" y="7744"/>
                      <a:pt x="18518" y="11784"/>
                    </a:cubicBezTo>
                    <a:lnTo>
                      <a:pt x="18518" y="703340"/>
                    </a:lnTo>
                    <a:cubicBezTo>
                      <a:pt x="18518" y="706707"/>
                      <a:pt x="15824" y="710074"/>
                      <a:pt x="11784" y="710074"/>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71" name="Freeform: Shape 7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8C85B2C-D562-4F22-BD6B-04D11B098452}"/>
                  </a:ext>
                </a:extLst>
              </p:cNvPr>
              <p:cNvSpPr/>
              <p:nvPr/>
            </p:nvSpPr>
            <p:spPr>
              <a:xfrm>
                <a:off x="1471043" y="6397175"/>
                <a:ext cx="168344" cy="202012"/>
              </a:xfrm>
              <a:custGeom>
                <a:avLst/>
                <a:gdLst>
                  <a:gd name="connsiteX0" fmla="*/ 5050 w 168343"/>
                  <a:gd name="connsiteY0" fmla="*/ 5050 h 202012"/>
                  <a:gd name="connsiteX1" fmla="*/ 39392 w 168343"/>
                  <a:gd name="connsiteY1" fmla="*/ 5050 h 202012"/>
                  <a:gd name="connsiteX2" fmla="*/ 39392 w 168343"/>
                  <a:gd name="connsiteY2" fmla="*/ 85855 h 202012"/>
                  <a:gd name="connsiteX3" fmla="*/ 132318 w 168343"/>
                  <a:gd name="connsiteY3" fmla="*/ 85855 h 202012"/>
                  <a:gd name="connsiteX4" fmla="*/ 132318 w 168343"/>
                  <a:gd name="connsiteY4" fmla="*/ 5050 h 202012"/>
                  <a:gd name="connsiteX5" fmla="*/ 166660 w 168343"/>
                  <a:gd name="connsiteY5" fmla="*/ 5050 h 202012"/>
                  <a:gd name="connsiteX6" fmla="*/ 166660 w 168343"/>
                  <a:gd name="connsiteY6" fmla="*/ 199656 h 202012"/>
                  <a:gd name="connsiteX7" fmla="*/ 132318 w 168343"/>
                  <a:gd name="connsiteY7" fmla="*/ 199656 h 202012"/>
                  <a:gd name="connsiteX8" fmla="*/ 132318 w 168343"/>
                  <a:gd name="connsiteY8" fmla="*/ 117504 h 202012"/>
                  <a:gd name="connsiteX9" fmla="*/ 39392 w 168343"/>
                  <a:gd name="connsiteY9" fmla="*/ 117504 h 202012"/>
                  <a:gd name="connsiteX10" fmla="*/ 39392 w 168343"/>
                  <a:gd name="connsiteY10" fmla="*/ 199656 h 202012"/>
                  <a:gd name="connsiteX11" fmla="*/ 5050 w 168343"/>
                  <a:gd name="connsiteY11" fmla="*/ 199656 h 202012"/>
                  <a:gd name="connsiteX12" fmla="*/ 5050 w 168343"/>
                  <a:gd name="connsiteY12" fmla="*/ 5050 h 20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343" h="202012">
                    <a:moveTo>
                      <a:pt x="5050" y="5050"/>
                    </a:moveTo>
                    <a:lnTo>
                      <a:pt x="39392" y="5050"/>
                    </a:lnTo>
                    <a:lnTo>
                      <a:pt x="39392" y="85855"/>
                    </a:lnTo>
                    <a:lnTo>
                      <a:pt x="132318" y="85855"/>
                    </a:lnTo>
                    <a:lnTo>
                      <a:pt x="132318" y="5050"/>
                    </a:lnTo>
                    <a:lnTo>
                      <a:pt x="166660" y="5050"/>
                    </a:lnTo>
                    <a:lnTo>
                      <a:pt x="166660" y="199656"/>
                    </a:lnTo>
                    <a:lnTo>
                      <a:pt x="132318" y="199656"/>
                    </a:lnTo>
                    <a:lnTo>
                      <a:pt x="132318" y="117504"/>
                    </a:lnTo>
                    <a:lnTo>
                      <a:pt x="39392" y="117504"/>
                    </a:lnTo>
                    <a:lnTo>
                      <a:pt x="39392" y="199656"/>
                    </a:lnTo>
                    <a:lnTo>
                      <a:pt x="5050" y="199656"/>
                    </a:lnTo>
                    <a:lnTo>
                      <a:pt x="5050" y="5050"/>
                    </a:ln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72" name="Freeform: Shape 7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1F90C79-4D46-48C2-B0F6-926C500B84AE}"/>
                  </a:ext>
                </a:extLst>
              </p:cNvPr>
              <p:cNvSpPr/>
              <p:nvPr/>
            </p:nvSpPr>
            <p:spPr>
              <a:xfrm>
                <a:off x="1662282" y="6442291"/>
                <a:ext cx="148143" cy="161610"/>
              </a:xfrm>
              <a:custGeom>
                <a:avLst/>
                <a:gdLst>
                  <a:gd name="connsiteX0" fmla="*/ 5050 w 148142"/>
                  <a:gd name="connsiteY0" fmla="*/ 81815 h 161609"/>
                  <a:gd name="connsiteX1" fmla="*/ 5050 w 148142"/>
                  <a:gd name="connsiteY1" fmla="*/ 81815 h 161609"/>
                  <a:gd name="connsiteX2" fmla="*/ 76428 w 148142"/>
                  <a:gd name="connsiteY2" fmla="*/ 5050 h 161609"/>
                  <a:gd name="connsiteX3" fmla="*/ 146459 w 148142"/>
                  <a:gd name="connsiteY3" fmla="*/ 83835 h 161609"/>
                  <a:gd name="connsiteX4" fmla="*/ 145786 w 148142"/>
                  <a:gd name="connsiteY4" fmla="*/ 93262 h 161609"/>
                  <a:gd name="connsiteX5" fmla="*/ 38046 w 148142"/>
                  <a:gd name="connsiteY5" fmla="*/ 93262 h 161609"/>
                  <a:gd name="connsiteX6" fmla="*/ 80468 w 148142"/>
                  <a:gd name="connsiteY6" fmla="*/ 130298 h 161609"/>
                  <a:gd name="connsiteX7" fmla="*/ 120197 w 148142"/>
                  <a:gd name="connsiteY7" fmla="*/ 112790 h 161609"/>
                  <a:gd name="connsiteX8" fmla="*/ 139725 w 148142"/>
                  <a:gd name="connsiteY8" fmla="*/ 130298 h 161609"/>
                  <a:gd name="connsiteX9" fmla="*/ 79795 w 148142"/>
                  <a:gd name="connsiteY9" fmla="*/ 157906 h 161609"/>
                  <a:gd name="connsiteX10" fmla="*/ 5050 w 148142"/>
                  <a:gd name="connsiteY10" fmla="*/ 81815 h 161609"/>
                  <a:gd name="connsiteX11" fmla="*/ 113464 w 148142"/>
                  <a:gd name="connsiteY11" fmla="*/ 71041 h 161609"/>
                  <a:gd name="connsiteX12" fmla="*/ 76428 w 148142"/>
                  <a:gd name="connsiteY12" fmla="*/ 32659 h 161609"/>
                  <a:gd name="connsiteX13" fmla="*/ 38046 w 148142"/>
                  <a:gd name="connsiteY13" fmla="*/ 71041 h 161609"/>
                  <a:gd name="connsiteX14" fmla="*/ 113464 w 148142"/>
                  <a:gd name="connsiteY14" fmla="*/ 71041 h 16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142" h="161609">
                    <a:moveTo>
                      <a:pt x="5050" y="81815"/>
                    </a:moveTo>
                    <a:lnTo>
                      <a:pt x="5050" y="81815"/>
                    </a:lnTo>
                    <a:cubicBezTo>
                      <a:pt x="5050" y="39392"/>
                      <a:pt x="34679" y="5050"/>
                      <a:pt x="76428" y="5050"/>
                    </a:cubicBezTo>
                    <a:cubicBezTo>
                      <a:pt x="122891" y="5050"/>
                      <a:pt x="146459" y="41413"/>
                      <a:pt x="146459" y="83835"/>
                    </a:cubicBezTo>
                    <a:cubicBezTo>
                      <a:pt x="146459" y="87202"/>
                      <a:pt x="146459" y="89896"/>
                      <a:pt x="145786" y="93262"/>
                    </a:cubicBezTo>
                    <a:lnTo>
                      <a:pt x="38046" y="93262"/>
                    </a:lnTo>
                    <a:cubicBezTo>
                      <a:pt x="41413" y="116831"/>
                      <a:pt x="58920" y="130298"/>
                      <a:pt x="80468" y="130298"/>
                    </a:cubicBezTo>
                    <a:cubicBezTo>
                      <a:pt x="96629" y="130298"/>
                      <a:pt x="108750" y="124238"/>
                      <a:pt x="120197" y="112790"/>
                    </a:cubicBezTo>
                    <a:lnTo>
                      <a:pt x="139725" y="130298"/>
                    </a:lnTo>
                    <a:cubicBezTo>
                      <a:pt x="125584" y="147132"/>
                      <a:pt x="106730" y="157906"/>
                      <a:pt x="79795" y="157906"/>
                    </a:cubicBezTo>
                    <a:cubicBezTo>
                      <a:pt x="37372" y="157906"/>
                      <a:pt x="5050" y="126931"/>
                      <a:pt x="5050" y="81815"/>
                    </a:cubicBezTo>
                    <a:close/>
                    <a:moveTo>
                      <a:pt x="113464" y="71041"/>
                    </a:moveTo>
                    <a:cubicBezTo>
                      <a:pt x="111443" y="49493"/>
                      <a:pt x="98649" y="32659"/>
                      <a:pt x="76428" y="32659"/>
                    </a:cubicBezTo>
                    <a:cubicBezTo>
                      <a:pt x="55553" y="32659"/>
                      <a:pt x="41413" y="48820"/>
                      <a:pt x="38046" y="71041"/>
                    </a:cubicBezTo>
                    <a:lnTo>
                      <a:pt x="113464" y="71041"/>
                    </a:ln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73" name="Freeform: Shape 7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22A152A-0DC1-41D1-AA47-E56A4ACB2CDE}"/>
                  </a:ext>
                </a:extLst>
              </p:cNvPr>
              <p:cNvSpPr/>
              <p:nvPr/>
            </p:nvSpPr>
            <p:spPr>
              <a:xfrm>
                <a:off x="1819851" y="6443638"/>
                <a:ext cx="141409" cy="161610"/>
              </a:xfrm>
              <a:custGeom>
                <a:avLst/>
                <a:gdLst>
                  <a:gd name="connsiteX0" fmla="*/ 5050 w 141408"/>
                  <a:gd name="connsiteY0" fmla="*/ 110770 h 161609"/>
                  <a:gd name="connsiteX1" fmla="*/ 5050 w 141408"/>
                  <a:gd name="connsiteY1" fmla="*/ 110770 h 161609"/>
                  <a:gd name="connsiteX2" fmla="*/ 65654 w 141408"/>
                  <a:gd name="connsiteY2" fmla="*/ 62961 h 161609"/>
                  <a:gd name="connsiteX3" fmla="*/ 105383 w 141408"/>
                  <a:gd name="connsiteY3" fmla="*/ 69021 h 161609"/>
                  <a:gd name="connsiteX4" fmla="*/ 105383 w 141408"/>
                  <a:gd name="connsiteY4" fmla="*/ 65654 h 161609"/>
                  <a:gd name="connsiteX5" fmla="*/ 69021 w 141408"/>
                  <a:gd name="connsiteY5" fmla="*/ 34005 h 161609"/>
                  <a:gd name="connsiteX6" fmla="*/ 27272 w 141408"/>
                  <a:gd name="connsiteY6" fmla="*/ 43433 h 161609"/>
                  <a:gd name="connsiteX7" fmla="*/ 18518 w 141408"/>
                  <a:gd name="connsiteY7" fmla="*/ 17171 h 161609"/>
                  <a:gd name="connsiteX8" fmla="*/ 73735 w 141408"/>
                  <a:gd name="connsiteY8" fmla="*/ 5050 h 161609"/>
                  <a:gd name="connsiteX9" fmla="*/ 122218 w 141408"/>
                  <a:gd name="connsiteY9" fmla="*/ 21211 h 161609"/>
                  <a:gd name="connsiteX10" fmla="*/ 138379 w 141408"/>
                  <a:gd name="connsiteY10" fmla="*/ 66327 h 161609"/>
                  <a:gd name="connsiteX11" fmla="*/ 138379 w 141408"/>
                  <a:gd name="connsiteY11" fmla="*/ 153193 h 161609"/>
                  <a:gd name="connsiteX12" fmla="*/ 105383 w 141408"/>
                  <a:gd name="connsiteY12" fmla="*/ 153193 h 161609"/>
                  <a:gd name="connsiteX13" fmla="*/ 105383 w 141408"/>
                  <a:gd name="connsiteY13" fmla="*/ 135012 h 161609"/>
                  <a:gd name="connsiteX14" fmla="*/ 57574 w 141408"/>
                  <a:gd name="connsiteY14" fmla="*/ 156560 h 161609"/>
                  <a:gd name="connsiteX15" fmla="*/ 5050 w 141408"/>
                  <a:gd name="connsiteY15" fmla="*/ 110770 h 161609"/>
                  <a:gd name="connsiteX16" fmla="*/ 105383 w 141408"/>
                  <a:gd name="connsiteY16" fmla="*/ 99996 h 161609"/>
                  <a:gd name="connsiteX17" fmla="*/ 105383 w 141408"/>
                  <a:gd name="connsiteY17" fmla="*/ 90569 h 161609"/>
                  <a:gd name="connsiteX18" fmla="*/ 71714 w 141408"/>
                  <a:gd name="connsiteY18" fmla="*/ 84509 h 161609"/>
                  <a:gd name="connsiteX19" fmla="*/ 37372 w 141408"/>
                  <a:gd name="connsiteY19" fmla="*/ 108750 h 161609"/>
                  <a:gd name="connsiteX20" fmla="*/ 37372 w 141408"/>
                  <a:gd name="connsiteY20" fmla="*/ 109423 h 161609"/>
                  <a:gd name="connsiteX21" fmla="*/ 66327 w 141408"/>
                  <a:gd name="connsiteY21" fmla="*/ 131645 h 161609"/>
                  <a:gd name="connsiteX22" fmla="*/ 105383 w 141408"/>
                  <a:gd name="connsiteY22" fmla="*/ 99996 h 16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408" h="161609">
                    <a:moveTo>
                      <a:pt x="5050" y="110770"/>
                    </a:moveTo>
                    <a:lnTo>
                      <a:pt x="5050" y="110770"/>
                    </a:lnTo>
                    <a:cubicBezTo>
                      <a:pt x="5050" y="78448"/>
                      <a:pt x="29965" y="62961"/>
                      <a:pt x="65654" y="62961"/>
                    </a:cubicBezTo>
                    <a:cubicBezTo>
                      <a:pt x="81815" y="62961"/>
                      <a:pt x="93936" y="65654"/>
                      <a:pt x="105383" y="69021"/>
                    </a:cubicBezTo>
                    <a:lnTo>
                      <a:pt x="105383" y="65654"/>
                    </a:lnTo>
                    <a:cubicBezTo>
                      <a:pt x="105383" y="44779"/>
                      <a:pt x="92589" y="34005"/>
                      <a:pt x="69021" y="34005"/>
                    </a:cubicBezTo>
                    <a:cubicBezTo>
                      <a:pt x="52860" y="34005"/>
                      <a:pt x="40066" y="37372"/>
                      <a:pt x="27272" y="43433"/>
                    </a:cubicBezTo>
                    <a:lnTo>
                      <a:pt x="18518" y="17171"/>
                    </a:lnTo>
                    <a:cubicBezTo>
                      <a:pt x="34679" y="9764"/>
                      <a:pt x="50166" y="5050"/>
                      <a:pt x="73735" y="5050"/>
                    </a:cubicBezTo>
                    <a:cubicBezTo>
                      <a:pt x="95956" y="5050"/>
                      <a:pt x="112117" y="11111"/>
                      <a:pt x="122218" y="21211"/>
                    </a:cubicBezTo>
                    <a:cubicBezTo>
                      <a:pt x="132992" y="31985"/>
                      <a:pt x="138379" y="47473"/>
                      <a:pt x="138379" y="66327"/>
                    </a:cubicBezTo>
                    <a:lnTo>
                      <a:pt x="138379" y="153193"/>
                    </a:lnTo>
                    <a:lnTo>
                      <a:pt x="105383" y="153193"/>
                    </a:lnTo>
                    <a:lnTo>
                      <a:pt x="105383" y="135012"/>
                    </a:lnTo>
                    <a:cubicBezTo>
                      <a:pt x="95283" y="147132"/>
                      <a:pt x="79795" y="156560"/>
                      <a:pt x="57574" y="156560"/>
                    </a:cubicBezTo>
                    <a:cubicBezTo>
                      <a:pt x="29292" y="155886"/>
                      <a:pt x="5050" y="140399"/>
                      <a:pt x="5050" y="110770"/>
                    </a:cubicBezTo>
                    <a:close/>
                    <a:moveTo>
                      <a:pt x="105383" y="99996"/>
                    </a:moveTo>
                    <a:lnTo>
                      <a:pt x="105383" y="90569"/>
                    </a:lnTo>
                    <a:cubicBezTo>
                      <a:pt x="96629" y="87202"/>
                      <a:pt x="85182" y="84509"/>
                      <a:pt x="71714" y="84509"/>
                    </a:cubicBezTo>
                    <a:cubicBezTo>
                      <a:pt x="50166" y="84509"/>
                      <a:pt x="37372" y="93936"/>
                      <a:pt x="37372" y="108750"/>
                    </a:cubicBezTo>
                    <a:lnTo>
                      <a:pt x="37372" y="109423"/>
                    </a:lnTo>
                    <a:cubicBezTo>
                      <a:pt x="37372" y="123564"/>
                      <a:pt x="50166" y="131645"/>
                      <a:pt x="66327" y="131645"/>
                    </a:cubicBezTo>
                    <a:cubicBezTo>
                      <a:pt x="88549" y="131645"/>
                      <a:pt x="105383" y="118851"/>
                      <a:pt x="105383" y="99996"/>
                    </a:cubicBez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74" name="Freeform: Shape 7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FE3588F-D202-4EF4-AA0D-3FA47F5196C4}"/>
                  </a:ext>
                </a:extLst>
              </p:cNvPr>
              <p:cNvSpPr/>
              <p:nvPr/>
            </p:nvSpPr>
            <p:spPr>
              <a:xfrm>
                <a:off x="1985502" y="6389094"/>
                <a:ext cx="40403" cy="208746"/>
              </a:xfrm>
              <a:custGeom>
                <a:avLst/>
                <a:gdLst>
                  <a:gd name="connsiteX0" fmla="*/ 5050 w 40402"/>
                  <a:gd name="connsiteY0" fmla="*/ 5050 h 208746"/>
                  <a:gd name="connsiteX1" fmla="*/ 38719 w 40402"/>
                  <a:gd name="connsiteY1" fmla="*/ 5050 h 208746"/>
                  <a:gd name="connsiteX2" fmla="*/ 38719 w 40402"/>
                  <a:gd name="connsiteY2" fmla="*/ 207736 h 208746"/>
                  <a:gd name="connsiteX3" fmla="*/ 5050 w 40402"/>
                  <a:gd name="connsiteY3" fmla="*/ 207736 h 208746"/>
                  <a:gd name="connsiteX4" fmla="*/ 5050 w 40402"/>
                  <a:gd name="connsiteY4" fmla="*/ 5050 h 20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02" h="208746">
                    <a:moveTo>
                      <a:pt x="5050" y="5050"/>
                    </a:moveTo>
                    <a:lnTo>
                      <a:pt x="38719" y="5050"/>
                    </a:lnTo>
                    <a:lnTo>
                      <a:pt x="38719" y="207736"/>
                    </a:lnTo>
                    <a:lnTo>
                      <a:pt x="5050" y="207736"/>
                    </a:lnTo>
                    <a:lnTo>
                      <a:pt x="5050" y="5050"/>
                    </a:ln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75" name="Freeform: Shape 7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AB0646C-EAE5-400D-9CC5-91B87460A6D1}"/>
                  </a:ext>
                </a:extLst>
              </p:cNvPr>
              <p:cNvSpPr/>
              <p:nvPr/>
            </p:nvSpPr>
            <p:spPr>
              <a:xfrm>
                <a:off x="2042738" y="6404582"/>
                <a:ext cx="101006" cy="195279"/>
              </a:xfrm>
              <a:custGeom>
                <a:avLst/>
                <a:gdLst>
                  <a:gd name="connsiteX0" fmla="*/ 23905 w 101006"/>
                  <a:gd name="connsiteY0" fmla="*/ 151846 h 195278"/>
                  <a:gd name="connsiteX1" fmla="*/ 23905 w 101006"/>
                  <a:gd name="connsiteY1" fmla="*/ 74408 h 195278"/>
                  <a:gd name="connsiteX2" fmla="*/ 5050 w 101006"/>
                  <a:gd name="connsiteY2" fmla="*/ 74408 h 195278"/>
                  <a:gd name="connsiteX3" fmla="*/ 5050 w 101006"/>
                  <a:gd name="connsiteY3" fmla="*/ 45453 h 195278"/>
                  <a:gd name="connsiteX4" fmla="*/ 23905 w 101006"/>
                  <a:gd name="connsiteY4" fmla="*/ 45453 h 195278"/>
                  <a:gd name="connsiteX5" fmla="*/ 23905 w 101006"/>
                  <a:gd name="connsiteY5" fmla="*/ 5050 h 195278"/>
                  <a:gd name="connsiteX6" fmla="*/ 57573 w 101006"/>
                  <a:gd name="connsiteY6" fmla="*/ 5050 h 195278"/>
                  <a:gd name="connsiteX7" fmla="*/ 57573 w 101006"/>
                  <a:gd name="connsiteY7" fmla="*/ 45453 h 195278"/>
                  <a:gd name="connsiteX8" fmla="*/ 97303 w 101006"/>
                  <a:gd name="connsiteY8" fmla="*/ 45453 h 195278"/>
                  <a:gd name="connsiteX9" fmla="*/ 97303 w 101006"/>
                  <a:gd name="connsiteY9" fmla="*/ 74408 h 195278"/>
                  <a:gd name="connsiteX10" fmla="*/ 57573 w 101006"/>
                  <a:gd name="connsiteY10" fmla="*/ 74408 h 195278"/>
                  <a:gd name="connsiteX11" fmla="*/ 57573 w 101006"/>
                  <a:gd name="connsiteY11" fmla="*/ 146459 h 195278"/>
                  <a:gd name="connsiteX12" fmla="*/ 75755 w 101006"/>
                  <a:gd name="connsiteY12" fmla="*/ 164640 h 195278"/>
                  <a:gd name="connsiteX13" fmla="*/ 96629 w 101006"/>
                  <a:gd name="connsiteY13" fmla="*/ 159927 h 195278"/>
                  <a:gd name="connsiteX14" fmla="*/ 96629 w 101006"/>
                  <a:gd name="connsiteY14" fmla="*/ 187535 h 195278"/>
                  <a:gd name="connsiteX15" fmla="*/ 66327 w 101006"/>
                  <a:gd name="connsiteY15" fmla="*/ 194942 h 195278"/>
                  <a:gd name="connsiteX16" fmla="*/ 23905 w 101006"/>
                  <a:gd name="connsiteY16" fmla="*/ 151846 h 19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1006" h="195278">
                    <a:moveTo>
                      <a:pt x="23905" y="151846"/>
                    </a:moveTo>
                    <a:lnTo>
                      <a:pt x="23905" y="74408"/>
                    </a:lnTo>
                    <a:lnTo>
                      <a:pt x="5050" y="74408"/>
                    </a:lnTo>
                    <a:lnTo>
                      <a:pt x="5050" y="45453"/>
                    </a:lnTo>
                    <a:lnTo>
                      <a:pt x="23905" y="45453"/>
                    </a:lnTo>
                    <a:lnTo>
                      <a:pt x="23905" y="5050"/>
                    </a:lnTo>
                    <a:lnTo>
                      <a:pt x="57573" y="5050"/>
                    </a:lnTo>
                    <a:lnTo>
                      <a:pt x="57573" y="45453"/>
                    </a:lnTo>
                    <a:lnTo>
                      <a:pt x="97303" y="45453"/>
                    </a:lnTo>
                    <a:lnTo>
                      <a:pt x="97303" y="74408"/>
                    </a:lnTo>
                    <a:lnTo>
                      <a:pt x="57573" y="74408"/>
                    </a:lnTo>
                    <a:lnTo>
                      <a:pt x="57573" y="146459"/>
                    </a:lnTo>
                    <a:cubicBezTo>
                      <a:pt x="57573" y="159253"/>
                      <a:pt x="64307" y="164640"/>
                      <a:pt x="75755" y="164640"/>
                    </a:cubicBezTo>
                    <a:cubicBezTo>
                      <a:pt x="83162" y="164640"/>
                      <a:pt x="89896" y="163293"/>
                      <a:pt x="96629" y="159927"/>
                    </a:cubicBezTo>
                    <a:lnTo>
                      <a:pt x="96629" y="187535"/>
                    </a:lnTo>
                    <a:cubicBezTo>
                      <a:pt x="88549" y="192249"/>
                      <a:pt x="79122" y="194942"/>
                      <a:pt x="66327" y="194942"/>
                    </a:cubicBezTo>
                    <a:cubicBezTo>
                      <a:pt x="41413" y="194942"/>
                      <a:pt x="23905" y="183495"/>
                      <a:pt x="23905" y="151846"/>
                    </a:cubicBez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76" name="Freeform: Shape 7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FF25818-59DC-4A29-85A7-92A49F30B2B6}"/>
                  </a:ext>
                </a:extLst>
              </p:cNvPr>
              <p:cNvSpPr/>
              <p:nvPr/>
            </p:nvSpPr>
            <p:spPr>
              <a:xfrm>
                <a:off x="2160579" y="6389094"/>
                <a:ext cx="141409" cy="208746"/>
              </a:xfrm>
              <a:custGeom>
                <a:avLst/>
                <a:gdLst>
                  <a:gd name="connsiteX0" fmla="*/ 5050 w 141408"/>
                  <a:gd name="connsiteY0" fmla="*/ 5050 h 208746"/>
                  <a:gd name="connsiteX1" fmla="*/ 38719 w 141408"/>
                  <a:gd name="connsiteY1" fmla="*/ 5050 h 208746"/>
                  <a:gd name="connsiteX2" fmla="*/ 38719 w 141408"/>
                  <a:gd name="connsiteY2" fmla="*/ 83835 h 208746"/>
                  <a:gd name="connsiteX3" fmla="*/ 84508 w 141408"/>
                  <a:gd name="connsiteY3" fmla="*/ 58247 h 208746"/>
                  <a:gd name="connsiteX4" fmla="*/ 137032 w 141408"/>
                  <a:gd name="connsiteY4" fmla="*/ 114137 h 208746"/>
                  <a:gd name="connsiteX5" fmla="*/ 137032 w 141408"/>
                  <a:gd name="connsiteY5" fmla="*/ 207736 h 208746"/>
                  <a:gd name="connsiteX6" fmla="*/ 103363 w 141408"/>
                  <a:gd name="connsiteY6" fmla="*/ 207736 h 208746"/>
                  <a:gd name="connsiteX7" fmla="*/ 103363 w 141408"/>
                  <a:gd name="connsiteY7" fmla="*/ 124238 h 208746"/>
                  <a:gd name="connsiteX8" fmla="*/ 71714 w 141408"/>
                  <a:gd name="connsiteY8" fmla="*/ 88549 h 208746"/>
                  <a:gd name="connsiteX9" fmla="*/ 38719 w 141408"/>
                  <a:gd name="connsiteY9" fmla="*/ 124911 h 208746"/>
                  <a:gd name="connsiteX10" fmla="*/ 38719 w 141408"/>
                  <a:gd name="connsiteY10" fmla="*/ 207736 h 208746"/>
                  <a:gd name="connsiteX11" fmla="*/ 5050 w 141408"/>
                  <a:gd name="connsiteY11" fmla="*/ 207736 h 208746"/>
                  <a:gd name="connsiteX12" fmla="*/ 5050 w 141408"/>
                  <a:gd name="connsiteY12" fmla="*/ 5050 h 20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408" h="208746">
                    <a:moveTo>
                      <a:pt x="5050" y="5050"/>
                    </a:moveTo>
                    <a:lnTo>
                      <a:pt x="38719" y="5050"/>
                    </a:lnTo>
                    <a:lnTo>
                      <a:pt x="38719" y="83835"/>
                    </a:lnTo>
                    <a:cubicBezTo>
                      <a:pt x="48146" y="70368"/>
                      <a:pt x="61614" y="58247"/>
                      <a:pt x="84508" y="58247"/>
                    </a:cubicBezTo>
                    <a:cubicBezTo>
                      <a:pt x="117504" y="58247"/>
                      <a:pt x="137032" y="80468"/>
                      <a:pt x="137032" y="114137"/>
                    </a:cubicBezTo>
                    <a:lnTo>
                      <a:pt x="137032" y="207736"/>
                    </a:lnTo>
                    <a:lnTo>
                      <a:pt x="103363" y="207736"/>
                    </a:lnTo>
                    <a:lnTo>
                      <a:pt x="103363" y="124238"/>
                    </a:lnTo>
                    <a:cubicBezTo>
                      <a:pt x="103363" y="101343"/>
                      <a:pt x="91916" y="88549"/>
                      <a:pt x="71714" y="88549"/>
                    </a:cubicBezTo>
                    <a:cubicBezTo>
                      <a:pt x="52187" y="88549"/>
                      <a:pt x="38719" y="102016"/>
                      <a:pt x="38719" y="124911"/>
                    </a:cubicBezTo>
                    <a:lnTo>
                      <a:pt x="38719" y="207736"/>
                    </a:lnTo>
                    <a:lnTo>
                      <a:pt x="5050" y="207736"/>
                    </a:lnTo>
                    <a:lnTo>
                      <a:pt x="5050" y="5050"/>
                    </a:lnTo>
                    <a:close/>
                  </a:path>
                </a:pathLst>
              </a:custGeom>
              <a:grpFill/>
              <a:ln w="9525" cap="flat">
                <a:noFill/>
                <a:prstDash val="solid"/>
                <a:miter/>
              </a:ln>
            </p:spPr>
            <p:txBody>
              <a:bodyPr rtlCol="0" anchor="ctr"/>
              <a:lstStyle/>
              <a:p>
                <a:pPr defTabSz="456936"/>
                <a:endParaRPr lang="en-AU">
                  <a:solidFill>
                    <a:srgbClr val="262626"/>
                  </a:solidFill>
                </a:endParaRPr>
              </a:p>
            </p:txBody>
          </p:sp>
        </p:grpSp>
        <p:grpSp>
          <p:nvGrpSpPr>
            <p:cNvPr id="6" name="Group 4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D43D775-66DD-4BF6-9B18-EFC58B0B3A0B}"/>
                </a:ext>
              </a:extLst>
            </p:cNvPr>
            <p:cNvGrpSpPr/>
            <p:nvPr userDrawn="1"/>
          </p:nvGrpSpPr>
          <p:grpSpPr>
            <a:xfrm>
              <a:off x="335733" y="5831540"/>
              <a:ext cx="713777" cy="769667"/>
              <a:chOff x="335733" y="5831540"/>
              <a:chExt cx="713777" cy="769667"/>
            </a:xfrm>
            <a:solidFill>
              <a:schemeClr val="bg1"/>
            </a:solidFill>
          </p:grpSpPr>
          <p:sp>
            <p:nvSpPr>
              <p:cNvPr id="45" name="Freeform: Shape 4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10F767E-C331-4D5B-BB2A-E3D0D9D3EFA7}"/>
                  </a:ext>
                </a:extLst>
              </p:cNvPr>
              <p:cNvSpPr/>
              <p:nvPr/>
            </p:nvSpPr>
            <p:spPr>
              <a:xfrm>
                <a:off x="462327" y="5890124"/>
                <a:ext cx="141409" cy="329954"/>
              </a:xfrm>
              <a:custGeom>
                <a:avLst/>
                <a:gdLst>
                  <a:gd name="connsiteX0" fmla="*/ 17844 w 141408"/>
                  <a:gd name="connsiteY0" fmla="*/ 5050 h 329953"/>
                  <a:gd name="connsiteX1" fmla="*/ 9764 w 141408"/>
                  <a:gd name="connsiteY1" fmla="*/ 13131 h 329953"/>
                  <a:gd name="connsiteX2" fmla="*/ 7744 w 141408"/>
                  <a:gd name="connsiteY2" fmla="*/ 34005 h 329953"/>
                  <a:gd name="connsiteX3" fmla="*/ 5050 w 141408"/>
                  <a:gd name="connsiteY3" fmla="*/ 87202 h 329953"/>
                  <a:gd name="connsiteX4" fmla="*/ 42759 w 141408"/>
                  <a:gd name="connsiteY4" fmla="*/ 263626 h 329953"/>
                  <a:gd name="connsiteX5" fmla="*/ 138379 w 141408"/>
                  <a:gd name="connsiteY5" fmla="*/ 330290 h 329953"/>
                  <a:gd name="connsiteX6" fmla="*/ 96629 w 141408"/>
                  <a:gd name="connsiteY6" fmla="*/ 271033 h 329953"/>
                  <a:gd name="connsiteX7" fmla="*/ 83162 w 141408"/>
                  <a:gd name="connsiteY7" fmla="*/ 174067 h 329953"/>
                  <a:gd name="connsiteX8" fmla="*/ 93936 w 141408"/>
                  <a:gd name="connsiteY8" fmla="*/ 67674 h 329953"/>
                  <a:gd name="connsiteX9" fmla="*/ 93936 w 141408"/>
                  <a:gd name="connsiteY9" fmla="*/ 67001 h 329953"/>
                  <a:gd name="connsiteX10" fmla="*/ 104710 w 141408"/>
                  <a:gd name="connsiteY10" fmla="*/ 51513 h 329953"/>
                  <a:gd name="connsiteX11" fmla="*/ 26598 w 141408"/>
                  <a:gd name="connsiteY11" fmla="*/ 9091 h 329953"/>
                  <a:gd name="connsiteX12" fmla="*/ 20538 w 141408"/>
                  <a:gd name="connsiteY12" fmla="*/ 6397 h 329953"/>
                  <a:gd name="connsiteX13" fmla="*/ 20538 w 141408"/>
                  <a:gd name="connsiteY13" fmla="*/ 6397 h 329953"/>
                  <a:gd name="connsiteX14" fmla="*/ 20538 w 141408"/>
                  <a:gd name="connsiteY14" fmla="*/ 6397 h 329953"/>
                  <a:gd name="connsiteX15" fmla="*/ 17844 w 141408"/>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8" h="329953">
                    <a:moveTo>
                      <a:pt x="17844"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4" y="318843"/>
                      <a:pt x="106057" y="299988"/>
                      <a:pt x="96629" y="271033"/>
                    </a:cubicBezTo>
                    <a:cubicBezTo>
                      <a:pt x="87875"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7" y="26598"/>
                      <a:pt x="32659" y="12457"/>
                      <a:pt x="26598" y="9091"/>
                    </a:cubicBezTo>
                    <a:cubicBezTo>
                      <a:pt x="22558" y="7070"/>
                      <a:pt x="20538" y="6397"/>
                      <a:pt x="20538" y="6397"/>
                    </a:cubicBezTo>
                    <a:lnTo>
                      <a:pt x="20538" y="6397"/>
                    </a:lnTo>
                    <a:lnTo>
                      <a:pt x="20538" y="6397"/>
                    </a:lnTo>
                    <a:cubicBezTo>
                      <a:pt x="20538" y="5050"/>
                      <a:pt x="19191" y="5050"/>
                      <a:pt x="17844"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46" name="Freeform: Shape 4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0E3AA55-54D6-495A-BA03-FA50D56B652D}"/>
                  </a:ext>
                </a:extLst>
              </p:cNvPr>
              <p:cNvSpPr/>
              <p:nvPr/>
            </p:nvSpPr>
            <p:spPr>
              <a:xfrm>
                <a:off x="680428" y="5948707"/>
                <a:ext cx="148143" cy="282817"/>
              </a:xfrm>
              <a:custGeom>
                <a:avLst/>
                <a:gdLst>
                  <a:gd name="connsiteX0" fmla="*/ 129024 w 148142"/>
                  <a:gd name="connsiteY0" fmla="*/ 5050 h 282817"/>
                  <a:gd name="connsiteX1" fmla="*/ 125657 w 148142"/>
                  <a:gd name="connsiteY1" fmla="*/ 6397 h 282817"/>
                  <a:gd name="connsiteX2" fmla="*/ 122290 w 148142"/>
                  <a:gd name="connsiteY2" fmla="*/ 9091 h 282817"/>
                  <a:gd name="connsiteX3" fmla="*/ 112863 w 148142"/>
                  <a:gd name="connsiteY3" fmla="*/ 17171 h 282817"/>
                  <a:gd name="connsiteX4" fmla="*/ 81214 w 148142"/>
                  <a:gd name="connsiteY4" fmla="*/ 48146 h 282817"/>
                  <a:gd name="connsiteX5" fmla="*/ 16570 w 148142"/>
                  <a:gd name="connsiteY5" fmla="*/ 154540 h 282817"/>
                  <a:gd name="connsiteX6" fmla="*/ 5123 w 148142"/>
                  <a:gd name="connsiteY6" fmla="*/ 221204 h 282817"/>
                  <a:gd name="connsiteX7" fmla="*/ 11856 w 148142"/>
                  <a:gd name="connsiteY7" fmla="*/ 255546 h 282817"/>
                  <a:gd name="connsiteX8" fmla="*/ 31384 w 148142"/>
                  <a:gd name="connsiteY8" fmla="*/ 275074 h 282817"/>
                  <a:gd name="connsiteX9" fmla="*/ 45525 w 148142"/>
                  <a:gd name="connsiteY9" fmla="*/ 277767 h 282817"/>
                  <a:gd name="connsiteX10" fmla="*/ 45525 w 148142"/>
                  <a:gd name="connsiteY10" fmla="*/ 277767 h 282817"/>
                  <a:gd name="connsiteX11" fmla="*/ 131044 w 148142"/>
                  <a:gd name="connsiteY11" fmla="*/ 207063 h 282817"/>
                  <a:gd name="connsiteX12" fmla="*/ 143165 w 148142"/>
                  <a:gd name="connsiteY12" fmla="*/ 114137 h 282817"/>
                  <a:gd name="connsiteX13" fmla="*/ 134411 w 148142"/>
                  <a:gd name="connsiteY13" fmla="*/ 18518 h 282817"/>
                  <a:gd name="connsiteX14" fmla="*/ 133064 w 148142"/>
                  <a:gd name="connsiteY14" fmla="*/ 10437 h 282817"/>
                  <a:gd name="connsiteX15" fmla="*/ 129024 w 148142"/>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2" h="282817">
                    <a:moveTo>
                      <a:pt x="129024" y="5050"/>
                    </a:moveTo>
                    <a:cubicBezTo>
                      <a:pt x="128350" y="5050"/>
                      <a:pt x="127004" y="5724"/>
                      <a:pt x="125657" y="6397"/>
                    </a:cubicBezTo>
                    <a:cubicBezTo>
                      <a:pt x="125657" y="6397"/>
                      <a:pt x="124310" y="7070"/>
                      <a:pt x="122290" y="9091"/>
                    </a:cubicBezTo>
                    <a:cubicBezTo>
                      <a:pt x="120270" y="11111"/>
                      <a:pt x="116903" y="13804"/>
                      <a:pt x="112863" y="17171"/>
                    </a:cubicBezTo>
                    <a:cubicBezTo>
                      <a:pt x="106802"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0" y="271033"/>
                      <a:pt x="31384" y="275074"/>
                    </a:cubicBezTo>
                    <a:cubicBezTo>
                      <a:pt x="35425" y="276420"/>
                      <a:pt x="40138" y="277767"/>
                      <a:pt x="45525" y="277767"/>
                    </a:cubicBezTo>
                    <a:lnTo>
                      <a:pt x="45525" y="277767"/>
                    </a:lnTo>
                    <a:cubicBezTo>
                      <a:pt x="71787" y="277767"/>
                      <a:pt x="116230" y="255546"/>
                      <a:pt x="131044" y="207063"/>
                    </a:cubicBezTo>
                    <a:cubicBezTo>
                      <a:pt x="139124" y="180801"/>
                      <a:pt x="143165" y="149826"/>
                      <a:pt x="143165" y="114137"/>
                    </a:cubicBezTo>
                    <a:cubicBezTo>
                      <a:pt x="143165" y="70368"/>
                      <a:pt x="137104" y="32659"/>
                      <a:pt x="134411" y="18518"/>
                    </a:cubicBezTo>
                    <a:cubicBezTo>
                      <a:pt x="133064" y="13131"/>
                      <a:pt x="133064" y="10437"/>
                      <a:pt x="133064" y="10437"/>
                    </a:cubicBezTo>
                    <a:cubicBezTo>
                      <a:pt x="132391" y="8417"/>
                      <a:pt x="131044" y="5050"/>
                      <a:pt x="129024"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47" name="Freeform: Shape 4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10B8C7F-B362-449C-A145-4299F724BE8A}"/>
                  </a:ext>
                </a:extLst>
              </p:cNvPr>
              <p:cNvSpPr/>
              <p:nvPr/>
            </p:nvSpPr>
            <p:spPr>
              <a:xfrm>
                <a:off x="555926" y="5948707"/>
                <a:ext cx="134675"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4 w 134675"/>
                  <a:gd name="connsiteY5" fmla="*/ 206389 h 282817"/>
                  <a:gd name="connsiteX6" fmla="*/ 105383 w 134675"/>
                  <a:gd name="connsiteY6" fmla="*/ 277767 h 282817"/>
                  <a:gd name="connsiteX7" fmla="*/ 105383 w 134675"/>
                  <a:gd name="connsiteY7" fmla="*/ 277767 h 282817"/>
                  <a:gd name="connsiteX8" fmla="*/ 120197 w 134675"/>
                  <a:gd name="connsiteY8" fmla="*/ 275074 h 282817"/>
                  <a:gd name="connsiteX9" fmla="*/ 126931 w 134675"/>
                  <a:gd name="connsiteY9" fmla="*/ 271707 h 282817"/>
                  <a:gd name="connsiteX10" fmla="*/ 121544 w 134675"/>
                  <a:gd name="connsiteY10" fmla="*/ 262953 h 282817"/>
                  <a:gd name="connsiteX11" fmla="*/ 114137 w 134675"/>
                  <a:gd name="connsiteY11" fmla="*/ 221877 h 282817"/>
                  <a:gd name="connsiteX12" fmla="*/ 126931 w 134675"/>
                  <a:gd name="connsiteY12" fmla="*/ 151173 h 282817"/>
                  <a:gd name="connsiteX13" fmla="*/ 129625 w 134675"/>
                  <a:gd name="connsiteY13" fmla="*/ 143766 h 282817"/>
                  <a:gd name="connsiteX14" fmla="*/ 130298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4" y="206389"/>
                    </a:cubicBezTo>
                    <a:cubicBezTo>
                      <a:pt x="33332" y="255546"/>
                      <a:pt x="78448" y="277767"/>
                      <a:pt x="105383" y="277767"/>
                    </a:cubicBezTo>
                    <a:lnTo>
                      <a:pt x="105383" y="277767"/>
                    </a:lnTo>
                    <a:cubicBezTo>
                      <a:pt x="111444" y="277767"/>
                      <a:pt x="116157" y="277094"/>
                      <a:pt x="120197" y="275074"/>
                    </a:cubicBezTo>
                    <a:cubicBezTo>
                      <a:pt x="122218" y="274400"/>
                      <a:pt x="124238" y="273053"/>
                      <a:pt x="126931" y="271707"/>
                    </a:cubicBezTo>
                    <a:cubicBezTo>
                      <a:pt x="124911" y="269013"/>
                      <a:pt x="122891" y="266320"/>
                      <a:pt x="121544" y="262953"/>
                    </a:cubicBezTo>
                    <a:cubicBezTo>
                      <a:pt x="116831" y="251506"/>
                      <a:pt x="114137" y="238711"/>
                      <a:pt x="114137" y="221877"/>
                    </a:cubicBezTo>
                    <a:cubicBezTo>
                      <a:pt x="114137" y="201676"/>
                      <a:pt x="118851" y="177434"/>
                      <a:pt x="126931" y="151173"/>
                    </a:cubicBezTo>
                    <a:cubicBezTo>
                      <a:pt x="127605" y="148479"/>
                      <a:pt x="128278" y="146459"/>
                      <a:pt x="129625" y="143766"/>
                    </a:cubicBezTo>
                    <a:cubicBezTo>
                      <a:pt x="129625" y="143092"/>
                      <a:pt x="130298" y="141745"/>
                      <a:pt x="130298" y="141072"/>
                    </a:cubicBezTo>
                    <a:cubicBezTo>
                      <a:pt x="101343" y="69694"/>
                      <a:pt x="35352" y="15824"/>
                      <a:pt x="27945" y="9764"/>
                    </a:cubicBezTo>
                    <a:cubicBezTo>
                      <a:pt x="25252" y="7744"/>
                      <a:pt x="24578" y="7070"/>
                      <a:pt x="24578" y="7070"/>
                    </a:cubicBezTo>
                    <a:cubicBezTo>
                      <a:pt x="23231" y="5724"/>
                      <a:pt x="21885" y="5050"/>
                      <a:pt x="20538"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48" name="Freeform: Shape 4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0FA74B8-B176-4466-A85D-59D22327EEB4}"/>
                  </a:ext>
                </a:extLst>
              </p:cNvPr>
              <p:cNvSpPr/>
              <p:nvPr/>
            </p:nvSpPr>
            <p:spPr>
              <a:xfrm>
                <a:off x="620570" y="5831540"/>
                <a:ext cx="141409" cy="242415"/>
              </a:xfrm>
              <a:custGeom>
                <a:avLst/>
                <a:gdLst>
                  <a:gd name="connsiteX0" fmla="*/ 72388 w 141408"/>
                  <a:gd name="connsiteY0" fmla="*/ 5050 h 242414"/>
                  <a:gd name="connsiteX1" fmla="*/ 67674 w 141408"/>
                  <a:gd name="connsiteY1" fmla="*/ 9091 h 242414"/>
                  <a:gd name="connsiteX2" fmla="*/ 64307 w 141408"/>
                  <a:gd name="connsiteY2" fmla="*/ 14478 h 242414"/>
                  <a:gd name="connsiteX3" fmla="*/ 54880 w 141408"/>
                  <a:gd name="connsiteY3" fmla="*/ 30639 h 242414"/>
                  <a:gd name="connsiteX4" fmla="*/ 25925 w 141408"/>
                  <a:gd name="connsiteY4" fmla="*/ 89222 h 242414"/>
                  <a:gd name="connsiteX5" fmla="*/ 5050 w 141408"/>
                  <a:gd name="connsiteY5" fmla="*/ 143092 h 242414"/>
                  <a:gd name="connsiteX6" fmla="*/ 74408 w 141408"/>
                  <a:gd name="connsiteY6" fmla="*/ 238711 h 242414"/>
                  <a:gd name="connsiteX7" fmla="*/ 141072 w 141408"/>
                  <a:gd name="connsiteY7" fmla="*/ 144439 h 242414"/>
                  <a:gd name="connsiteX8" fmla="*/ 81142 w 141408"/>
                  <a:gd name="connsiteY8" fmla="*/ 14478 h 242414"/>
                  <a:gd name="connsiteX9" fmla="*/ 77775 w 141408"/>
                  <a:gd name="connsiteY9" fmla="*/ 8417 h 242414"/>
                  <a:gd name="connsiteX10" fmla="*/ 72388 w 141408"/>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8" h="242414">
                    <a:moveTo>
                      <a:pt x="72388" y="5050"/>
                    </a:moveTo>
                    <a:cubicBezTo>
                      <a:pt x="71041" y="5050"/>
                      <a:pt x="69021" y="6397"/>
                      <a:pt x="67674" y="9091"/>
                    </a:cubicBezTo>
                    <a:cubicBezTo>
                      <a:pt x="67674" y="9091"/>
                      <a:pt x="66327" y="11111"/>
                      <a:pt x="64307" y="14478"/>
                    </a:cubicBezTo>
                    <a:cubicBezTo>
                      <a:pt x="60940" y="19865"/>
                      <a:pt x="57574" y="25252"/>
                      <a:pt x="54880" y="30639"/>
                    </a:cubicBezTo>
                    <a:cubicBezTo>
                      <a:pt x="47473" y="43433"/>
                      <a:pt x="36699" y="63634"/>
                      <a:pt x="25925" y="89222"/>
                    </a:cubicBezTo>
                    <a:cubicBezTo>
                      <a:pt x="18518" y="106730"/>
                      <a:pt x="11111" y="124911"/>
                      <a:pt x="5050" y="143092"/>
                    </a:cubicBezTo>
                    <a:cubicBezTo>
                      <a:pt x="26598" y="164640"/>
                      <a:pt x="55553" y="197636"/>
                      <a:pt x="74408" y="238711"/>
                    </a:cubicBezTo>
                    <a:cubicBezTo>
                      <a:pt x="89222" y="207063"/>
                      <a:pt x="111444" y="175414"/>
                      <a:pt x="141072" y="144439"/>
                    </a:cubicBezTo>
                    <a:cubicBezTo>
                      <a:pt x="120871" y="83162"/>
                      <a:pt x="92589" y="33332"/>
                      <a:pt x="81142" y="14478"/>
                    </a:cubicBezTo>
                    <a:cubicBezTo>
                      <a:pt x="78448" y="10437"/>
                      <a:pt x="77775" y="8417"/>
                      <a:pt x="77775" y="8417"/>
                    </a:cubicBezTo>
                    <a:cubicBezTo>
                      <a:pt x="74408" y="5050"/>
                      <a:pt x="72388" y="5050"/>
                      <a:pt x="72388"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49" name="Freeform: Shape 4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6F0B2D5-8104-458B-9CFE-7C9F55237868}"/>
                  </a:ext>
                </a:extLst>
              </p:cNvPr>
              <p:cNvSpPr/>
              <p:nvPr/>
            </p:nvSpPr>
            <p:spPr>
              <a:xfrm>
                <a:off x="780160" y="5890124"/>
                <a:ext cx="141409" cy="329954"/>
              </a:xfrm>
              <a:custGeom>
                <a:avLst/>
                <a:gdLst>
                  <a:gd name="connsiteX0" fmla="*/ 124911 w 141408"/>
                  <a:gd name="connsiteY0" fmla="*/ 5050 h 329953"/>
                  <a:gd name="connsiteX1" fmla="*/ 120871 w 141408"/>
                  <a:gd name="connsiteY1" fmla="*/ 5724 h 329953"/>
                  <a:gd name="connsiteX2" fmla="*/ 120871 w 141408"/>
                  <a:gd name="connsiteY2" fmla="*/ 5724 h 329953"/>
                  <a:gd name="connsiteX3" fmla="*/ 120871 w 141408"/>
                  <a:gd name="connsiteY3" fmla="*/ 5724 h 329953"/>
                  <a:gd name="connsiteX4" fmla="*/ 114810 w 141408"/>
                  <a:gd name="connsiteY4" fmla="*/ 8417 h 329953"/>
                  <a:gd name="connsiteX5" fmla="*/ 99996 w 141408"/>
                  <a:gd name="connsiteY5" fmla="*/ 15151 h 329953"/>
                  <a:gd name="connsiteX6" fmla="*/ 97976 w 141408"/>
                  <a:gd name="connsiteY6" fmla="*/ 15824 h 329953"/>
                  <a:gd name="connsiteX7" fmla="*/ 42759 w 141408"/>
                  <a:gd name="connsiteY7" fmla="*/ 46126 h 329953"/>
                  <a:gd name="connsiteX8" fmla="*/ 36699 w 141408"/>
                  <a:gd name="connsiteY8" fmla="*/ 49493 h 329953"/>
                  <a:gd name="connsiteX9" fmla="*/ 48146 w 141408"/>
                  <a:gd name="connsiteY9" fmla="*/ 64981 h 329953"/>
                  <a:gd name="connsiteX10" fmla="*/ 48146 w 141408"/>
                  <a:gd name="connsiteY10" fmla="*/ 65654 h 329953"/>
                  <a:gd name="connsiteX11" fmla="*/ 58920 w 141408"/>
                  <a:gd name="connsiteY11" fmla="*/ 172047 h 329953"/>
                  <a:gd name="connsiteX12" fmla="*/ 46126 w 141408"/>
                  <a:gd name="connsiteY12" fmla="*/ 269013 h 329953"/>
                  <a:gd name="connsiteX13" fmla="*/ 5050 w 141408"/>
                  <a:gd name="connsiteY13" fmla="*/ 328270 h 329953"/>
                  <a:gd name="connsiteX14" fmla="*/ 99323 w 141408"/>
                  <a:gd name="connsiteY14" fmla="*/ 261606 h 329953"/>
                  <a:gd name="connsiteX15" fmla="*/ 137032 w 141408"/>
                  <a:gd name="connsiteY15" fmla="*/ 85182 h 329953"/>
                  <a:gd name="connsiteX16" fmla="*/ 134338 w 141408"/>
                  <a:gd name="connsiteY16" fmla="*/ 31985 h 329953"/>
                  <a:gd name="connsiteX17" fmla="*/ 132318 w 141408"/>
                  <a:gd name="connsiteY17" fmla="*/ 11784 h 329953"/>
                  <a:gd name="connsiteX18" fmla="*/ 124911 w 141408"/>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8" h="329953">
                    <a:moveTo>
                      <a:pt x="124911" y="5050"/>
                    </a:moveTo>
                    <a:cubicBezTo>
                      <a:pt x="124238" y="5050"/>
                      <a:pt x="122891" y="5050"/>
                      <a:pt x="120871" y="5724"/>
                    </a:cubicBezTo>
                    <a:lnTo>
                      <a:pt x="120871" y="5724"/>
                    </a:lnTo>
                    <a:lnTo>
                      <a:pt x="120871" y="5724"/>
                    </a:lnTo>
                    <a:cubicBezTo>
                      <a:pt x="120871" y="5724"/>
                      <a:pt x="118851" y="6397"/>
                      <a:pt x="114810" y="8417"/>
                    </a:cubicBezTo>
                    <a:cubicBezTo>
                      <a:pt x="111444" y="9764"/>
                      <a:pt x="106057" y="12457"/>
                      <a:pt x="99996" y="15151"/>
                    </a:cubicBezTo>
                    <a:lnTo>
                      <a:pt x="97976" y="15824"/>
                    </a:lnTo>
                    <a:cubicBezTo>
                      <a:pt x="79122" y="25252"/>
                      <a:pt x="60267" y="35352"/>
                      <a:pt x="42759" y="46126"/>
                    </a:cubicBezTo>
                    <a:cubicBezTo>
                      <a:pt x="40739" y="47473"/>
                      <a:pt x="38719" y="48820"/>
                      <a:pt x="36699" y="49493"/>
                    </a:cubicBezTo>
                    <a:cubicBezTo>
                      <a:pt x="42086" y="52187"/>
                      <a:pt x="46126" y="58247"/>
                      <a:pt x="48146" y="64981"/>
                    </a:cubicBezTo>
                    <a:cubicBezTo>
                      <a:pt x="48146" y="64981"/>
                      <a:pt x="48146" y="65654"/>
                      <a:pt x="48146" y="65654"/>
                    </a:cubicBezTo>
                    <a:cubicBezTo>
                      <a:pt x="50840" y="77775"/>
                      <a:pt x="58920" y="121544"/>
                      <a:pt x="58920" y="172047"/>
                    </a:cubicBezTo>
                    <a:cubicBezTo>
                      <a:pt x="58920" y="208409"/>
                      <a:pt x="54880" y="241405"/>
                      <a:pt x="46126" y="269013"/>
                    </a:cubicBezTo>
                    <a:cubicBezTo>
                      <a:pt x="36699" y="297968"/>
                      <a:pt x="19865" y="316823"/>
                      <a:pt x="5050" y="328270"/>
                    </a:cubicBezTo>
                    <a:cubicBezTo>
                      <a:pt x="42086" y="326250"/>
                      <a:pt x="75755" y="303355"/>
                      <a:pt x="99323" y="261606"/>
                    </a:cubicBezTo>
                    <a:cubicBezTo>
                      <a:pt x="130298" y="207063"/>
                      <a:pt x="137032" y="135685"/>
                      <a:pt x="137032" y="85182"/>
                    </a:cubicBezTo>
                    <a:cubicBezTo>
                      <a:pt x="137032" y="67674"/>
                      <a:pt x="136358" y="49493"/>
                      <a:pt x="134338" y="31985"/>
                    </a:cubicBezTo>
                    <a:cubicBezTo>
                      <a:pt x="132992" y="19191"/>
                      <a:pt x="132318" y="11784"/>
                      <a:pt x="132318" y="11784"/>
                    </a:cubicBezTo>
                    <a:cubicBezTo>
                      <a:pt x="131645" y="7744"/>
                      <a:pt x="129625" y="5050"/>
                      <a:pt x="124911"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50" name="Freeform: Shape 4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DEAC449-52EC-48EB-B0CB-5B1F21405EF1}"/>
                  </a:ext>
                </a:extLst>
              </p:cNvPr>
              <p:cNvSpPr/>
              <p:nvPr/>
            </p:nvSpPr>
            <p:spPr>
              <a:xfrm>
                <a:off x="739084" y="5847701"/>
                <a:ext cx="87539" cy="107740"/>
              </a:xfrm>
              <a:custGeom>
                <a:avLst/>
                <a:gdLst>
                  <a:gd name="connsiteX0" fmla="*/ 62287 w 87538"/>
                  <a:gd name="connsiteY0" fmla="*/ 5050 h 107739"/>
                  <a:gd name="connsiteX1" fmla="*/ 60940 w 87538"/>
                  <a:gd name="connsiteY1" fmla="*/ 5050 h 107739"/>
                  <a:gd name="connsiteX2" fmla="*/ 60940 w 87538"/>
                  <a:gd name="connsiteY2" fmla="*/ 5050 h 107739"/>
                  <a:gd name="connsiteX3" fmla="*/ 60940 w 87538"/>
                  <a:gd name="connsiteY3" fmla="*/ 5050 h 107739"/>
                  <a:gd name="connsiteX4" fmla="*/ 57574 w 87538"/>
                  <a:gd name="connsiteY4" fmla="*/ 6397 h 107739"/>
                  <a:gd name="connsiteX5" fmla="*/ 57574 w 87538"/>
                  <a:gd name="connsiteY5" fmla="*/ 6397 h 107739"/>
                  <a:gd name="connsiteX6" fmla="*/ 57574 w 87538"/>
                  <a:gd name="connsiteY6" fmla="*/ 6397 h 107739"/>
                  <a:gd name="connsiteX7" fmla="*/ 36699 w 87538"/>
                  <a:gd name="connsiteY7" fmla="*/ 20538 h 107739"/>
                  <a:gd name="connsiteX8" fmla="*/ 5050 w 87538"/>
                  <a:gd name="connsiteY8" fmla="*/ 45453 h 107739"/>
                  <a:gd name="connsiteX9" fmla="*/ 31312 w 87538"/>
                  <a:gd name="connsiteY9" fmla="*/ 108077 h 107739"/>
                  <a:gd name="connsiteX10" fmla="*/ 85855 w 87538"/>
                  <a:gd name="connsiteY10" fmla="*/ 71041 h 107739"/>
                  <a:gd name="connsiteX11" fmla="*/ 70368 w 87538"/>
                  <a:gd name="connsiteY11" fmla="*/ 11784 h 107739"/>
                  <a:gd name="connsiteX12" fmla="*/ 70368 w 87538"/>
                  <a:gd name="connsiteY12" fmla="*/ 11111 h 107739"/>
                  <a:gd name="connsiteX13" fmla="*/ 62287 w 87538"/>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8" h="107739">
                    <a:moveTo>
                      <a:pt x="62287" y="5050"/>
                    </a:moveTo>
                    <a:cubicBezTo>
                      <a:pt x="61614" y="5050"/>
                      <a:pt x="61614" y="5050"/>
                      <a:pt x="60940" y="5050"/>
                    </a:cubicBezTo>
                    <a:lnTo>
                      <a:pt x="60940" y="5050"/>
                    </a:lnTo>
                    <a:lnTo>
                      <a:pt x="60940" y="5050"/>
                    </a:lnTo>
                    <a:cubicBezTo>
                      <a:pt x="59594" y="5050"/>
                      <a:pt x="58920"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5" y="71041"/>
                    </a:cubicBezTo>
                    <a:cubicBezTo>
                      <a:pt x="79122" y="41413"/>
                      <a:pt x="73061" y="19865"/>
                      <a:pt x="70368" y="11784"/>
                    </a:cubicBezTo>
                    <a:cubicBezTo>
                      <a:pt x="70368" y="11784"/>
                      <a:pt x="70368" y="11111"/>
                      <a:pt x="70368" y="11111"/>
                    </a:cubicBezTo>
                    <a:cubicBezTo>
                      <a:pt x="68348" y="7070"/>
                      <a:pt x="65654" y="5050"/>
                      <a:pt x="62287"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51" name="Freeform: Shape 5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55EDFCD-E4E8-4EB2-A404-52AEB5542CFF}"/>
                  </a:ext>
                </a:extLst>
              </p:cNvPr>
              <p:cNvSpPr/>
              <p:nvPr/>
            </p:nvSpPr>
            <p:spPr>
              <a:xfrm>
                <a:off x="556600" y="5847701"/>
                <a:ext cx="87539" cy="107740"/>
              </a:xfrm>
              <a:custGeom>
                <a:avLst/>
                <a:gdLst>
                  <a:gd name="connsiteX0" fmla="*/ 27272 w 87538"/>
                  <a:gd name="connsiteY0" fmla="*/ 5050 h 107739"/>
                  <a:gd name="connsiteX1" fmla="*/ 19865 w 87538"/>
                  <a:gd name="connsiteY1" fmla="*/ 11111 h 107739"/>
                  <a:gd name="connsiteX2" fmla="*/ 19865 w 87538"/>
                  <a:gd name="connsiteY2" fmla="*/ 11784 h 107739"/>
                  <a:gd name="connsiteX3" fmla="*/ 5050 w 87538"/>
                  <a:gd name="connsiteY3" fmla="*/ 70368 h 107739"/>
                  <a:gd name="connsiteX4" fmla="*/ 59594 w 87538"/>
                  <a:gd name="connsiteY4" fmla="*/ 107403 h 107739"/>
                  <a:gd name="connsiteX5" fmla="*/ 85855 w 87538"/>
                  <a:gd name="connsiteY5" fmla="*/ 44779 h 107739"/>
                  <a:gd name="connsiteX6" fmla="*/ 54207 w 87538"/>
                  <a:gd name="connsiteY6" fmla="*/ 19865 h 107739"/>
                  <a:gd name="connsiteX7" fmla="*/ 32659 w 87538"/>
                  <a:gd name="connsiteY7" fmla="*/ 6397 h 107739"/>
                  <a:gd name="connsiteX8" fmla="*/ 32659 w 87538"/>
                  <a:gd name="connsiteY8" fmla="*/ 6397 h 107739"/>
                  <a:gd name="connsiteX9" fmla="*/ 32659 w 87538"/>
                  <a:gd name="connsiteY9" fmla="*/ 6397 h 107739"/>
                  <a:gd name="connsiteX10" fmla="*/ 29292 w 87538"/>
                  <a:gd name="connsiteY10" fmla="*/ 5050 h 107739"/>
                  <a:gd name="connsiteX11" fmla="*/ 29292 w 87538"/>
                  <a:gd name="connsiteY11" fmla="*/ 5050 h 107739"/>
                  <a:gd name="connsiteX12" fmla="*/ 29292 w 87538"/>
                  <a:gd name="connsiteY12" fmla="*/ 5050 h 107739"/>
                  <a:gd name="connsiteX13" fmla="*/ 27272 w 87538"/>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8"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5" y="44779"/>
                    </a:cubicBezTo>
                    <a:cubicBezTo>
                      <a:pt x="75081" y="36026"/>
                      <a:pt x="64307"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8" y="5050"/>
                      <a:pt x="27945" y="5050"/>
                      <a:pt x="27272"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52" name="Freeform: Shape 5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D5DE165-73E4-4C3E-9D96-E3554DDE60B2}"/>
                  </a:ext>
                </a:extLst>
              </p:cNvPr>
              <p:cNvSpPr/>
              <p:nvPr/>
            </p:nvSpPr>
            <p:spPr>
              <a:xfrm>
                <a:off x="366035" y="5983049"/>
                <a:ext cx="94273" cy="101006"/>
              </a:xfrm>
              <a:custGeom>
                <a:avLst/>
                <a:gdLst>
                  <a:gd name="connsiteX0" fmla="*/ 35352 w 94272"/>
                  <a:gd name="connsiteY0" fmla="*/ 5050 h 101006"/>
                  <a:gd name="connsiteX1" fmla="*/ 17844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4" y="5050"/>
                      <a:pt x="17844"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1" y="80468"/>
                      <a:pt x="92589" y="74408"/>
                    </a:cubicBezTo>
                    <a:cubicBezTo>
                      <a:pt x="89222" y="54207"/>
                      <a:pt x="87202" y="31312"/>
                      <a:pt x="86529" y="7744"/>
                    </a:cubicBezTo>
                    <a:cubicBezTo>
                      <a:pt x="66327" y="5724"/>
                      <a:pt x="50840" y="5050"/>
                      <a:pt x="40739" y="5050"/>
                    </a:cubicBezTo>
                    <a:cubicBezTo>
                      <a:pt x="39392" y="5050"/>
                      <a:pt x="37372" y="5050"/>
                      <a:pt x="35352"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53" name="Freeform: Shape 5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ACAF949-7E4F-47F1-BDC7-9EBF4E801592}"/>
                  </a:ext>
                </a:extLst>
              </p:cNvPr>
              <p:cNvSpPr/>
              <p:nvPr/>
            </p:nvSpPr>
            <p:spPr>
              <a:xfrm>
                <a:off x="921569" y="5983049"/>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2" y="13131"/>
                      <a:pt x="90569" y="11784"/>
                    </a:cubicBezTo>
                    <a:cubicBezTo>
                      <a:pt x="87875" y="7744"/>
                      <a:pt x="83835" y="5724"/>
                      <a:pt x="79795" y="5050"/>
                    </a:cubicBezTo>
                    <a:cubicBezTo>
                      <a:pt x="79795" y="5724"/>
                      <a:pt x="73061" y="5050"/>
                      <a:pt x="62287"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54" name="Freeform: Shape 5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9C5BECE-7B9B-4359-86C6-24A928FDDC8C}"/>
                  </a:ext>
                </a:extLst>
              </p:cNvPr>
              <p:cNvSpPr/>
              <p:nvPr/>
            </p:nvSpPr>
            <p:spPr>
              <a:xfrm>
                <a:off x="834030" y="6067894"/>
                <a:ext cx="215480" cy="154876"/>
              </a:xfrm>
              <a:custGeom>
                <a:avLst/>
                <a:gdLst>
                  <a:gd name="connsiteX0" fmla="*/ 89896 w 215480"/>
                  <a:gd name="connsiteY0" fmla="*/ 5050 h 154876"/>
                  <a:gd name="connsiteX1" fmla="*/ 58920 w 215480"/>
                  <a:gd name="connsiteY1" fmla="*/ 92589 h 154876"/>
                  <a:gd name="connsiteX2" fmla="*/ 5050 w 215480"/>
                  <a:gd name="connsiteY2" fmla="*/ 150499 h 154876"/>
                  <a:gd name="connsiteX3" fmla="*/ 209083 w 215480"/>
                  <a:gd name="connsiteY3" fmla="*/ 86529 h 154876"/>
                  <a:gd name="connsiteX4" fmla="*/ 209083 w 215480"/>
                  <a:gd name="connsiteY4" fmla="*/ 86529 h 154876"/>
                  <a:gd name="connsiteX5" fmla="*/ 211103 w 215480"/>
                  <a:gd name="connsiteY5" fmla="*/ 79122 h 154876"/>
                  <a:gd name="connsiteX6" fmla="*/ 205716 w 215480"/>
                  <a:gd name="connsiteY6" fmla="*/ 67674 h 154876"/>
                  <a:gd name="connsiteX7" fmla="*/ 200329 w 215480"/>
                  <a:gd name="connsiteY7" fmla="*/ 64307 h 154876"/>
                  <a:gd name="connsiteX8" fmla="*/ 200329 w 215480"/>
                  <a:gd name="connsiteY8" fmla="*/ 64307 h 154876"/>
                  <a:gd name="connsiteX9" fmla="*/ 200329 w 215480"/>
                  <a:gd name="connsiteY9" fmla="*/ 64307 h 154876"/>
                  <a:gd name="connsiteX10" fmla="*/ 189555 w 215480"/>
                  <a:gd name="connsiteY10" fmla="*/ 56900 h 154876"/>
                  <a:gd name="connsiteX11" fmla="*/ 185515 w 215480"/>
                  <a:gd name="connsiteY11" fmla="*/ 54207 h 154876"/>
                  <a:gd name="connsiteX12" fmla="*/ 134338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0" y="92589"/>
                    </a:cubicBezTo>
                    <a:cubicBezTo>
                      <a:pt x="44106" y="118177"/>
                      <a:pt x="25925" y="137705"/>
                      <a:pt x="5050" y="150499"/>
                    </a:cubicBezTo>
                    <a:cubicBezTo>
                      <a:pt x="160600" y="141745"/>
                      <a:pt x="204369" y="91916"/>
                      <a:pt x="209083" y="86529"/>
                    </a:cubicBezTo>
                    <a:lnTo>
                      <a:pt x="209083" y="86529"/>
                    </a:lnTo>
                    <a:cubicBezTo>
                      <a:pt x="210430" y="84509"/>
                      <a:pt x="211103" y="81815"/>
                      <a:pt x="211103" y="79122"/>
                    </a:cubicBezTo>
                    <a:cubicBezTo>
                      <a:pt x="211103" y="74408"/>
                      <a:pt x="209083" y="70368"/>
                      <a:pt x="205716" y="67674"/>
                    </a:cubicBezTo>
                    <a:cubicBezTo>
                      <a:pt x="205716" y="67674"/>
                      <a:pt x="203696" y="66327"/>
                      <a:pt x="200329" y="64307"/>
                    </a:cubicBezTo>
                    <a:lnTo>
                      <a:pt x="200329" y="64307"/>
                    </a:lnTo>
                    <a:lnTo>
                      <a:pt x="200329" y="64307"/>
                    </a:lnTo>
                    <a:cubicBezTo>
                      <a:pt x="197636" y="62287"/>
                      <a:pt x="194269" y="60267"/>
                      <a:pt x="189555" y="56900"/>
                    </a:cubicBezTo>
                    <a:cubicBezTo>
                      <a:pt x="188208" y="56227"/>
                      <a:pt x="186862" y="55553"/>
                      <a:pt x="185515" y="54207"/>
                    </a:cubicBezTo>
                    <a:cubicBezTo>
                      <a:pt x="174067" y="46800"/>
                      <a:pt x="156560" y="36026"/>
                      <a:pt x="134338" y="25252"/>
                    </a:cubicBezTo>
                    <a:cubicBezTo>
                      <a:pt x="119524" y="17171"/>
                      <a:pt x="104710" y="10437"/>
                      <a:pt x="89896"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55" name="Freeform: Shape 5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7D65925-4B39-4DB5-92EC-E776DD34DB2E}"/>
                  </a:ext>
                </a:extLst>
              </p:cNvPr>
              <p:cNvSpPr/>
              <p:nvPr/>
            </p:nvSpPr>
            <p:spPr>
              <a:xfrm>
                <a:off x="335733" y="6067894"/>
                <a:ext cx="215480" cy="154876"/>
              </a:xfrm>
              <a:custGeom>
                <a:avLst/>
                <a:gdLst>
                  <a:gd name="connsiteX0" fmla="*/ 125584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3 w 215480"/>
                  <a:gd name="connsiteY9" fmla="*/ 117504 h 154876"/>
                  <a:gd name="connsiteX10" fmla="*/ 211103 w 215480"/>
                  <a:gd name="connsiteY10" fmla="*/ 149826 h 154876"/>
                  <a:gd name="connsiteX11" fmla="*/ 157233 w 215480"/>
                  <a:gd name="connsiteY11" fmla="*/ 91916 h 154876"/>
                  <a:gd name="connsiteX12" fmla="*/ 125584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4"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1" y="100670"/>
                      <a:pt x="34679" y="109423"/>
                      <a:pt x="53533" y="117504"/>
                    </a:cubicBezTo>
                    <a:cubicBezTo>
                      <a:pt x="92589" y="135012"/>
                      <a:pt x="147132" y="146459"/>
                      <a:pt x="211103" y="149826"/>
                    </a:cubicBezTo>
                    <a:cubicBezTo>
                      <a:pt x="190228" y="137032"/>
                      <a:pt x="171374" y="117504"/>
                      <a:pt x="157233" y="91916"/>
                    </a:cubicBezTo>
                    <a:cubicBezTo>
                      <a:pt x="143092" y="68348"/>
                      <a:pt x="132318" y="38719"/>
                      <a:pt x="125584"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56" name="Freeform: Shape 5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9AC95B3-8200-4F91-A0E1-14674D14A8F4}"/>
                  </a:ext>
                </a:extLst>
              </p:cNvPr>
              <p:cNvSpPr/>
              <p:nvPr/>
            </p:nvSpPr>
            <p:spPr>
              <a:xfrm>
                <a:off x="705416" y="6224117"/>
                <a:ext cx="215480" cy="40402"/>
              </a:xfrm>
              <a:custGeom>
                <a:avLst/>
                <a:gdLst>
                  <a:gd name="connsiteX0" fmla="*/ 198982 w 215480"/>
                  <a:gd name="connsiteY0" fmla="*/ 5050 h 40402"/>
                  <a:gd name="connsiteX1" fmla="*/ 161273 w 215480"/>
                  <a:gd name="connsiteY1" fmla="*/ 9091 h 40402"/>
                  <a:gd name="connsiteX2" fmla="*/ 153193 w 215480"/>
                  <a:gd name="connsiteY2" fmla="*/ 10437 h 40402"/>
                  <a:gd name="connsiteX3" fmla="*/ 123564 w 215480"/>
                  <a:gd name="connsiteY3" fmla="*/ 11784 h 40402"/>
                  <a:gd name="connsiteX4" fmla="*/ 99323 w 215480"/>
                  <a:gd name="connsiteY4" fmla="*/ 11111 h 40402"/>
                  <a:gd name="connsiteX5" fmla="*/ 98649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6 w 215480"/>
                  <a:gd name="connsiteY12" fmla="*/ 29965 h 40402"/>
                  <a:gd name="connsiteX13" fmla="*/ 157233 w 215480"/>
                  <a:gd name="connsiteY13" fmla="*/ 38719 h 40402"/>
                  <a:gd name="connsiteX14" fmla="*/ 209083 w 215480"/>
                  <a:gd name="connsiteY14" fmla="*/ 24578 h 40402"/>
                  <a:gd name="connsiteX15" fmla="*/ 212450 w 215480"/>
                  <a:gd name="connsiteY15" fmla="*/ 15151 h 40402"/>
                  <a:gd name="connsiteX16" fmla="*/ 198982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2" y="5050"/>
                    </a:moveTo>
                    <a:cubicBezTo>
                      <a:pt x="190902" y="5050"/>
                      <a:pt x="179454" y="6397"/>
                      <a:pt x="161273" y="9091"/>
                    </a:cubicBezTo>
                    <a:cubicBezTo>
                      <a:pt x="158580" y="9764"/>
                      <a:pt x="155886" y="9764"/>
                      <a:pt x="153193" y="10437"/>
                    </a:cubicBezTo>
                    <a:cubicBezTo>
                      <a:pt x="145112" y="11784"/>
                      <a:pt x="135685" y="11784"/>
                      <a:pt x="123564" y="11784"/>
                    </a:cubicBezTo>
                    <a:cubicBezTo>
                      <a:pt x="116157" y="11784"/>
                      <a:pt x="108077" y="11784"/>
                      <a:pt x="99323" y="11111"/>
                    </a:cubicBezTo>
                    <a:lnTo>
                      <a:pt x="98649" y="11111"/>
                    </a:lnTo>
                    <a:cubicBezTo>
                      <a:pt x="90569" y="11111"/>
                      <a:pt x="81142" y="10437"/>
                      <a:pt x="72388" y="10437"/>
                    </a:cubicBezTo>
                    <a:cubicBezTo>
                      <a:pt x="53533" y="10437"/>
                      <a:pt x="28618"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6" y="29965"/>
                    </a:cubicBezTo>
                    <a:cubicBezTo>
                      <a:pt x="117504" y="34679"/>
                      <a:pt x="134338" y="38719"/>
                      <a:pt x="157233" y="38719"/>
                    </a:cubicBezTo>
                    <a:cubicBezTo>
                      <a:pt x="182148" y="38719"/>
                      <a:pt x="201676" y="33332"/>
                      <a:pt x="209083" y="24578"/>
                    </a:cubicBezTo>
                    <a:cubicBezTo>
                      <a:pt x="211776" y="21885"/>
                      <a:pt x="213123" y="18518"/>
                      <a:pt x="212450" y="15151"/>
                    </a:cubicBezTo>
                    <a:cubicBezTo>
                      <a:pt x="211776" y="8417"/>
                      <a:pt x="209756" y="5050"/>
                      <a:pt x="198982"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57" name="Freeform: Shape 5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8FEBAD8-64D1-4081-B335-BEC15FAA4428}"/>
                  </a:ext>
                </a:extLst>
              </p:cNvPr>
              <p:cNvSpPr/>
              <p:nvPr/>
            </p:nvSpPr>
            <p:spPr>
              <a:xfrm>
                <a:off x="462327" y="6224117"/>
                <a:ext cx="215480"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0 w 215480"/>
                  <a:gd name="connsiteY3" fmla="*/ 38046 h 40402"/>
                  <a:gd name="connsiteX4" fmla="*/ 118177 w 215480"/>
                  <a:gd name="connsiteY4" fmla="*/ 29292 h 40402"/>
                  <a:gd name="connsiteX5" fmla="*/ 184841 w 215480"/>
                  <a:gd name="connsiteY5" fmla="*/ 19865 h 40402"/>
                  <a:gd name="connsiteX6" fmla="*/ 209756 w 215480"/>
                  <a:gd name="connsiteY6" fmla="*/ 21211 h 40402"/>
                  <a:gd name="connsiteX7" fmla="*/ 211103 w 215480"/>
                  <a:gd name="connsiteY7" fmla="*/ 21211 h 40402"/>
                  <a:gd name="connsiteX8" fmla="*/ 213797 w 215480"/>
                  <a:gd name="connsiteY8" fmla="*/ 20538 h 40402"/>
                  <a:gd name="connsiteX9" fmla="*/ 211776 w 215480"/>
                  <a:gd name="connsiteY9" fmla="*/ 18518 h 40402"/>
                  <a:gd name="connsiteX10" fmla="*/ 146459 w 215480"/>
                  <a:gd name="connsiteY10" fmla="*/ 11784 h 40402"/>
                  <a:gd name="connsiteX11" fmla="*/ 146459 w 215480"/>
                  <a:gd name="connsiteY11" fmla="*/ 11784 h 40402"/>
                  <a:gd name="connsiteX12" fmla="*/ 120197 w 215480"/>
                  <a:gd name="connsiteY12" fmla="*/ 12457 h 40402"/>
                  <a:gd name="connsiteX13" fmla="*/ 119524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0" y="38046"/>
                    </a:cubicBezTo>
                    <a:cubicBezTo>
                      <a:pt x="83835" y="38046"/>
                      <a:pt x="100670" y="34005"/>
                      <a:pt x="118177" y="29292"/>
                    </a:cubicBezTo>
                    <a:cubicBezTo>
                      <a:pt x="137032" y="24578"/>
                      <a:pt x="155886" y="19865"/>
                      <a:pt x="184841" y="19865"/>
                    </a:cubicBezTo>
                    <a:cubicBezTo>
                      <a:pt x="192922" y="19865"/>
                      <a:pt x="201002" y="20538"/>
                      <a:pt x="209756" y="21211"/>
                    </a:cubicBezTo>
                    <a:cubicBezTo>
                      <a:pt x="210430" y="21211"/>
                      <a:pt x="210430" y="21211"/>
                      <a:pt x="211103" y="21211"/>
                    </a:cubicBezTo>
                    <a:cubicBezTo>
                      <a:pt x="212450" y="21211"/>
                      <a:pt x="213797" y="21211"/>
                      <a:pt x="213797" y="20538"/>
                    </a:cubicBezTo>
                    <a:cubicBezTo>
                      <a:pt x="213797" y="19865"/>
                      <a:pt x="213123" y="18518"/>
                      <a:pt x="211776" y="18518"/>
                    </a:cubicBezTo>
                    <a:cubicBezTo>
                      <a:pt x="190228" y="12457"/>
                      <a:pt x="165314" y="11784"/>
                      <a:pt x="146459" y="11784"/>
                    </a:cubicBezTo>
                    <a:lnTo>
                      <a:pt x="146459" y="11784"/>
                    </a:lnTo>
                    <a:cubicBezTo>
                      <a:pt x="137032" y="11784"/>
                      <a:pt x="128278" y="11784"/>
                      <a:pt x="120197" y="12457"/>
                    </a:cubicBezTo>
                    <a:lnTo>
                      <a:pt x="119524" y="12457"/>
                    </a:lnTo>
                    <a:cubicBezTo>
                      <a:pt x="110770" y="12457"/>
                      <a:pt x="103363" y="13131"/>
                      <a:pt x="95283" y="13131"/>
                    </a:cubicBezTo>
                    <a:cubicBezTo>
                      <a:pt x="82488" y="13131"/>
                      <a:pt x="73061" y="12457"/>
                      <a:pt x="65654" y="11784"/>
                    </a:cubicBezTo>
                    <a:cubicBezTo>
                      <a:pt x="62961" y="11111"/>
                      <a:pt x="59594" y="11111"/>
                      <a:pt x="56900" y="10437"/>
                    </a:cubicBezTo>
                    <a:cubicBezTo>
                      <a:pt x="38046" y="7070"/>
                      <a:pt x="26598" y="5050"/>
                      <a:pt x="18518"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58" name="Freeform: Shape 5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83B59EB-2812-4D74-813D-0A62435E9A67}"/>
                  </a:ext>
                </a:extLst>
              </p:cNvPr>
              <p:cNvSpPr/>
              <p:nvPr/>
            </p:nvSpPr>
            <p:spPr>
              <a:xfrm>
                <a:off x="363341" y="6286068"/>
                <a:ext cx="666641" cy="215480"/>
              </a:xfrm>
              <a:custGeom>
                <a:avLst/>
                <a:gdLst>
                  <a:gd name="connsiteX0" fmla="*/ 617148 w 666641"/>
                  <a:gd name="connsiteY0" fmla="*/ 5724 h 215479"/>
                  <a:gd name="connsiteX1" fmla="*/ 586173 w 666641"/>
                  <a:gd name="connsiteY1" fmla="*/ 139725 h 215479"/>
                  <a:gd name="connsiteX2" fmla="*/ 553851 w 666641"/>
                  <a:gd name="connsiteY2" fmla="*/ 5724 h 215479"/>
                  <a:gd name="connsiteX3" fmla="*/ 508735 w 666641"/>
                  <a:gd name="connsiteY3" fmla="*/ 5724 h 215479"/>
                  <a:gd name="connsiteX4" fmla="*/ 475739 w 666641"/>
                  <a:gd name="connsiteY4" fmla="*/ 137705 h 215479"/>
                  <a:gd name="connsiteX5" fmla="*/ 445438 w 666641"/>
                  <a:gd name="connsiteY5" fmla="*/ 5724 h 215479"/>
                  <a:gd name="connsiteX6" fmla="*/ 396281 w 666641"/>
                  <a:gd name="connsiteY6" fmla="*/ 5724 h 215479"/>
                  <a:gd name="connsiteX7" fmla="*/ 450825 w 666641"/>
                  <a:gd name="connsiteY7" fmla="*/ 214470 h 215479"/>
                  <a:gd name="connsiteX8" fmla="*/ 499308 w 666641"/>
                  <a:gd name="connsiteY8" fmla="*/ 214470 h 215479"/>
                  <a:gd name="connsiteX9" fmla="*/ 530956 w 666641"/>
                  <a:gd name="connsiteY9" fmla="*/ 82488 h 215479"/>
                  <a:gd name="connsiteX10" fmla="*/ 563278 w 666641"/>
                  <a:gd name="connsiteY10" fmla="*/ 214470 h 215479"/>
                  <a:gd name="connsiteX11" fmla="*/ 611088 w 666641"/>
                  <a:gd name="connsiteY11" fmla="*/ 214470 h 215479"/>
                  <a:gd name="connsiteX12" fmla="*/ 611761 w 666641"/>
                  <a:gd name="connsiteY12" fmla="*/ 212450 h 215479"/>
                  <a:gd name="connsiteX13" fmla="*/ 666305 w 666641"/>
                  <a:gd name="connsiteY13" fmla="*/ 5050 h 215479"/>
                  <a:gd name="connsiteX14" fmla="*/ 617148 w 666641"/>
                  <a:gd name="connsiteY14" fmla="*/ 5050 h 215479"/>
                  <a:gd name="connsiteX15" fmla="*/ 167334 w 666641"/>
                  <a:gd name="connsiteY15" fmla="*/ 139052 h 215479"/>
                  <a:gd name="connsiteX16" fmla="*/ 53533 w 666641"/>
                  <a:gd name="connsiteY16" fmla="*/ 5724 h 215479"/>
                  <a:gd name="connsiteX17" fmla="*/ 5050 w 666641"/>
                  <a:gd name="connsiteY17" fmla="*/ 5724 h 215479"/>
                  <a:gd name="connsiteX18" fmla="*/ 5050 w 666641"/>
                  <a:gd name="connsiteY18" fmla="*/ 214470 h 215479"/>
                  <a:gd name="connsiteX19" fmla="*/ 52187 w 666641"/>
                  <a:gd name="connsiteY19" fmla="*/ 214470 h 215479"/>
                  <a:gd name="connsiteX20" fmla="*/ 52187 w 666641"/>
                  <a:gd name="connsiteY20" fmla="*/ 81142 h 215479"/>
                  <a:gd name="connsiteX21" fmla="*/ 165314 w 666641"/>
                  <a:gd name="connsiteY21" fmla="*/ 214470 h 215479"/>
                  <a:gd name="connsiteX22" fmla="*/ 213797 w 666641"/>
                  <a:gd name="connsiteY22" fmla="*/ 214470 h 215479"/>
                  <a:gd name="connsiteX23" fmla="*/ 213797 w 666641"/>
                  <a:gd name="connsiteY23" fmla="*/ 5724 h 215479"/>
                  <a:gd name="connsiteX24" fmla="*/ 166660 w 666641"/>
                  <a:gd name="connsiteY24" fmla="*/ 5724 h 215479"/>
                  <a:gd name="connsiteX25" fmla="*/ 166660 w 666641"/>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1" h="215479">
                    <a:moveTo>
                      <a:pt x="617148" y="5724"/>
                    </a:moveTo>
                    <a:lnTo>
                      <a:pt x="586173" y="139725"/>
                    </a:lnTo>
                    <a:lnTo>
                      <a:pt x="553851" y="5724"/>
                    </a:lnTo>
                    <a:lnTo>
                      <a:pt x="508735" y="5724"/>
                    </a:lnTo>
                    <a:lnTo>
                      <a:pt x="475739" y="137705"/>
                    </a:lnTo>
                    <a:lnTo>
                      <a:pt x="445438" y="5724"/>
                    </a:lnTo>
                    <a:lnTo>
                      <a:pt x="396281" y="5724"/>
                    </a:lnTo>
                    <a:lnTo>
                      <a:pt x="450825" y="214470"/>
                    </a:lnTo>
                    <a:lnTo>
                      <a:pt x="499308" y="214470"/>
                    </a:lnTo>
                    <a:lnTo>
                      <a:pt x="530956" y="82488"/>
                    </a:lnTo>
                    <a:lnTo>
                      <a:pt x="563278" y="214470"/>
                    </a:lnTo>
                    <a:lnTo>
                      <a:pt x="611088" y="214470"/>
                    </a:lnTo>
                    <a:lnTo>
                      <a:pt x="611761" y="212450"/>
                    </a:lnTo>
                    <a:lnTo>
                      <a:pt x="666305" y="5050"/>
                    </a:lnTo>
                    <a:lnTo>
                      <a:pt x="617148" y="5050"/>
                    </a:lnTo>
                    <a:close/>
                    <a:moveTo>
                      <a:pt x="167334" y="139052"/>
                    </a:moveTo>
                    <a:lnTo>
                      <a:pt x="53533" y="5724"/>
                    </a:lnTo>
                    <a:lnTo>
                      <a:pt x="5050" y="5724"/>
                    </a:lnTo>
                    <a:lnTo>
                      <a:pt x="5050" y="214470"/>
                    </a:lnTo>
                    <a:lnTo>
                      <a:pt x="52187" y="214470"/>
                    </a:lnTo>
                    <a:lnTo>
                      <a:pt x="52187" y="81142"/>
                    </a:lnTo>
                    <a:lnTo>
                      <a:pt x="165314" y="214470"/>
                    </a:lnTo>
                    <a:lnTo>
                      <a:pt x="213797" y="214470"/>
                    </a:lnTo>
                    <a:lnTo>
                      <a:pt x="213797" y="5724"/>
                    </a:lnTo>
                    <a:lnTo>
                      <a:pt x="166660" y="5724"/>
                    </a:lnTo>
                    <a:lnTo>
                      <a:pt x="166660" y="139052"/>
                    </a:ln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59" name="Freeform: Shape 5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562D480-C7C5-4627-AC5C-5A147ECEC917}"/>
                  </a:ext>
                </a:extLst>
              </p:cNvPr>
              <p:cNvSpPr/>
              <p:nvPr/>
            </p:nvSpPr>
            <p:spPr>
              <a:xfrm>
                <a:off x="584882" y="6282028"/>
                <a:ext cx="175078" cy="228947"/>
              </a:xfrm>
              <a:custGeom>
                <a:avLst/>
                <a:gdLst>
                  <a:gd name="connsiteX0" fmla="*/ 5050 w 175077"/>
                  <a:gd name="connsiteY0" fmla="*/ 189555 h 228947"/>
                  <a:gd name="connsiteX1" fmla="*/ 32659 w 175077"/>
                  <a:gd name="connsiteY1" fmla="*/ 156560 h 228947"/>
                  <a:gd name="connsiteX2" fmla="*/ 95956 w 175077"/>
                  <a:gd name="connsiteY2" fmla="*/ 182148 h 228947"/>
                  <a:gd name="connsiteX3" fmla="*/ 126931 w 175077"/>
                  <a:gd name="connsiteY3" fmla="*/ 161947 h 228947"/>
                  <a:gd name="connsiteX4" fmla="*/ 126931 w 175077"/>
                  <a:gd name="connsiteY4" fmla="*/ 161273 h 228947"/>
                  <a:gd name="connsiteX5" fmla="*/ 83835 w 175077"/>
                  <a:gd name="connsiteY5" fmla="*/ 134338 h 228947"/>
                  <a:gd name="connsiteX6" fmla="*/ 13804 w 175077"/>
                  <a:gd name="connsiteY6" fmla="*/ 69694 h 228947"/>
                  <a:gd name="connsiteX7" fmla="*/ 13804 w 175077"/>
                  <a:gd name="connsiteY7" fmla="*/ 69021 h 228947"/>
                  <a:gd name="connsiteX8" fmla="*/ 87875 w 175077"/>
                  <a:gd name="connsiteY8" fmla="*/ 5050 h 228947"/>
                  <a:gd name="connsiteX9" fmla="*/ 166660 w 175077"/>
                  <a:gd name="connsiteY9" fmla="*/ 31985 h 228947"/>
                  <a:gd name="connsiteX10" fmla="*/ 142419 w 175077"/>
                  <a:gd name="connsiteY10" fmla="*/ 67001 h 228947"/>
                  <a:gd name="connsiteX11" fmla="*/ 87202 w 175077"/>
                  <a:gd name="connsiteY11" fmla="*/ 46126 h 228947"/>
                  <a:gd name="connsiteX12" fmla="*/ 59594 w 175077"/>
                  <a:gd name="connsiteY12" fmla="*/ 64981 h 228947"/>
                  <a:gd name="connsiteX13" fmla="*/ 59594 w 175077"/>
                  <a:gd name="connsiteY13" fmla="*/ 65654 h 228947"/>
                  <a:gd name="connsiteX14" fmla="*/ 105383 w 175077"/>
                  <a:gd name="connsiteY14" fmla="*/ 93262 h 228947"/>
                  <a:gd name="connsiteX15" fmla="*/ 172721 w 175077"/>
                  <a:gd name="connsiteY15" fmla="*/ 157233 h 228947"/>
                  <a:gd name="connsiteX16" fmla="*/ 172721 w 175077"/>
                  <a:gd name="connsiteY16" fmla="*/ 157906 h 228947"/>
                  <a:gd name="connsiteX17" fmla="*/ 94609 w 175077"/>
                  <a:gd name="connsiteY17" fmla="*/ 223897 h 228947"/>
                  <a:gd name="connsiteX18" fmla="*/ 5050 w 175077"/>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7" h="228947">
                    <a:moveTo>
                      <a:pt x="5050" y="189555"/>
                    </a:moveTo>
                    <a:lnTo>
                      <a:pt x="32659" y="156560"/>
                    </a:lnTo>
                    <a:cubicBezTo>
                      <a:pt x="51513" y="172047"/>
                      <a:pt x="71714" y="182148"/>
                      <a:pt x="95956" y="182148"/>
                    </a:cubicBezTo>
                    <a:cubicBezTo>
                      <a:pt x="114810" y="182148"/>
                      <a:pt x="126931" y="174741"/>
                      <a:pt x="126931" y="161947"/>
                    </a:cubicBezTo>
                    <a:lnTo>
                      <a:pt x="126931" y="161273"/>
                    </a:lnTo>
                    <a:cubicBezTo>
                      <a:pt x="126931" y="149152"/>
                      <a:pt x="119524" y="143092"/>
                      <a:pt x="83835" y="134338"/>
                    </a:cubicBezTo>
                    <a:cubicBezTo>
                      <a:pt x="41413" y="123564"/>
                      <a:pt x="13804" y="111443"/>
                      <a:pt x="13804" y="69694"/>
                    </a:cubicBezTo>
                    <a:lnTo>
                      <a:pt x="13804" y="69021"/>
                    </a:lnTo>
                    <a:cubicBezTo>
                      <a:pt x="13804" y="30639"/>
                      <a:pt x="44779" y="5050"/>
                      <a:pt x="87875" y="5050"/>
                    </a:cubicBezTo>
                    <a:cubicBezTo>
                      <a:pt x="118851" y="5050"/>
                      <a:pt x="145112" y="14478"/>
                      <a:pt x="166660" y="31985"/>
                    </a:cubicBezTo>
                    <a:lnTo>
                      <a:pt x="142419" y="67001"/>
                    </a:lnTo>
                    <a:cubicBezTo>
                      <a:pt x="123564" y="54207"/>
                      <a:pt x="105383" y="46126"/>
                      <a:pt x="87202" y="46126"/>
                    </a:cubicBezTo>
                    <a:cubicBezTo>
                      <a:pt x="69021" y="46126"/>
                      <a:pt x="59594" y="54207"/>
                      <a:pt x="59594" y="64981"/>
                    </a:cubicBezTo>
                    <a:lnTo>
                      <a:pt x="59594" y="65654"/>
                    </a:lnTo>
                    <a:cubicBezTo>
                      <a:pt x="59594" y="79795"/>
                      <a:pt x="69021" y="83835"/>
                      <a:pt x="105383" y="93262"/>
                    </a:cubicBezTo>
                    <a:cubicBezTo>
                      <a:pt x="148479" y="104710"/>
                      <a:pt x="172721" y="120197"/>
                      <a:pt x="172721" y="157233"/>
                    </a:cubicBezTo>
                    <a:lnTo>
                      <a:pt x="172721" y="157906"/>
                    </a:lnTo>
                    <a:cubicBezTo>
                      <a:pt x="172721" y="200329"/>
                      <a:pt x="140399" y="223897"/>
                      <a:pt x="94609" y="223897"/>
                    </a:cubicBezTo>
                    <a:cubicBezTo>
                      <a:pt x="62961" y="223224"/>
                      <a:pt x="30639" y="212450"/>
                      <a:pt x="5050" y="189555"/>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60" name="Freeform: Shape 5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075D299-B907-46FD-BC19-45AC188E7787}"/>
                  </a:ext>
                </a:extLst>
              </p:cNvPr>
              <p:cNvSpPr/>
              <p:nvPr/>
            </p:nvSpPr>
            <p:spPr>
              <a:xfrm>
                <a:off x="358628" y="6525789"/>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2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6"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2"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6" y="71714"/>
                      <a:pt x="38719" y="71714"/>
                    </a:cubicBezTo>
                    <a:cubicBezTo>
                      <a:pt x="18518" y="72388"/>
                      <a:pt x="5050" y="57574"/>
                      <a:pt x="5050" y="38719"/>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61" name="Freeform: Shape 6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6FF87FD-0432-47D8-83D9-5EF5DC65D957}"/>
                  </a:ext>
                </a:extLst>
              </p:cNvPr>
              <p:cNvSpPr/>
              <p:nvPr/>
            </p:nvSpPr>
            <p:spPr>
              <a:xfrm>
                <a:off x="425965" y="6525789"/>
                <a:ext cx="74071" cy="74071"/>
              </a:xfrm>
              <a:custGeom>
                <a:avLst/>
                <a:gdLst>
                  <a:gd name="connsiteX0" fmla="*/ 60940 w 74071"/>
                  <a:gd name="connsiteY0" fmla="*/ 38719 h 74071"/>
                  <a:gd name="connsiteX1" fmla="*/ 60940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2 w 74071"/>
                  <a:gd name="connsiteY5" fmla="*/ 61614 h 74071"/>
                  <a:gd name="connsiteX6" fmla="*/ 60940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0" y="38719"/>
                    </a:moveTo>
                    <a:lnTo>
                      <a:pt x="60940" y="38719"/>
                    </a:lnTo>
                    <a:cubicBezTo>
                      <a:pt x="60940" y="25925"/>
                      <a:pt x="51513" y="15824"/>
                      <a:pt x="38719" y="15824"/>
                    </a:cubicBezTo>
                    <a:cubicBezTo>
                      <a:pt x="25925" y="15824"/>
                      <a:pt x="17171" y="25925"/>
                      <a:pt x="17171" y="38719"/>
                    </a:cubicBezTo>
                    <a:lnTo>
                      <a:pt x="17171" y="38719"/>
                    </a:lnTo>
                    <a:cubicBezTo>
                      <a:pt x="17171" y="51513"/>
                      <a:pt x="26598" y="61614"/>
                      <a:pt x="39392" y="61614"/>
                    </a:cubicBezTo>
                    <a:cubicBezTo>
                      <a:pt x="51513" y="61614"/>
                      <a:pt x="60940" y="51513"/>
                      <a:pt x="60940" y="38719"/>
                    </a:cubicBezTo>
                    <a:moveTo>
                      <a:pt x="5050" y="38719"/>
                    </a:moveTo>
                    <a:lnTo>
                      <a:pt x="5050" y="38719"/>
                    </a:lnTo>
                    <a:cubicBezTo>
                      <a:pt x="5050" y="20538"/>
                      <a:pt x="19191" y="5050"/>
                      <a:pt x="38719" y="5050"/>
                    </a:cubicBezTo>
                    <a:cubicBezTo>
                      <a:pt x="58920" y="5050"/>
                      <a:pt x="72388" y="19865"/>
                      <a:pt x="72388" y="38046"/>
                    </a:cubicBezTo>
                    <a:lnTo>
                      <a:pt x="72388" y="38046"/>
                    </a:lnTo>
                    <a:cubicBezTo>
                      <a:pt x="72388" y="56227"/>
                      <a:pt x="58247" y="71714"/>
                      <a:pt x="38719" y="71714"/>
                    </a:cubicBezTo>
                    <a:cubicBezTo>
                      <a:pt x="18518" y="72388"/>
                      <a:pt x="5050" y="56900"/>
                      <a:pt x="5050" y="38719"/>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62" name="Freeform: Shape 6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B7D0623-EFBF-45E4-8C18-C1DEE3FCB31E}"/>
                  </a:ext>
                </a:extLst>
              </p:cNvPr>
              <p:cNvSpPr/>
              <p:nvPr/>
            </p:nvSpPr>
            <p:spPr>
              <a:xfrm>
                <a:off x="492629" y="6527136"/>
                <a:ext cx="74071" cy="74071"/>
              </a:xfrm>
              <a:custGeom>
                <a:avLst/>
                <a:gdLst>
                  <a:gd name="connsiteX0" fmla="*/ 5050 w 74071"/>
                  <a:gd name="connsiteY0" fmla="*/ 5050 h 74071"/>
                  <a:gd name="connsiteX1" fmla="*/ 17844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4" y="5050"/>
                    </a:lnTo>
                    <a:lnTo>
                      <a:pt x="37372" y="54880"/>
                    </a:lnTo>
                    <a:lnTo>
                      <a:pt x="56227" y="5050"/>
                    </a:lnTo>
                    <a:lnTo>
                      <a:pt x="69021" y="5050"/>
                    </a:lnTo>
                    <a:lnTo>
                      <a:pt x="42086" y="70368"/>
                    </a:lnTo>
                    <a:lnTo>
                      <a:pt x="31985" y="70368"/>
                    </a:ln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63" name="Freeform: Shape 6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9471916-775F-4EC7-AC04-C60980950CC5}"/>
                  </a:ext>
                </a:extLst>
              </p:cNvPr>
              <p:cNvSpPr/>
              <p:nvPr/>
            </p:nvSpPr>
            <p:spPr>
              <a:xfrm>
                <a:off x="564007" y="6527136"/>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64" name="Freeform: Shape 6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5170DAB-BF79-47ED-9623-6021D6D62772}"/>
                  </a:ext>
                </a:extLst>
              </p:cNvPr>
              <p:cNvSpPr/>
              <p:nvPr/>
            </p:nvSpPr>
            <p:spPr>
              <a:xfrm>
                <a:off x="623264" y="6527136"/>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5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5"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65" name="Freeform: Shape 6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3F6708A-A9F2-4DA3-93B5-56DABA13777E}"/>
                  </a:ext>
                </a:extLst>
              </p:cNvPr>
              <p:cNvSpPr/>
              <p:nvPr/>
            </p:nvSpPr>
            <p:spPr>
              <a:xfrm>
                <a:off x="686561" y="6527136"/>
                <a:ext cx="60604" cy="74071"/>
              </a:xfrm>
              <a:custGeom>
                <a:avLst/>
                <a:gdLst>
                  <a:gd name="connsiteX0" fmla="*/ 5050 w 60603"/>
                  <a:gd name="connsiteY0" fmla="*/ 5050 h 74071"/>
                  <a:gd name="connsiteX1" fmla="*/ 15151 w 60603"/>
                  <a:gd name="connsiteY1" fmla="*/ 5050 h 74071"/>
                  <a:gd name="connsiteX2" fmla="*/ 50166 w 60603"/>
                  <a:gd name="connsiteY2" fmla="*/ 49493 h 74071"/>
                  <a:gd name="connsiteX3" fmla="*/ 50166 w 60603"/>
                  <a:gd name="connsiteY3" fmla="*/ 5050 h 74071"/>
                  <a:gd name="connsiteX4" fmla="*/ 60940 w 60603"/>
                  <a:gd name="connsiteY4" fmla="*/ 5050 h 74071"/>
                  <a:gd name="connsiteX5" fmla="*/ 60940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6" y="49493"/>
                    </a:lnTo>
                    <a:lnTo>
                      <a:pt x="50166" y="5050"/>
                    </a:lnTo>
                    <a:lnTo>
                      <a:pt x="60940" y="5050"/>
                    </a:lnTo>
                    <a:lnTo>
                      <a:pt x="60940" y="69694"/>
                    </a:lnTo>
                    <a:lnTo>
                      <a:pt x="51513" y="69694"/>
                    </a:lnTo>
                    <a:lnTo>
                      <a:pt x="15824" y="23905"/>
                    </a:lnTo>
                    <a:lnTo>
                      <a:pt x="15824" y="69694"/>
                    </a:lnTo>
                    <a:lnTo>
                      <a:pt x="5050" y="69694"/>
                    </a:ln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66" name="Freeform: Shape 6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A4E7887-A5B7-446B-AD4C-8E222BBEBE0E}"/>
                  </a:ext>
                </a:extLst>
              </p:cNvPr>
              <p:cNvSpPr/>
              <p:nvPr/>
            </p:nvSpPr>
            <p:spPr>
              <a:xfrm>
                <a:off x="754572" y="6527136"/>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67" name="Freeform: Shape 6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04521D9-DFDF-47FC-9412-52E1A9304142}"/>
                  </a:ext>
                </a:extLst>
              </p:cNvPr>
              <p:cNvSpPr/>
              <p:nvPr/>
            </p:nvSpPr>
            <p:spPr>
              <a:xfrm>
                <a:off x="828643" y="6527136"/>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68" name="Freeform: Shape 6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44EB577-2DB6-4C43-AC25-13D00A107748}"/>
                  </a:ext>
                </a:extLst>
              </p:cNvPr>
              <p:cNvSpPr/>
              <p:nvPr/>
            </p:nvSpPr>
            <p:spPr>
              <a:xfrm>
                <a:off x="888574" y="6527136"/>
                <a:ext cx="60604" cy="74071"/>
              </a:xfrm>
              <a:custGeom>
                <a:avLst/>
                <a:gdLst>
                  <a:gd name="connsiteX0" fmla="*/ 5050 w 60603"/>
                  <a:gd name="connsiteY0" fmla="*/ 5050 h 74071"/>
                  <a:gd name="connsiteX1" fmla="*/ 15151 w 60603"/>
                  <a:gd name="connsiteY1" fmla="*/ 5050 h 74071"/>
                  <a:gd name="connsiteX2" fmla="*/ 50166 w 60603"/>
                  <a:gd name="connsiteY2" fmla="*/ 49493 h 74071"/>
                  <a:gd name="connsiteX3" fmla="*/ 50166 w 60603"/>
                  <a:gd name="connsiteY3" fmla="*/ 5050 h 74071"/>
                  <a:gd name="connsiteX4" fmla="*/ 60940 w 60603"/>
                  <a:gd name="connsiteY4" fmla="*/ 5050 h 74071"/>
                  <a:gd name="connsiteX5" fmla="*/ 60940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6" y="49493"/>
                    </a:lnTo>
                    <a:lnTo>
                      <a:pt x="50166" y="5050"/>
                    </a:lnTo>
                    <a:lnTo>
                      <a:pt x="60940" y="5050"/>
                    </a:lnTo>
                    <a:lnTo>
                      <a:pt x="60940" y="69694"/>
                    </a:lnTo>
                    <a:lnTo>
                      <a:pt x="51513" y="69694"/>
                    </a:lnTo>
                    <a:lnTo>
                      <a:pt x="15824" y="23905"/>
                    </a:lnTo>
                    <a:lnTo>
                      <a:pt x="15824" y="69694"/>
                    </a:lnTo>
                    <a:lnTo>
                      <a:pt x="5050" y="69694"/>
                    </a:ln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69" name="Freeform: Shape 6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57A9894-EB71-49DC-952D-9D2F03B91E31}"/>
                  </a:ext>
                </a:extLst>
              </p:cNvPr>
              <p:cNvSpPr/>
              <p:nvPr/>
            </p:nvSpPr>
            <p:spPr>
              <a:xfrm>
                <a:off x="953891" y="6527136"/>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grpFill/>
              <a:ln w="9525" cap="flat">
                <a:noFill/>
                <a:prstDash val="solid"/>
                <a:miter/>
              </a:ln>
            </p:spPr>
            <p:txBody>
              <a:bodyPr rtlCol="0" anchor="ctr"/>
              <a:lstStyle/>
              <a:p>
                <a:pPr defTabSz="456936"/>
                <a:endParaRPr lang="en-AU">
                  <a:solidFill>
                    <a:srgbClr val="262626"/>
                  </a:solidFill>
                </a:endParaRPr>
              </a:p>
            </p:txBody>
          </p:sp>
        </p:grpSp>
      </p:grpSp>
      <p:sp>
        <p:nvSpPr>
          <p:cNvPr id="2" name="Title 1"/>
          <p:cNvSpPr>
            <a:spLocks noGrp="1"/>
          </p:cNvSpPr>
          <p:nvPr userDrawn="1">
            <p:ph type="ctrTitle" hasCustomPrompt="1"/>
          </p:nvPr>
        </p:nvSpPr>
        <p:spPr>
          <a:xfrm>
            <a:off x="450903" y="1185555"/>
            <a:ext cx="5556212" cy="2139970"/>
          </a:xfrm>
          <a:noFill/>
        </p:spPr>
        <p:txBody>
          <a:bodyPr vert="horz" lIns="0" tIns="0" rIns="0" bIns="0" rtlCol="0" anchor="b">
            <a:noAutofit/>
          </a:bodyPr>
          <a:lstStyle>
            <a:lvl1pPr>
              <a:defRPr lang="en-US" sz="6500" dirty="0">
                <a:solidFill>
                  <a:schemeClr val="bg1"/>
                </a:solidFill>
              </a:defRPr>
            </a:lvl1pPr>
          </a:lstStyle>
          <a:p>
            <a:pPr marL="0" lvl="0"/>
            <a:r>
              <a:rPr lang="en-US" dirty="0"/>
              <a:t>Title</a:t>
            </a:r>
          </a:p>
        </p:txBody>
      </p:sp>
      <p:sp>
        <p:nvSpPr>
          <p:cNvPr id="3" name="Subtitle 2"/>
          <p:cNvSpPr>
            <a:spLocks noGrp="1"/>
          </p:cNvSpPr>
          <p:nvPr userDrawn="1">
            <p:ph type="subTitle" idx="1"/>
          </p:nvPr>
        </p:nvSpPr>
        <p:spPr>
          <a:xfrm>
            <a:off x="450903" y="3456257"/>
            <a:ext cx="5556212" cy="471371"/>
          </a:xfrm>
        </p:spPr>
        <p:txBody>
          <a:bodyPr vert="horz" lIns="0" tIns="0" rIns="0" bIns="0" rtlCol="0">
            <a:noAutofit/>
          </a:bodyPr>
          <a:lstStyle>
            <a:lvl1pPr marL="0" indent="0">
              <a:buNone/>
              <a:defRPr lang="en-US" sz="1800" dirty="0">
                <a:solidFill>
                  <a:schemeClr val="bg1"/>
                </a:solidFill>
              </a:defRPr>
            </a:lvl1pPr>
          </a:lstStyle>
          <a:p>
            <a:pPr lvl="0"/>
            <a:r>
              <a:rPr lang="en-US" dirty="0"/>
              <a:t>Click to edit Master subtitle style</a:t>
            </a:r>
          </a:p>
        </p:txBody>
      </p:sp>
      <p:pic>
        <p:nvPicPr>
          <p:cNvPr id="7" name="Picture 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C5F0EA7-F992-446A-BDED-98595CA8A060}"/>
              </a:ext>
            </a:extLst>
          </p:cNvPr>
          <p:cNvPicPr>
            <a:picLocks noChangeAspect="1"/>
          </p:cNvPicPr>
          <p:nvPr userDrawn="1"/>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5806" r="52155"/>
          <a:stretch/>
        </p:blipFill>
        <p:spPr>
          <a:xfrm>
            <a:off x="7359708" y="176483"/>
            <a:ext cx="4832293" cy="668151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2007012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extLst mod="1">
    <p:ext uri="{DCECCB84-F9BA-43D5-87BE-67443E8EF086}">
      <p15:sldGuideLst xmlns:p15="http://schemas.microsoft.com/office/powerpoint/2012/main" xmlns:p="http://schemas.openxmlformats.org/presentationml/2006/main" xmlns:r="http://schemas.openxmlformats.org/officeDocument/2006/relationships" xmlns:a="http://schemas.openxmlformats.org/drawingml/2006/main" xmlns=""/>
    </p:ext>
  </p:extLs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8085151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extLst mod="1">
    <p:ext uri="{DCECCB84-F9BA-43D5-87BE-67443E8EF086}">
      <p15:sldGuideLst xmlns:p15="http://schemas.microsoft.com/office/powerpoint/2012/main" xmlns:p="http://schemas.openxmlformats.org/presentationml/2006/main" xmlns:r="http://schemas.openxmlformats.org/officeDocument/2006/relationships" xmlns:a="http://schemas.openxmlformats.org/drawingml/2006/main" xmlns=""/>
    </p:ext>
  </p:extLs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General slide 1">
    <p:spTree>
      <p:nvGrpSpPr>
        <p:cNvPr id="1" name=""/>
        <p:cNvGrpSpPr/>
        <p:nvPr/>
      </p:nvGrpSpPr>
      <p:grpSpPr>
        <a:xfrm>
          <a:off x="0" y="0"/>
          <a:ext cx="0" cy="0"/>
          <a:chOff x="0" y="0"/>
          <a:chExt cx="0" cy="0"/>
        </a:xfrm>
      </p:grpSpPr>
      <p:pic>
        <p:nvPicPr>
          <p:cNvPr id="6" name="Graphic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8FA145D-3FA0-4D32-BA3D-F7021B8A2096}"/>
              </a:ext>
            </a:extLst>
          </p:cNvPr>
          <p:cNvPicPr>
            <a:picLocks noChangeAspect="1"/>
          </p:cNvPicPr>
          <p:nvPr userDrawn="1"/>
        </p:nvPicPr>
        <p:blipFill>
          <a:blip r:embed="rId2">
            <a:extLst>
              <a:ext uri="{96DAC541-7B7A-43D3-8B79-37D633B846F1}">
                <asvg:svgBlip xmlns="" xmlns:asvg="http://schemas.microsoft.com/office/drawing/2016/SVG/main" xmlns:p="http://schemas.openxmlformats.org/presentationml/2006/main" xmlns:r="http://schemas.openxmlformats.org/officeDocument/2006/relationships" xmlns:a="http://schemas.openxmlformats.org/drawingml/2006/main" r:embed="rId3"/>
              </a:ext>
            </a:extLst>
          </a:blip>
          <a:stretch>
            <a:fillRect/>
          </a:stretch>
        </p:blipFill>
        <p:spPr>
          <a:xfrm>
            <a:off x="417986" y="5820718"/>
            <a:ext cx="1966255" cy="774382"/>
          </a:xfrm>
          <a:prstGeom prst="rect">
            <a:avLst/>
          </a:prstGeom>
        </p:spPr>
      </p:pic>
      <p:pic>
        <p:nvPicPr>
          <p:cNvPr id="5" name="Picture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54A6901-767C-4DC5-BB23-866F5CBFD257}"/>
              </a:ext>
            </a:extLst>
          </p:cNvPr>
          <p:cNvPicPr>
            <a:picLocks noChangeAspect="1"/>
          </p:cNvPicPr>
          <p:nvPr userDrawn="1"/>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sp>
        <p:nvSpPr>
          <p:cNvPr id="2" name="Title 1"/>
          <p:cNvSpPr>
            <a:spLocks noGrp="1"/>
          </p:cNvSpPr>
          <p:nvPr>
            <p:ph type="title"/>
          </p:nvPr>
        </p:nvSpPr>
        <p:spPr/>
        <p:txBody>
          <a:bodyPr lIns="0" tIns="0" rIns="0" bIns="0">
            <a:noAutofit/>
          </a:bodyPr>
          <a:lstStyle/>
          <a:p>
            <a:r>
              <a:rPr lang="en-US" dirty="0"/>
              <a:t>Click to edit Master title style</a:t>
            </a:r>
          </a:p>
        </p:txBody>
      </p:sp>
      <p:sp>
        <p:nvSpPr>
          <p:cNvPr id="3" name="Content Placeholder 2"/>
          <p:cNvSpPr>
            <a:spLocks noGrp="1"/>
          </p:cNvSpPr>
          <p:nvPr>
            <p:ph idx="1"/>
          </p:nvPr>
        </p:nvSpPr>
        <p:spPr>
          <a:xfrm>
            <a:off x="442964" y="1230768"/>
            <a:ext cx="11306175" cy="509223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4702877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0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2874A4-278B-43EF-AD80-524C3F1E60A9}" type="datetimeFigureOut">
              <a:rPr lang="en-US" smtClean="0"/>
              <a:pPr/>
              <a:t>11/5/18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A59D3-87A3-413F-B632-5A591C21FD8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06090596"/>
      </p:ext>
    </p:extLst>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General slide 2">
    <p:spTree>
      <p:nvGrpSpPr>
        <p:cNvPr id="1" name=""/>
        <p:cNvGrpSpPr/>
        <p:nvPr/>
      </p:nvGrpSpPr>
      <p:grpSpPr>
        <a:xfrm>
          <a:off x="0" y="0"/>
          <a:ext cx="0" cy="0"/>
          <a:chOff x="0" y="0"/>
          <a:chExt cx="0" cy="0"/>
        </a:xfrm>
      </p:grpSpPr>
      <p:pic>
        <p:nvPicPr>
          <p:cNvPr id="9" name="Graphic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55FBBAF-DF28-4479-83BB-45808DE549DC}"/>
              </a:ext>
            </a:extLst>
          </p:cNvPr>
          <p:cNvPicPr>
            <a:picLocks noChangeAspect="1"/>
          </p:cNvPicPr>
          <p:nvPr userDrawn="1"/>
        </p:nvPicPr>
        <p:blipFill>
          <a:blip r:embed="rId2">
            <a:extLst>
              <a:ext uri="{96DAC541-7B7A-43D3-8B79-37D633B846F1}">
                <asvg:svgBlip xmlns="" xmlns:asvg="http://schemas.microsoft.com/office/drawing/2016/SVG/main" xmlns:p="http://schemas.openxmlformats.org/presentationml/2006/main" xmlns:r="http://schemas.openxmlformats.org/officeDocument/2006/relationships" xmlns:a="http://schemas.openxmlformats.org/drawingml/2006/main" r:embed="rId3"/>
              </a:ext>
            </a:extLst>
          </a:blip>
          <a:stretch>
            <a:fillRect/>
          </a:stretch>
        </p:blipFill>
        <p:spPr>
          <a:xfrm>
            <a:off x="417986" y="5820718"/>
            <a:ext cx="1966255" cy="774382"/>
          </a:xfrm>
          <a:prstGeom prst="rect">
            <a:avLst/>
          </a:prstGeom>
        </p:spPr>
      </p:pic>
      <p:pic>
        <p:nvPicPr>
          <p:cNvPr id="10" name="Picture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790BB17-D9B4-403E-8C5D-5FA30D7C38F9}"/>
              </a:ext>
            </a:extLst>
          </p:cNvPr>
          <p:cNvPicPr>
            <a:picLocks noChangeAspect="1"/>
          </p:cNvPicPr>
          <p:nvPr userDrawn="1"/>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sp>
        <p:nvSpPr>
          <p:cNvPr id="2" name="Title 1"/>
          <p:cNvSpPr>
            <a:spLocks noGrp="1"/>
          </p:cNvSpPr>
          <p:nvPr>
            <p:ph type="title"/>
          </p:nvPr>
        </p:nvSpPr>
        <p:spPr>
          <a:xfrm>
            <a:off x="442964" y="365303"/>
            <a:ext cx="11306175" cy="540311"/>
          </a:xfrm>
        </p:spPr>
        <p:txBody>
          <a:bodyPr lIns="0" tIns="0" rIns="0" bIns="0">
            <a:noAutofit/>
          </a:bodyPr>
          <a:lstStyle/>
          <a:p>
            <a:r>
              <a:rPr lang="en-US" dirty="0"/>
              <a:t>Click to edit Master title style</a:t>
            </a:r>
          </a:p>
        </p:txBody>
      </p:sp>
      <p:sp>
        <p:nvSpPr>
          <p:cNvPr id="6"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1A890F2-E08D-4969-B3E5-09356F9E4B09}"/>
              </a:ext>
            </a:extLst>
          </p:cNvPr>
          <p:cNvSpPr>
            <a:spLocks noGrp="1"/>
          </p:cNvSpPr>
          <p:nvPr>
            <p:ph idx="1"/>
          </p:nvPr>
        </p:nvSpPr>
        <p:spPr>
          <a:xfrm>
            <a:off x="442964" y="1230768"/>
            <a:ext cx="11306175" cy="509223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626899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General slide 3">
    <p:spTree>
      <p:nvGrpSpPr>
        <p:cNvPr id="1" name=""/>
        <p:cNvGrpSpPr/>
        <p:nvPr/>
      </p:nvGrpSpPr>
      <p:grpSpPr>
        <a:xfrm>
          <a:off x="0" y="0"/>
          <a:ext cx="0" cy="0"/>
          <a:chOff x="0" y="0"/>
          <a:chExt cx="0" cy="0"/>
        </a:xfrm>
      </p:grpSpPr>
      <p:pic>
        <p:nvPicPr>
          <p:cNvPr id="7" name="Graphic 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F8924053-9659-4A68-A795-5C443D919A1F}"/>
              </a:ext>
            </a:extLst>
          </p:cNvPr>
          <p:cNvPicPr>
            <a:picLocks noChangeAspect="1"/>
          </p:cNvPicPr>
          <p:nvPr userDrawn="1"/>
        </p:nvPicPr>
        <p:blipFill>
          <a:blip r:embed="rId2">
            <a:extLst>
              <a:ext uri="{96DAC541-7B7A-43D3-8B79-37D633B846F1}">
                <asvg:svgBlip xmlns="" xmlns:asvg="http://schemas.microsoft.com/office/drawing/2016/SVG/main" xmlns:p="http://schemas.openxmlformats.org/presentationml/2006/main" xmlns:r="http://schemas.openxmlformats.org/officeDocument/2006/relationships" xmlns:a="http://schemas.openxmlformats.org/drawingml/2006/main" r:embed="rId3"/>
              </a:ext>
            </a:extLst>
          </a:blip>
          <a:stretch>
            <a:fillRect/>
          </a:stretch>
        </p:blipFill>
        <p:spPr>
          <a:xfrm>
            <a:off x="417986" y="5820718"/>
            <a:ext cx="1966255" cy="774382"/>
          </a:xfrm>
          <a:prstGeom prst="rect">
            <a:avLst/>
          </a:prstGeom>
        </p:spPr>
      </p:pic>
      <p:sp>
        <p:nvSpPr>
          <p:cNvPr id="2" name="Title 1"/>
          <p:cNvSpPr>
            <a:spLocks noGrp="1"/>
          </p:cNvSpPr>
          <p:nvPr>
            <p:ph type="title"/>
          </p:nvPr>
        </p:nvSpPr>
        <p:spPr/>
        <p:txBody>
          <a:bodyPr lIns="0" tIns="0" rIns="0" bIns="0">
            <a:noAutofit/>
          </a:bodyPr>
          <a:lstStyle/>
          <a:p>
            <a:r>
              <a:rPr lang="en-US" dirty="0"/>
              <a:t>Click to edit Master title style</a:t>
            </a:r>
          </a:p>
        </p:txBody>
      </p:sp>
      <p:sp>
        <p:nvSpPr>
          <p:cNvPr id="3" name="Content Placeholder 2"/>
          <p:cNvSpPr>
            <a:spLocks noGrp="1"/>
          </p:cNvSpPr>
          <p:nvPr>
            <p:ph idx="1"/>
          </p:nvPr>
        </p:nvSpPr>
        <p:spPr>
          <a:xfrm>
            <a:off x="442913" y="1230768"/>
            <a:ext cx="5564187" cy="5092235"/>
          </a:xfrm>
        </p:spPr>
        <p:txBody>
          <a:bodyPr lIns="0" tIns="0" rIns="0" bIns="0">
            <a:norm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59" name="Content Placeholder 2"/>
          <p:cNvSpPr>
            <a:spLocks noGrp="1"/>
          </p:cNvSpPr>
          <p:nvPr>
            <p:ph idx="10"/>
          </p:nvPr>
        </p:nvSpPr>
        <p:spPr>
          <a:xfrm>
            <a:off x="6193905" y="1230768"/>
            <a:ext cx="5564187" cy="5092235"/>
          </a:xfrm>
        </p:spPr>
        <p:txBody>
          <a:bodyPr lIns="0" tIns="0" rIns="0" bIns="0">
            <a:norm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9" name="Picture 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C23E09E-15C2-41A2-9F93-690350FB20E6}"/>
              </a:ext>
            </a:extLst>
          </p:cNvPr>
          <p:cNvPicPr>
            <a:picLocks noChangeAspect="1"/>
          </p:cNvPicPr>
          <p:nvPr userDrawn="1"/>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2033547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General slide 4">
    <p:spTree>
      <p:nvGrpSpPr>
        <p:cNvPr id="1" name=""/>
        <p:cNvGrpSpPr/>
        <p:nvPr/>
      </p:nvGrpSpPr>
      <p:grpSpPr>
        <a:xfrm>
          <a:off x="0" y="0"/>
          <a:ext cx="0" cy="0"/>
          <a:chOff x="0" y="0"/>
          <a:chExt cx="0" cy="0"/>
        </a:xfrm>
      </p:grpSpPr>
      <p:pic>
        <p:nvPicPr>
          <p:cNvPr id="7" name="Graphic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55FBBAF-DF28-4479-83BB-45808DE549DC}"/>
              </a:ext>
            </a:extLst>
          </p:cNvPr>
          <p:cNvPicPr>
            <a:picLocks noChangeAspect="1"/>
          </p:cNvPicPr>
          <p:nvPr userDrawn="1"/>
        </p:nvPicPr>
        <p:blipFill>
          <a:blip r:embed="rId2">
            <a:extLst>
              <a:ext uri="{96DAC541-7B7A-43D3-8B79-37D633B846F1}">
                <asvg:svgBlip xmlns="" xmlns:asvg="http://schemas.microsoft.com/office/drawing/2016/SVG/main" xmlns:p="http://schemas.openxmlformats.org/presentationml/2006/main" xmlns:r="http://schemas.openxmlformats.org/officeDocument/2006/relationships" xmlns:a="http://schemas.openxmlformats.org/drawingml/2006/main" r:embed="rId3"/>
              </a:ext>
            </a:extLst>
          </a:blip>
          <a:stretch>
            <a:fillRect/>
          </a:stretch>
        </p:blipFill>
        <p:spPr>
          <a:xfrm>
            <a:off x="417986" y="5820718"/>
            <a:ext cx="1966255" cy="774382"/>
          </a:xfrm>
          <a:prstGeom prst="rect">
            <a:avLst/>
          </a:prstGeom>
        </p:spPr>
      </p:pic>
      <p:pic>
        <p:nvPicPr>
          <p:cNvPr id="10" name="Picture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790BB17-D9B4-403E-8C5D-5FA30D7C38F9}"/>
              </a:ext>
            </a:extLst>
          </p:cNvPr>
          <p:cNvPicPr>
            <a:picLocks noChangeAspect="1"/>
          </p:cNvPicPr>
          <p:nvPr userDrawn="1"/>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sp>
        <p:nvSpPr>
          <p:cNvPr id="2" name="Title 1"/>
          <p:cNvSpPr>
            <a:spLocks noGrp="1"/>
          </p:cNvSpPr>
          <p:nvPr>
            <p:ph type="title"/>
          </p:nvPr>
        </p:nvSpPr>
        <p:spPr>
          <a:xfrm>
            <a:off x="442964" y="365303"/>
            <a:ext cx="11306175" cy="540311"/>
          </a:xfrm>
        </p:spPr>
        <p:txBody>
          <a:bodyPr lIns="0" tIns="0" rIns="0" bIns="0">
            <a:noAutofit/>
          </a:bodyPr>
          <a:lstStyle/>
          <a:p>
            <a:r>
              <a:rPr lang="en-US" dirty="0"/>
              <a:t>Click to edit Master title style</a:t>
            </a:r>
          </a:p>
        </p:txBody>
      </p:sp>
      <p:sp>
        <p:nvSpPr>
          <p:cNvPr id="3" name="Content Placeholder 2"/>
          <p:cNvSpPr>
            <a:spLocks noGrp="1"/>
          </p:cNvSpPr>
          <p:nvPr>
            <p:ph idx="1"/>
          </p:nvPr>
        </p:nvSpPr>
        <p:spPr>
          <a:xfrm>
            <a:off x="442913" y="1230768"/>
            <a:ext cx="5564187" cy="509223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59" name="Content Placeholder 2"/>
          <p:cNvSpPr>
            <a:spLocks noGrp="1"/>
          </p:cNvSpPr>
          <p:nvPr>
            <p:ph idx="10"/>
          </p:nvPr>
        </p:nvSpPr>
        <p:spPr>
          <a:xfrm>
            <a:off x="6184901" y="1230768"/>
            <a:ext cx="5564187" cy="509223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6269482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Central Image 1">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790BB17-D9B4-403E-8C5D-5FA30D7C38F9}"/>
              </a:ext>
            </a:extLst>
          </p:cNvPr>
          <p:cNvPicPr>
            <a:picLocks noChangeAspect="1"/>
          </p:cNvPicPr>
          <p:nvPr userDrawn="1"/>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sp>
        <p:nvSpPr>
          <p:cNvPr id="64" name="Picture Placeholder 63"/>
          <p:cNvSpPr>
            <a:spLocks noGrp="1"/>
          </p:cNvSpPr>
          <p:nvPr>
            <p:ph type="pic" sz="quarter" idx="10"/>
          </p:nvPr>
        </p:nvSpPr>
        <p:spPr>
          <a:xfrm>
            <a:off x="3375761" y="0"/>
            <a:ext cx="6952275" cy="6858000"/>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p:spPr>
        <p:txBody>
          <a:bodyPr wrap="square" anchor="ctr">
            <a:noAutofit/>
          </a:bodyPr>
          <a:lstStyle>
            <a:lvl1pPr marL="0" indent="0" algn="ctr">
              <a:buNone/>
              <a:defRPr/>
            </a:lvl1pPr>
          </a:lstStyle>
          <a:p>
            <a:endParaRPr lang="en-AU"/>
          </a:p>
        </p:txBody>
      </p:sp>
      <p:sp>
        <p:nvSpPr>
          <p:cNvPr id="2" name="Title 1"/>
          <p:cNvSpPr>
            <a:spLocks noGrp="1"/>
          </p:cNvSpPr>
          <p:nvPr>
            <p:ph type="title" hasCustomPrompt="1"/>
          </p:nvPr>
        </p:nvSpPr>
        <p:spPr>
          <a:xfrm>
            <a:off x="442915" y="365303"/>
            <a:ext cx="4288744" cy="540311"/>
          </a:xfrm>
        </p:spPr>
        <p:txBody>
          <a:bodyPr lIns="0" tIns="0" rIns="0" bIns="0">
            <a:noAutofit/>
          </a:bodyPr>
          <a:lstStyle>
            <a:lvl1pPr>
              <a:defRPr/>
            </a:lvl1pPr>
          </a:lstStyle>
          <a:p>
            <a:r>
              <a:rPr lang="en-US" dirty="0"/>
              <a:t>Title</a:t>
            </a:r>
          </a:p>
        </p:txBody>
      </p:sp>
      <p:sp>
        <p:nvSpPr>
          <p:cNvPr id="3" name="Content Placeholder 2"/>
          <p:cNvSpPr>
            <a:spLocks noGrp="1"/>
          </p:cNvSpPr>
          <p:nvPr>
            <p:ph idx="1"/>
          </p:nvPr>
        </p:nvSpPr>
        <p:spPr>
          <a:xfrm>
            <a:off x="442917" y="1230768"/>
            <a:ext cx="2898299" cy="509223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70" name="TextBox 69"/>
          <p:cNvSpPr txBox="1"/>
          <p:nvPr userDrawn="1"/>
        </p:nvSpPr>
        <p:spPr>
          <a:xfrm>
            <a:off x="442916" y="6330964"/>
            <a:ext cx="1685925" cy="276999"/>
          </a:xfrm>
          <a:prstGeom prst="rect">
            <a:avLst/>
          </a:prstGeom>
          <a:noFill/>
        </p:spPr>
        <p:txBody>
          <a:bodyPr wrap="square" lIns="0" tIns="0" rIns="0" bIns="0" rtlCol="0" anchor="b">
            <a:noAutofit/>
          </a:bodyPr>
          <a:lstStyle/>
          <a:p>
            <a:pPr defTabSz="456936"/>
            <a:fld id="{BB0550BB-1B04-43DD-891E-0AC4A154F765}" type="slidenum">
              <a:rPr lang="en-AU" sz="600">
                <a:solidFill>
                  <a:srgbClr val="7F7F7F"/>
                </a:solidFill>
              </a:rPr>
              <a:pPr defTabSz="456936"/>
              <a:t>‹#›</a:t>
            </a:fld>
            <a:endParaRPr lang="en-AU" sz="600" dirty="0">
              <a:solidFill>
                <a:srgbClr val="7F7F7F"/>
              </a:solidFill>
            </a:endParaRPr>
          </a:p>
        </p:txBody>
      </p:sp>
      <p:pic>
        <p:nvPicPr>
          <p:cNvPr id="8" name="Graphic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55FBBAF-DF28-4479-83BB-45808DE549DC}"/>
              </a:ext>
            </a:extLst>
          </p:cNvPr>
          <p:cNvPicPr>
            <a:picLocks noChangeAspect="1"/>
          </p:cNvPicPr>
          <p:nvPr userDrawn="1"/>
        </p:nvPicPr>
        <p:blipFill>
          <a:blip r:embed="rId3">
            <a:extLst>
              <a:ext uri="{96DAC541-7B7A-43D3-8B79-37D633B846F1}">
                <asvg:svgBlip xmlns="" xmlns:asvg="http://schemas.microsoft.com/office/drawing/2016/SVG/main" xmlns:p="http://schemas.openxmlformats.org/presentationml/2006/main" xmlns:r="http://schemas.openxmlformats.org/officeDocument/2006/relationships" xmlns:a="http://schemas.openxmlformats.org/drawingml/2006/main" r:embed="rId4"/>
              </a:ext>
            </a:extLst>
          </a:blip>
          <a:stretch>
            <a:fillRect/>
          </a:stretch>
        </p:blipFill>
        <p:spPr>
          <a:xfrm>
            <a:off x="417986" y="5820718"/>
            <a:ext cx="1966255" cy="77438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6252956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Central Image 1 example">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790BB17-D9B4-403E-8C5D-5FA30D7C38F9}"/>
              </a:ext>
            </a:extLst>
          </p:cNvPr>
          <p:cNvPicPr>
            <a:picLocks noChangeAspect="1"/>
          </p:cNvPicPr>
          <p:nvPr userDrawn="1"/>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pic>
        <p:nvPicPr>
          <p:cNvPr id="5" name="Picture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4DFB14E-B2AF-4D3F-A793-371C55332166}"/>
              </a:ext>
            </a:extLst>
          </p:cNvPr>
          <p:cNvPicPr>
            <a:picLocks noChangeAspect="1"/>
          </p:cNvPicPr>
          <p:nvPr userDrawn="1"/>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5886" t="5792" r="25484" b="7490"/>
          <a:stretch/>
        </p:blipFill>
        <p:spPr>
          <a:xfrm>
            <a:off x="3375761" y="0"/>
            <a:ext cx="6952275" cy="6856376"/>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p:spPr>
      </p:pic>
      <p:sp>
        <p:nvSpPr>
          <p:cNvPr id="2" name="Title 1"/>
          <p:cNvSpPr>
            <a:spLocks noGrp="1"/>
          </p:cNvSpPr>
          <p:nvPr>
            <p:ph type="title" hasCustomPrompt="1"/>
          </p:nvPr>
        </p:nvSpPr>
        <p:spPr>
          <a:xfrm>
            <a:off x="442915" y="365303"/>
            <a:ext cx="4288744" cy="540311"/>
          </a:xfrm>
        </p:spPr>
        <p:txBody>
          <a:bodyPr lIns="0" tIns="0" rIns="0" bIns="0">
            <a:noAutofit/>
          </a:bodyPr>
          <a:lstStyle>
            <a:lvl1pPr>
              <a:defRPr cap="none"/>
            </a:lvl1pPr>
          </a:lstStyle>
          <a:p>
            <a:r>
              <a:rPr lang="en-US" dirty="0"/>
              <a:t>Title</a:t>
            </a:r>
          </a:p>
        </p:txBody>
      </p:sp>
      <p:sp>
        <p:nvSpPr>
          <p:cNvPr id="3" name="Content Placeholder 2"/>
          <p:cNvSpPr>
            <a:spLocks noGrp="1"/>
          </p:cNvSpPr>
          <p:nvPr>
            <p:ph idx="1"/>
          </p:nvPr>
        </p:nvSpPr>
        <p:spPr>
          <a:xfrm>
            <a:off x="442917" y="1230768"/>
            <a:ext cx="2898299" cy="509223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70" name="TextBox 69"/>
          <p:cNvSpPr txBox="1"/>
          <p:nvPr userDrawn="1"/>
        </p:nvSpPr>
        <p:spPr>
          <a:xfrm>
            <a:off x="10139364" y="6330964"/>
            <a:ext cx="1685925" cy="276999"/>
          </a:xfrm>
          <a:prstGeom prst="rect">
            <a:avLst/>
          </a:prstGeom>
          <a:noFill/>
        </p:spPr>
        <p:txBody>
          <a:bodyPr wrap="square" lIns="0" tIns="0" rIns="0" bIns="0" rtlCol="0" anchor="b">
            <a:noAutofit/>
          </a:bodyPr>
          <a:lstStyle/>
          <a:p>
            <a:pPr algn="r" defTabSz="456936"/>
            <a:fld id="{BB0550BB-1B04-43DD-891E-0AC4A154F765}" type="slidenum">
              <a:rPr lang="en-AU" sz="600">
                <a:solidFill>
                  <a:srgbClr val="7F7F7F"/>
                </a:solidFill>
              </a:rPr>
              <a:pPr algn="r" defTabSz="456936"/>
              <a:t>‹#›</a:t>
            </a:fld>
            <a:endParaRPr lang="en-AU" sz="600" dirty="0">
              <a:solidFill>
                <a:srgbClr val="7F7F7F"/>
              </a:solidFill>
            </a:endParaRPr>
          </a:p>
        </p:txBody>
      </p:sp>
      <p:pic>
        <p:nvPicPr>
          <p:cNvPr id="10" name="Graphic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55FBBAF-DF28-4479-83BB-45808DE549DC}"/>
              </a:ext>
            </a:extLst>
          </p:cNvPr>
          <p:cNvPicPr>
            <a:picLocks noChangeAspect="1"/>
          </p:cNvPicPr>
          <p:nvPr userDrawn="1"/>
        </p:nvPicPr>
        <p:blipFill>
          <a:blip r:embed="rId4">
            <a:extLst>
              <a:ext uri="{96DAC541-7B7A-43D3-8B79-37D633B846F1}">
                <asvg:svgBlip xmlns="" xmlns:asvg="http://schemas.microsoft.com/office/drawing/2016/SVG/main" xmlns:p="http://schemas.openxmlformats.org/presentationml/2006/main" xmlns:r="http://schemas.openxmlformats.org/officeDocument/2006/relationships" xmlns:a="http://schemas.openxmlformats.org/drawingml/2006/main" r:embed="rId5"/>
              </a:ext>
            </a:extLst>
          </a:blip>
          <a:stretch>
            <a:fillRect/>
          </a:stretch>
        </p:blipFill>
        <p:spPr>
          <a:xfrm>
            <a:off x="417986" y="5820718"/>
            <a:ext cx="1966255" cy="77438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0850620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Central Image 2">
    <p:spTree>
      <p:nvGrpSpPr>
        <p:cNvPr id="1" name=""/>
        <p:cNvGrpSpPr/>
        <p:nvPr/>
      </p:nvGrpSpPr>
      <p:grpSpPr>
        <a:xfrm>
          <a:off x="0" y="0"/>
          <a:ext cx="0" cy="0"/>
          <a:chOff x="0" y="0"/>
          <a:chExt cx="0" cy="0"/>
        </a:xfrm>
      </p:grpSpPr>
      <p:pic>
        <p:nvPicPr>
          <p:cNvPr id="8" name="Graphic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55FBBAF-DF28-4479-83BB-45808DE549DC}"/>
              </a:ext>
            </a:extLst>
          </p:cNvPr>
          <p:cNvPicPr>
            <a:picLocks noChangeAspect="1"/>
          </p:cNvPicPr>
          <p:nvPr userDrawn="1"/>
        </p:nvPicPr>
        <p:blipFill>
          <a:blip r:embed="rId2">
            <a:extLst>
              <a:ext uri="{96DAC541-7B7A-43D3-8B79-37D633B846F1}">
                <asvg:svgBlip xmlns="" xmlns:asvg="http://schemas.microsoft.com/office/drawing/2016/SVG/main" xmlns:p="http://schemas.openxmlformats.org/presentationml/2006/main" xmlns:r="http://schemas.openxmlformats.org/officeDocument/2006/relationships" xmlns:a="http://schemas.openxmlformats.org/drawingml/2006/main" r:embed="rId3"/>
              </a:ext>
            </a:extLst>
          </a:blip>
          <a:stretch>
            <a:fillRect/>
          </a:stretch>
        </p:blipFill>
        <p:spPr>
          <a:xfrm>
            <a:off x="417986" y="5820718"/>
            <a:ext cx="1966255" cy="774382"/>
          </a:xfrm>
          <a:prstGeom prst="rect">
            <a:avLst/>
          </a:prstGeom>
        </p:spPr>
      </p:pic>
      <p:pic>
        <p:nvPicPr>
          <p:cNvPr id="9" name="Picture 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790BB17-D9B4-403E-8C5D-5FA30D7C38F9}"/>
              </a:ext>
            </a:extLst>
          </p:cNvPr>
          <p:cNvPicPr>
            <a:picLocks noChangeAspect="1"/>
          </p:cNvPicPr>
          <p:nvPr userDrawn="1"/>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sp>
        <p:nvSpPr>
          <p:cNvPr id="2" name="Title 1"/>
          <p:cNvSpPr>
            <a:spLocks noGrp="1"/>
          </p:cNvSpPr>
          <p:nvPr>
            <p:ph type="title" hasCustomPrompt="1"/>
          </p:nvPr>
        </p:nvSpPr>
        <p:spPr>
          <a:xfrm>
            <a:off x="442915" y="365303"/>
            <a:ext cx="4288744" cy="540311"/>
          </a:xfrm>
        </p:spPr>
        <p:txBody>
          <a:bodyPr lIns="0" tIns="0" rIns="0" bIns="0">
            <a:noAutofit/>
          </a:bodyPr>
          <a:lstStyle>
            <a:lvl1pPr>
              <a:defRPr cap="none"/>
            </a:lvl1pPr>
          </a:lstStyle>
          <a:p>
            <a:r>
              <a:rPr lang="en-US" dirty="0"/>
              <a:t>Title</a:t>
            </a:r>
          </a:p>
        </p:txBody>
      </p:sp>
      <p:sp>
        <p:nvSpPr>
          <p:cNvPr id="3" name="Content Placeholder 2"/>
          <p:cNvSpPr>
            <a:spLocks noGrp="1"/>
          </p:cNvSpPr>
          <p:nvPr>
            <p:ph idx="1"/>
          </p:nvPr>
        </p:nvSpPr>
        <p:spPr>
          <a:xfrm>
            <a:off x="442917" y="1230761"/>
            <a:ext cx="2898299" cy="4294654"/>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103" name="Content Placeholder 2"/>
          <p:cNvSpPr>
            <a:spLocks noGrp="1"/>
          </p:cNvSpPr>
          <p:nvPr>
            <p:ph idx="10"/>
          </p:nvPr>
        </p:nvSpPr>
        <p:spPr>
          <a:xfrm>
            <a:off x="9347327" y="4107543"/>
            <a:ext cx="2374583" cy="2114208"/>
          </a:xfrm>
        </p:spPr>
        <p:txBody>
          <a:bodyPr lIns="0" tIns="0" rIns="0" bIns="0" anchor="b">
            <a:noAutofit/>
          </a:bodyPr>
          <a:lstStyle>
            <a:lvl1pPr marL="0" indent="0" algn="r">
              <a:lnSpc>
                <a:spcPct val="100000"/>
              </a:lnSpc>
              <a:spcBef>
                <a:spcPts val="600"/>
              </a:spcBef>
              <a:buClr>
                <a:schemeClr val="accent1"/>
              </a:buClr>
              <a:buNone/>
              <a:defRPr sz="1500" b="1">
                <a:solidFill>
                  <a:schemeClr val="accent3"/>
                </a:solidFill>
              </a:defRPr>
            </a:lvl1pPr>
            <a:lvl2pPr marL="268133" indent="0" algn="r">
              <a:lnSpc>
                <a:spcPct val="100000"/>
              </a:lnSpc>
              <a:spcBef>
                <a:spcPts val="600"/>
              </a:spcBef>
              <a:buClr>
                <a:schemeClr val="accent2"/>
              </a:buClr>
              <a:buNone/>
              <a:defRPr sz="1500" b="1">
                <a:solidFill>
                  <a:schemeClr val="accent3"/>
                </a:solidFill>
              </a:defRPr>
            </a:lvl2pPr>
            <a:lvl3pPr marL="537851" indent="0" algn="r">
              <a:lnSpc>
                <a:spcPct val="100000"/>
              </a:lnSpc>
              <a:spcBef>
                <a:spcPts val="600"/>
              </a:spcBef>
              <a:buClr>
                <a:schemeClr val="accent3"/>
              </a:buClr>
              <a:buNone/>
              <a:defRPr sz="1500" b="1">
                <a:solidFill>
                  <a:schemeClr val="accent3"/>
                </a:solidFill>
              </a:defRPr>
            </a:lvl3pPr>
          </a:lstStyle>
          <a:p>
            <a:pPr lvl="0"/>
            <a:r>
              <a:rPr lang="en-US" dirty="0"/>
              <a:t>Edit Master text styles</a:t>
            </a:r>
          </a:p>
          <a:p>
            <a:pPr lvl="1"/>
            <a:r>
              <a:rPr lang="en-US" dirty="0"/>
              <a:t>Second level</a:t>
            </a:r>
          </a:p>
          <a:p>
            <a:pPr lvl="2"/>
            <a:r>
              <a:rPr lang="en-US" dirty="0"/>
              <a:t>Third level</a:t>
            </a:r>
          </a:p>
        </p:txBody>
      </p:sp>
      <p:sp>
        <p:nvSpPr>
          <p:cNvPr id="104" name="Picture Placeholder 103"/>
          <p:cNvSpPr>
            <a:spLocks noGrp="1"/>
          </p:cNvSpPr>
          <p:nvPr>
            <p:ph type="pic" sz="quarter" idx="11"/>
          </p:nvPr>
        </p:nvSpPr>
        <p:spPr>
          <a:xfrm>
            <a:off x="3375761" y="0"/>
            <a:ext cx="6952275" cy="6858000"/>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p:spPr>
        <p:txBody>
          <a:bodyPr wrap="square" anchor="ctr">
            <a:noAutofit/>
          </a:bodyPr>
          <a:lstStyle>
            <a:lvl1pPr marL="0" indent="0" algn="ctr">
              <a:buNone/>
              <a:defRPr/>
            </a:lvl1pPr>
          </a:lstStyle>
          <a:p>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4449609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Central Image 2 example">
    <p:spTree>
      <p:nvGrpSpPr>
        <p:cNvPr id="1" name=""/>
        <p:cNvGrpSpPr/>
        <p:nvPr/>
      </p:nvGrpSpPr>
      <p:grpSpPr>
        <a:xfrm>
          <a:off x="0" y="0"/>
          <a:ext cx="0" cy="0"/>
          <a:chOff x="0" y="0"/>
          <a:chExt cx="0" cy="0"/>
        </a:xfrm>
      </p:grpSpPr>
      <p:pic>
        <p:nvPicPr>
          <p:cNvPr id="8" name="Graphic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55FBBAF-DF28-4479-83BB-45808DE549DC}"/>
              </a:ext>
            </a:extLst>
          </p:cNvPr>
          <p:cNvPicPr>
            <a:picLocks noChangeAspect="1"/>
          </p:cNvPicPr>
          <p:nvPr userDrawn="1"/>
        </p:nvPicPr>
        <p:blipFill>
          <a:blip r:embed="rId2">
            <a:extLst>
              <a:ext uri="{96DAC541-7B7A-43D3-8B79-37D633B846F1}">
                <asvg:svgBlip xmlns="" xmlns:asvg="http://schemas.microsoft.com/office/drawing/2016/SVG/main" xmlns:p="http://schemas.openxmlformats.org/presentationml/2006/main" xmlns:r="http://schemas.openxmlformats.org/officeDocument/2006/relationships" xmlns:a="http://schemas.openxmlformats.org/drawingml/2006/main" r:embed="rId3"/>
              </a:ext>
            </a:extLst>
          </a:blip>
          <a:stretch>
            <a:fillRect/>
          </a:stretch>
        </p:blipFill>
        <p:spPr>
          <a:xfrm>
            <a:off x="417986" y="5820718"/>
            <a:ext cx="1966255" cy="774382"/>
          </a:xfrm>
          <a:prstGeom prst="rect">
            <a:avLst/>
          </a:prstGeom>
        </p:spPr>
      </p:pic>
      <p:pic>
        <p:nvPicPr>
          <p:cNvPr id="9" name="Picture 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790BB17-D9B4-403E-8C5D-5FA30D7C38F9}"/>
              </a:ext>
            </a:extLst>
          </p:cNvPr>
          <p:cNvPicPr>
            <a:picLocks noChangeAspect="1"/>
          </p:cNvPicPr>
          <p:nvPr userDrawn="1"/>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pic>
        <p:nvPicPr>
          <p:cNvPr id="5" name="Picture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8028394-12E6-41CC-9960-48F29A3DA74E}"/>
              </a:ext>
            </a:extLst>
          </p:cNvPr>
          <p:cNvPicPr>
            <a:picLocks noChangeAspect="1"/>
          </p:cNvPicPr>
          <p:nvPr userDrawn="1"/>
        </p:nvPicPr>
        <p:blipFill rotWithShape="1">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6638" r="2050" b="9107"/>
          <a:stretch/>
        </p:blipFill>
        <p:spPr>
          <a:xfrm>
            <a:off x="3375761" y="0"/>
            <a:ext cx="6952275" cy="6868336"/>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a:blipFill>
            <a:blip r:embed="rId6"/>
            <a:stretch>
              <a:fillRect/>
            </a:stretch>
          </a:blipFill>
        </p:spPr>
      </p:pic>
      <p:sp>
        <p:nvSpPr>
          <p:cNvPr id="2" name="Title 1"/>
          <p:cNvSpPr>
            <a:spLocks noGrp="1"/>
          </p:cNvSpPr>
          <p:nvPr>
            <p:ph type="title" hasCustomPrompt="1"/>
          </p:nvPr>
        </p:nvSpPr>
        <p:spPr>
          <a:xfrm>
            <a:off x="442915" y="365303"/>
            <a:ext cx="4288744" cy="540311"/>
          </a:xfrm>
        </p:spPr>
        <p:txBody>
          <a:bodyPr lIns="0" tIns="0" rIns="0" bIns="0">
            <a:noAutofit/>
          </a:bodyPr>
          <a:lstStyle>
            <a:lvl1pPr>
              <a:defRPr cap="none"/>
            </a:lvl1pPr>
          </a:lstStyle>
          <a:p>
            <a:r>
              <a:rPr lang="en-US" dirty="0"/>
              <a:t>Title</a:t>
            </a:r>
          </a:p>
        </p:txBody>
      </p:sp>
      <p:sp>
        <p:nvSpPr>
          <p:cNvPr id="3" name="Content Placeholder 2"/>
          <p:cNvSpPr>
            <a:spLocks noGrp="1"/>
          </p:cNvSpPr>
          <p:nvPr>
            <p:ph idx="1"/>
          </p:nvPr>
        </p:nvSpPr>
        <p:spPr>
          <a:xfrm>
            <a:off x="442917" y="1230761"/>
            <a:ext cx="2898299" cy="4294654"/>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103" name="Content Placeholder 2"/>
          <p:cNvSpPr>
            <a:spLocks noGrp="1"/>
          </p:cNvSpPr>
          <p:nvPr>
            <p:ph idx="10"/>
          </p:nvPr>
        </p:nvSpPr>
        <p:spPr>
          <a:xfrm>
            <a:off x="9347329" y="4107543"/>
            <a:ext cx="2374583" cy="2114208"/>
          </a:xfrm>
        </p:spPr>
        <p:txBody>
          <a:bodyPr lIns="0" tIns="0" rIns="0" bIns="0" anchor="b">
            <a:noAutofit/>
          </a:bodyPr>
          <a:lstStyle>
            <a:lvl1pPr marL="0" indent="0" algn="r">
              <a:lnSpc>
                <a:spcPct val="100000"/>
              </a:lnSpc>
              <a:spcBef>
                <a:spcPts val="600"/>
              </a:spcBef>
              <a:buClr>
                <a:schemeClr val="accent1"/>
              </a:buClr>
              <a:buNone/>
              <a:defRPr sz="1500" b="1">
                <a:solidFill>
                  <a:schemeClr val="accent3"/>
                </a:solidFill>
              </a:defRPr>
            </a:lvl1pPr>
            <a:lvl2pPr marL="268133" indent="0" algn="r">
              <a:lnSpc>
                <a:spcPct val="100000"/>
              </a:lnSpc>
              <a:spcBef>
                <a:spcPts val="600"/>
              </a:spcBef>
              <a:buClr>
                <a:schemeClr val="accent2"/>
              </a:buClr>
              <a:buNone/>
              <a:defRPr sz="1500" b="1">
                <a:solidFill>
                  <a:schemeClr val="accent3"/>
                </a:solidFill>
              </a:defRPr>
            </a:lvl2pPr>
            <a:lvl3pPr marL="537851" indent="0" algn="r">
              <a:lnSpc>
                <a:spcPct val="100000"/>
              </a:lnSpc>
              <a:spcBef>
                <a:spcPts val="600"/>
              </a:spcBef>
              <a:buClr>
                <a:schemeClr val="accent3"/>
              </a:buClr>
              <a:buNone/>
              <a:defRPr sz="1500" b="1">
                <a:solidFill>
                  <a:schemeClr val="accent3"/>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9610563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Right Image 1">
    <p:spTree>
      <p:nvGrpSpPr>
        <p:cNvPr id="1" name=""/>
        <p:cNvGrpSpPr/>
        <p:nvPr/>
      </p:nvGrpSpPr>
      <p:grpSpPr>
        <a:xfrm>
          <a:off x="0" y="0"/>
          <a:ext cx="0" cy="0"/>
          <a:chOff x="0" y="0"/>
          <a:chExt cx="0" cy="0"/>
        </a:xfrm>
      </p:grpSpPr>
      <p:pic>
        <p:nvPicPr>
          <p:cNvPr id="6" name="Graphic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D09EC13-48DE-402E-B850-94FC60DD4A36}"/>
              </a:ext>
            </a:extLst>
          </p:cNvPr>
          <p:cNvPicPr>
            <a:picLocks noChangeAspect="1"/>
          </p:cNvPicPr>
          <p:nvPr userDrawn="1"/>
        </p:nvPicPr>
        <p:blipFill>
          <a:blip r:embed="rId2">
            <a:extLst>
              <a:ext uri="{96DAC541-7B7A-43D3-8B79-37D633B846F1}">
                <asvg:svgBlip xmlns="" xmlns:asvg="http://schemas.microsoft.com/office/drawing/2016/SVG/main" xmlns:p="http://schemas.openxmlformats.org/presentationml/2006/main" xmlns:r="http://schemas.openxmlformats.org/officeDocument/2006/relationships" xmlns:a="http://schemas.openxmlformats.org/drawingml/2006/main" r:embed="rId3"/>
              </a:ext>
            </a:extLst>
          </a:blip>
          <a:stretch>
            <a:fillRect/>
          </a:stretch>
        </p:blipFill>
        <p:spPr>
          <a:xfrm>
            <a:off x="417986" y="5820718"/>
            <a:ext cx="1966255" cy="774382"/>
          </a:xfrm>
          <a:prstGeom prst="rect">
            <a:avLst/>
          </a:prstGeom>
        </p:spPr>
      </p:pic>
      <p:sp>
        <p:nvSpPr>
          <p:cNvPr id="61" name="Picture Placeholder 60"/>
          <p:cNvSpPr>
            <a:spLocks noGrp="1"/>
          </p:cNvSpPr>
          <p:nvPr>
            <p:ph type="pic" sz="quarter" idx="10"/>
          </p:nvPr>
        </p:nvSpPr>
        <p:spPr>
          <a:xfrm>
            <a:off x="6184907" y="0"/>
            <a:ext cx="6007100" cy="6858000"/>
          </a:xfrm>
          <a:custGeom>
            <a:avLst/>
            <a:gdLst>
              <a:gd name="connsiteX0" fmla="*/ 1837596 w 6007100"/>
              <a:gd name="connsiteY0" fmla="*/ 0 h 6858000"/>
              <a:gd name="connsiteX1" fmla="*/ 2376041 w 6007100"/>
              <a:gd name="connsiteY1" fmla="*/ 0 h 6858000"/>
              <a:gd name="connsiteX2" fmla="*/ 2737507 w 6007100"/>
              <a:gd name="connsiteY2" fmla="*/ 0 h 6858000"/>
              <a:gd name="connsiteX3" fmla="*/ 6007100 w 6007100"/>
              <a:gd name="connsiteY3" fmla="*/ 0 h 6858000"/>
              <a:gd name="connsiteX4" fmla="*/ 6007100 w 6007100"/>
              <a:gd name="connsiteY4" fmla="*/ 3527437 h 6858000"/>
              <a:gd name="connsiteX5" fmla="*/ 6007100 w 6007100"/>
              <a:gd name="connsiteY5" fmla="*/ 6858000 h 6858000"/>
              <a:gd name="connsiteX6" fmla="*/ 5114678 w 6007100"/>
              <a:gd name="connsiteY6" fmla="*/ 6858000 h 6858000"/>
              <a:gd name="connsiteX7" fmla="*/ 4576233 w 6007100"/>
              <a:gd name="connsiteY7" fmla="*/ 6858000 h 6858000"/>
              <a:gd name="connsiteX8" fmla="*/ 4214767 w 6007100"/>
              <a:gd name="connsiteY8" fmla="*/ 6858000 h 6858000"/>
              <a:gd name="connsiteX9" fmla="*/ 2044700 w 6007100"/>
              <a:gd name="connsiteY9" fmla="*/ 6858000 h 6858000"/>
              <a:gd name="connsiteX10" fmla="*/ 899911 w 6007100"/>
              <a:gd name="connsiteY10" fmla="*/ 6858000 h 6858000"/>
              <a:gd name="connsiteX11" fmla="*/ 538445 w 6007100"/>
              <a:gd name="connsiteY11" fmla="*/ 6858000 h 6858000"/>
              <a:gd name="connsiteX12" fmla="*/ 0 w 6007100"/>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07100" h="6858000">
                <a:moveTo>
                  <a:pt x="1837596" y="0"/>
                </a:moveTo>
                <a:lnTo>
                  <a:pt x="2376041" y="0"/>
                </a:lnTo>
                <a:lnTo>
                  <a:pt x="2737507" y="0"/>
                </a:lnTo>
                <a:lnTo>
                  <a:pt x="6007100" y="0"/>
                </a:lnTo>
                <a:lnTo>
                  <a:pt x="6007100" y="3527437"/>
                </a:lnTo>
                <a:lnTo>
                  <a:pt x="6007100" y="6858000"/>
                </a:lnTo>
                <a:lnTo>
                  <a:pt x="5114678" y="6858000"/>
                </a:lnTo>
                <a:lnTo>
                  <a:pt x="4576233" y="6858000"/>
                </a:lnTo>
                <a:lnTo>
                  <a:pt x="4214767" y="6858000"/>
                </a:lnTo>
                <a:lnTo>
                  <a:pt x="2044700" y="6858000"/>
                </a:lnTo>
                <a:lnTo>
                  <a:pt x="899911" y="6858000"/>
                </a:lnTo>
                <a:lnTo>
                  <a:pt x="538445" y="6858000"/>
                </a:lnTo>
                <a:lnTo>
                  <a:pt x="0" y="6858000"/>
                </a:lnTo>
                <a:close/>
              </a:path>
            </a:pathLst>
          </a:custGeom>
        </p:spPr>
        <p:txBody>
          <a:bodyPr wrap="square" anchor="ctr">
            <a:noAutofit/>
          </a:bodyPr>
          <a:lstStyle>
            <a:lvl1pPr marL="0" indent="0" algn="ctr">
              <a:buNone/>
              <a:defRPr/>
            </a:lvl1pPr>
          </a:lstStyle>
          <a:p>
            <a:endParaRPr lang="en-AU"/>
          </a:p>
        </p:txBody>
      </p:sp>
      <p:sp>
        <p:nvSpPr>
          <p:cNvPr id="2" name="Title 1"/>
          <p:cNvSpPr>
            <a:spLocks noGrp="1"/>
          </p:cNvSpPr>
          <p:nvPr>
            <p:ph type="title" hasCustomPrompt="1"/>
          </p:nvPr>
        </p:nvSpPr>
        <p:spPr>
          <a:xfrm>
            <a:off x="442952" y="365303"/>
            <a:ext cx="6451375" cy="540311"/>
          </a:xfrm>
        </p:spPr>
        <p:txBody>
          <a:bodyPr lIns="0" tIns="0" rIns="0" bIns="0">
            <a:noAutofit/>
          </a:bodyPr>
          <a:lstStyle>
            <a:lvl1pPr>
              <a:defRPr cap="none"/>
            </a:lvl1pPr>
          </a:lstStyle>
          <a:p>
            <a:r>
              <a:rPr lang="en-US" dirty="0"/>
              <a:t>Click to edit master title style</a:t>
            </a:r>
          </a:p>
        </p:txBody>
      </p:sp>
      <p:sp>
        <p:nvSpPr>
          <p:cNvPr id="3" name="Content Placeholder 2"/>
          <p:cNvSpPr>
            <a:spLocks noGrp="1"/>
          </p:cNvSpPr>
          <p:nvPr>
            <p:ph idx="1"/>
          </p:nvPr>
        </p:nvSpPr>
        <p:spPr>
          <a:xfrm>
            <a:off x="442913" y="1230768"/>
            <a:ext cx="5564187" cy="509223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33579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op Image 1">
    <p:spTree>
      <p:nvGrpSpPr>
        <p:cNvPr id="1" name=""/>
        <p:cNvGrpSpPr/>
        <p:nvPr/>
      </p:nvGrpSpPr>
      <p:grpSpPr>
        <a:xfrm>
          <a:off x="0" y="0"/>
          <a:ext cx="0" cy="0"/>
          <a:chOff x="0" y="0"/>
          <a:chExt cx="0" cy="0"/>
        </a:xfrm>
      </p:grpSpPr>
      <p:pic>
        <p:nvPicPr>
          <p:cNvPr id="8" name="Graphic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94BD1B6-681E-40D8-B613-4C7D94B46770}"/>
              </a:ext>
            </a:extLst>
          </p:cNvPr>
          <p:cNvPicPr>
            <a:picLocks noChangeAspect="1"/>
          </p:cNvPicPr>
          <p:nvPr userDrawn="1"/>
        </p:nvPicPr>
        <p:blipFill>
          <a:blip r:embed="rId2">
            <a:extLst>
              <a:ext uri="{96DAC541-7B7A-43D3-8B79-37D633B846F1}">
                <asvg:svgBlip xmlns="" xmlns:asvg="http://schemas.microsoft.com/office/drawing/2016/SVG/main" xmlns:p="http://schemas.openxmlformats.org/presentationml/2006/main" xmlns:r="http://schemas.openxmlformats.org/officeDocument/2006/relationships" xmlns:a="http://schemas.openxmlformats.org/drawingml/2006/main" r:embed="rId3"/>
              </a:ext>
            </a:extLst>
          </a:blip>
          <a:stretch>
            <a:fillRect/>
          </a:stretch>
        </p:blipFill>
        <p:spPr>
          <a:xfrm>
            <a:off x="417986" y="5820718"/>
            <a:ext cx="1966255" cy="774382"/>
          </a:xfrm>
          <a:prstGeom prst="rect">
            <a:avLst/>
          </a:prstGeom>
        </p:spPr>
      </p:pic>
      <p:sp>
        <p:nvSpPr>
          <p:cNvPr id="67" name="Picture Placeholder 66"/>
          <p:cNvSpPr>
            <a:spLocks noGrp="1"/>
          </p:cNvSpPr>
          <p:nvPr>
            <p:ph type="pic" sz="quarter" idx="11"/>
          </p:nvPr>
        </p:nvSpPr>
        <p:spPr>
          <a:xfrm>
            <a:off x="3" y="186"/>
            <a:ext cx="12192000" cy="2910115"/>
          </a:xfrm>
          <a:custGeom>
            <a:avLst/>
            <a:gdLst>
              <a:gd name="connsiteX0" fmla="*/ 0 w 12192000"/>
              <a:gd name="connsiteY0" fmla="*/ 0 h 2910114"/>
              <a:gd name="connsiteX1" fmla="*/ 12192000 w 12192000"/>
              <a:gd name="connsiteY1" fmla="*/ 0 h 2910114"/>
              <a:gd name="connsiteX2" fmla="*/ 12192000 w 12192000"/>
              <a:gd name="connsiteY2" fmla="*/ 2089480 h 2910114"/>
              <a:gd name="connsiteX3" fmla="*/ 12192000 w 12192000"/>
              <a:gd name="connsiteY3" fmla="*/ 2910114 h 2910114"/>
              <a:gd name="connsiteX4" fmla="*/ 0 w 12192000"/>
              <a:gd name="connsiteY4" fmla="*/ 2910114 h 291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910114">
                <a:moveTo>
                  <a:pt x="0" y="0"/>
                </a:moveTo>
                <a:lnTo>
                  <a:pt x="12192000" y="0"/>
                </a:lnTo>
                <a:lnTo>
                  <a:pt x="12192000" y="2089480"/>
                </a:lnTo>
                <a:lnTo>
                  <a:pt x="12192000" y="2910114"/>
                </a:lnTo>
                <a:lnTo>
                  <a:pt x="0" y="2910114"/>
                </a:lnTo>
                <a:close/>
              </a:path>
            </a:pathLst>
          </a:custGeom>
        </p:spPr>
        <p:txBody>
          <a:bodyPr wrap="square" anchor="ctr">
            <a:noAutofit/>
          </a:bodyPr>
          <a:lstStyle>
            <a:lvl1pPr marL="0" indent="0" algn="ctr">
              <a:buNone/>
              <a:defRPr/>
            </a:lvl1pPr>
          </a:lstStyle>
          <a:p>
            <a:endParaRPr lang="en-AU"/>
          </a:p>
        </p:txBody>
      </p:sp>
      <p:sp>
        <p:nvSpPr>
          <p:cNvPr id="2" name="Title 1"/>
          <p:cNvSpPr>
            <a:spLocks noGrp="1"/>
          </p:cNvSpPr>
          <p:nvPr>
            <p:ph type="title"/>
          </p:nvPr>
        </p:nvSpPr>
        <p:spPr>
          <a:xfrm>
            <a:off x="442964" y="2005429"/>
            <a:ext cx="11306175" cy="540311"/>
          </a:xfrm>
        </p:spPr>
        <p:txBody>
          <a:bodyPr lIns="0" tIns="0" rIns="0" bIns="0">
            <a:noAutofit/>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42915" y="3385467"/>
            <a:ext cx="5564188" cy="2160106"/>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63" name="Content Placeholder 2"/>
          <p:cNvSpPr>
            <a:spLocks noGrp="1"/>
          </p:cNvSpPr>
          <p:nvPr>
            <p:ph idx="10"/>
          </p:nvPr>
        </p:nvSpPr>
        <p:spPr>
          <a:xfrm>
            <a:off x="6193907" y="3385467"/>
            <a:ext cx="5564188" cy="2160106"/>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10" name="Picture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0F17E73-6792-40C8-8C15-06EC5B21EE61}"/>
              </a:ext>
            </a:extLst>
          </p:cNvPr>
          <p:cNvPicPr>
            <a:picLocks noChangeAspect="1"/>
          </p:cNvPicPr>
          <p:nvPr userDrawn="1"/>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2144049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op Image 1 example">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4BD6499-F024-49A1-99A7-EEEF4D31537E}"/>
              </a:ext>
            </a:extLst>
          </p:cNvPr>
          <p:cNvPicPr>
            <a:picLocks noChangeAspect="1"/>
          </p:cNvPicPr>
          <p:nvPr userDrawn="1"/>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36729" b="27475"/>
          <a:stretch/>
        </p:blipFill>
        <p:spPr>
          <a:xfrm>
            <a:off x="52" y="186"/>
            <a:ext cx="12191999" cy="2910115"/>
          </a:xfrm>
          <a:prstGeom prst="rect">
            <a:avLst/>
          </a:prstGeom>
        </p:spPr>
      </p:pic>
      <p:pic>
        <p:nvPicPr>
          <p:cNvPr id="8" name="Graphic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55FBBAF-DF28-4479-83BB-45808DE549DC}"/>
              </a:ext>
            </a:extLst>
          </p:cNvPr>
          <p:cNvPicPr>
            <a:picLocks noChangeAspect="1"/>
          </p:cNvPicPr>
          <p:nvPr userDrawn="1"/>
        </p:nvPicPr>
        <p:blipFill>
          <a:blip r:embed="rId3">
            <a:extLst>
              <a:ext uri="{96DAC541-7B7A-43D3-8B79-37D633B846F1}">
                <asvg:svgBlip xmlns="" xmlns:asvg="http://schemas.microsoft.com/office/drawing/2016/SVG/main" xmlns:p="http://schemas.openxmlformats.org/presentationml/2006/main" xmlns:r="http://schemas.openxmlformats.org/officeDocument/2006/relationships" xmlns:a="http://schemas.openxmlformats.org/drawingml/2006/main" r:embed="rId4"/>
              </a:ext>
            </a:extLst>
          </a:blip>
          <a:stretch>
            <a:fillRect/>
          </a:stretch>
        </p:blipFill>
        <p:spPr>
          <a:xfrm>
            <a:off x="417986" y="5820718"/>
            <a:ext cx="1966255" cy="774382"/>
          </a:xfrm>
          <a:prstGeom prst="rect">
            <a:avLst/>
          </a:prstGeom>
        </p:spPr>
      </p:pic>
      <p:sp>
        <p:nvSpPr>
          <p:cNvPr id="3" name="Content Placeholder 2"/>
          <p:cNvSpPr>
            <a:spLocks noGrp="1"/>
          </p:cNvSpPr>
          <p:nvPr>
            <p:ph idx="1"/>
          </p:nvPr>
        </p:nvSpPr>
        <p:spPr>
          <a:xfrm>
            <a:off x="442915" y="3385467"/>
            <a:ext cx="5564188" cy="2160106"/>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63" name="Content Placeholder 2"/>
          <p:cNvSpPr>
            <a:spLocks noGrp="1"/>
          </p:cNvSpPr>
          <p:nvPr>
            <p:ph idx="10"/>
          </p:nvPr>
        </p:nvSpPr>
        <p:spPr>
          <a:xfrm>
            <a:off x="6193907" y="3385467"/>
            <a:ext cx="5564188" cy="2160106"/>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10" name="Picture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790BB17-D9B4-403E-8C5D-5FA30D7C38F9}"/>
              </a:ext>
            </a:extLst>
          </p:cNvPr>
          <p:cNvPicPr>
            <a:picLocks noChangeAspect="1"/>
          </p:cNvPicPr>
          <p:nvPr userDrawn="1"/>
        </p:nvPicPr>
        <p:blipFill rotWithShape="1">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sp>
        <p:nvSpPr>
          <p:cNvPr id="4" name="Rectangle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91BFA28-2945-46F4-AA91-D1AA63DF4ACE}"/>
              </a:ext>
            </a:extLst>
          </p:cNvPr>
          <p:cNvSpPr/>
          <p:nvPr userDrawn="1"/>
        </p:nvSpPr>
        <p:spPr>
          <a:xfrm>
            <a:off x="3" y="2005430"/>
            <a:ext cx="12192000" cy="904873"/>
          </a:xfrm>
          <a:prstGeom prst="rect">
            <a:avLst/>
          </a:prstGeom>
          <a:gradFill>
            <a:gsLst>
              <a:gs pos="0">
                <a:schemeClr val="tx1">
                  <a:alpha val="0"/>
                </a:scheme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289" tIns="45645" rIns="91289" bIns="45645" rtlCol="0" anchor="ctr"/>
          <a:lstStyle/>
          <a:p>
            <a:pPr algn="ctr" defTabSz="456936"/>
            <a:endParaRPr lang="en-AU">
              <a:solidFill>
                <a:prstClr val="white"/>
              </a:solidFill>
            </a:endParaRPr>
          </a:p>
        </p:txBody>
      </p:sp>
      <p:sp>
        <p:nvSpPr>
          <p:cNvPr id="2" name="Title 1"/>
          <p:cNvSpPr>
            <a:spLocks noGrp="1"/>
          </p:cNvSpPr>
          <p:nvPr>
            <p:ph type="title" hasCustomPrompt="1"/>
          </p:nvPr>
        </p:nvSpPr>
        <p:spPr>
          <a:xfrm>
            <a:off x="442964" y="2005429"/>
            <a:ext cx="11306175" cy="540311"/>
          </a:xfrm>
        </p:spPr>
        <p:txBody>
          <a:bodyPr lIns="0" tIns="0" rIns="0" bIns="0">
            <a:noAutofit/>
          </a:bodyPr>
          <a:lstStyle>
            <a:lvl1pPr>
              <a:defRPr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3095253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0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2874A4-278B-43EF-AD80-524C3F1E60A9}" type="datetimeFigureOut">
              <a:rPr lang="en-US" smtClean="0"/>
              <a:pPr/>
              <a:t>11/5/18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A59D3-87A3-413F-B632-5A591C21FD8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12073692"/>
      </p:ext>
    </p:extLst>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Laptop">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790BB17-D9B4-403E-8C5D-5FA30D7C38F9}"/>
              </a:ext>
            </a:extLst>
          </p:cNvPr>
          <p:cNvPicPr>
            <a:picLocks noChangeAspect="1"/>
          </p:cNvPicPr>
          <p:nvPr userDrawn="1"/>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sp>
        <p:nvSpPr>
          <p:cNvPr id="2" name="Title 1"/>
          <p:cNvSpPr>
            <a:spLocks noGrp="1"/>
          </p:cNvSpPr>
          <p:nvPr userDrawn="1">
            <p:ph type="title" hasCustomPrompt="1"/>
          </p:nvPr>
        </p:nvSpPr>
        <p:spPr>
          <a:xfrm>
            <a:off x="442964" y="469261"/>
            <a:ext cx="11306175" cy="332399"/>
          </a:xfrm>
        </p:spPr>
        <p:txBody>
          <a:bodyPr vert="horz" lIns="0" tIns="0" rIns="0" bIns="0" rtlCol="0" anchor="ctr">
            <a:noAutofit/>
          </a:bodyPr>
          <a:lstStyle>
            <a:lvl1pPr>
              <a:defRPr lang="en-AU" cap="none" noProof="0" dirty="0"/>
            </a:lvl1pPr>
          </a:lstStyle>
          <a:p>
            <a:pPr lvl="0"/>
            <a:r>
              <a:rPr lang="en-AU" noProof="0" dirty="0"/>
              <a:t>Heading / title</a:t>
            </a:r>
          </a:p>
        </p:txBody>
      </p:sp>
      <p:sp>
        <p:nvSpPr>
          <p:cNvPr id="3" name="Content Placeholder 2"/>
          <p:cNvSpPr>
            <a:spLocks noGrp="1"/>
          </p:cNvSpPr>
          <p:nvPr userDrawn="1">
            <p:ph idx="1" hasCustomPrompt="1"/>
          </p:nvPr>
        </p:nvSpPr>
        <p:spPr>
          <a:xfrm>
            <a:off x="443042" y="1084741"/>
            <a:ext cx="4060623" cy="50922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stStyle>
          <a:p>
            <a:pPr lvl="0"/>
            <a:r>
              <a:rPr lang="en-AU" noProof="0" dirty="0"/>
              <a:t>Add text here</a:t>
            </a:r>
          </a:p>
          <a:p>
            <a:pPr lvl="1"/>
            <a:r>
              <a:rPr lang="en-AU" noProof="0" dirty="0"/>
              <a:t>Add text here</a:t>
            </a:r>
          </a:p>
          <a:p>
            <a:pPr lvl="2"/>
            <a:r>
              <a:rPr lang="en-AU" noProof="0" dirty="0"/>
              <a:t>Add text here</a:t>
            </a:r>
          </a:p>
          <a:p>
            <a:pPr lvl="3"/>
            <a:r>
              <a:rPr lang="en-AU" noProof="0" dirty="0"/>
              <a:t>Add text here</a:t>
            </a:r>
          </a:p>
          <a:p>
            <a:pPr lvl="4"/>
            <a:r>
              <a:rPr lang="en-AU" noProof="0" dirty="0"/>
              <a:t>Add text here</a:t>
            </a:r>
          </a:p>
        </p:txBody>
      </p:sp>
      <p:pic>
        <p:nvPicPr>
          <p:cNvPr id="4" name="Picture 3"/>
          <p:cNvPicPr>
            <a:picLocks noChangeAspect="1"/>
          </p:cNvPicPr>
          <p:nvPr userDrawn="1"/>
        </p:nvPicPr>
        <p:blipFill>
          <a:blip r:embed="rId3"/>
          <a:stretch>
            <a:fillRect/>
          </a:stretch>
        </p:blipFill>
        <p:spPr>
          <a:xfrm>
            <a:off x="4561724" y="1018022"/>
            <a:ext cx="7170737" cy="5288193"/>
          </a:xfrm>
          <a:prstGeom prst="rect">
            <a:avLst/>
          </a:prstGeom>
        </p:spPr>
      </p:pic>
      <p:sp>
        <p:nvSpPr>
          <p:cNvPr id="10" name="Content Placeholder 9"/>
          <p:cNvSpPr>
            <a:spLocks noGrp="1"/>
          </p:cNvSpPr>
          <p:nvPr userDrawn="1">
            <p:ph sz="quarter" idx="10" hasCustomPrompt="1"/>
          </p:nvPr>
        </p:nvSpPr>
        <p:spPr>
          <a:xfrm>
            <a:off x="5524743" y="1351155"/>
            <a:ext cx="5271060" cy="3325253"/>
          </a:xfrm>
        </p:spPr>
        <p:txBody>
          <a:bodyPr vert="horz" lIns="0" tIns="0" rIns="0" bIns="0" rtlCol="0" anchor="ctr">
            <a:noAutofit/>
          </a:bodyPr>
          <a:lstStyle>
            <a:lvl1pPr>
              <a:defRPr lang="en-US" baseline="0" smtClean="0"/>
            </a:lvl1pPr>
            <a:lvl2pPr>
              <a:defRPr lang="en-US" smtClean="0"/>
            </a:lvl2pPr>
            <a:lvl3pPr>
              <a:defRPr lang="en-US" smtClean="0"/>
            </a:lvl3pPr>
            <a:lvl4pPr>
              <a:defRPr lang="en-US" smtClean="0"/>
            </a:lvl4pPr>
            <a:lvl5pPr>
              <a:defRPr lang="en-AU"/>
            </a:lvl5pPr>
          </a:lstStyle>
          <a:p>
            <a:pPr marL="0" lvl="0" indent="0" algn="ctr">
              <a:buNone/>
            </a:pPr>
            <a:r>
              <a:rPr lang="en-US" dirty="0"/>
              <a:t>Insert image or video</a:t>
            </a:r>
            <a:endParaRPr lang="en-AU" dirty="0"/>
          </a:p>
        </p:txBody>
      </p:sp>
      <p:pic>
        <p:nvPicPr>
          <p:cNvPr id="7" name="Graphic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55FBBAF-DF28-4479-83BB-45808DE549DC}"/>
              </a:ext>
            </a:extLst>
          </p:cNvPr>
          <p:cNvPicPr>
            <a:picLocks noChangeAspect="1"/>
          </p:cNvPicPr>
          <p:nvPr userDrawn="1"/>
        </p:nvPicPr>
        <p:blipFill>
          <a:blip r:embed="rId4">
            <a:extLst>
              <a:ext uri="{96DAC541-7B7A-43D3-8B79-37D633B846F1}">
                <asvg:svgBlip xmlns="" xmlns:asvg="http://schemas.microsoft.com/office/drawing/2016/SVG/main" xmlns:p="http://schemas.openxmlformats.org/presentationml/2006/main" xmlns:r="http://schemas.openxmlformats.org/officeDocument/2006/relationships" xmlns:a="http://schemas.openxmlformats.org/drawingml/2006/main" r:embed="rId5"/>
              </a:ext>
            </a:extLst>
          </a:blip>
          <a:stretch>
            <a:fillRect/>
          </a:stretch>
        </p:blipFill>
        <p:spPr>
          <a:xfrm>
            <a:off x="417986" y="5820718"/>
            <a:ext cx="1966255" cy="77438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8014581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Desktop">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790BB17-D9B4-403E-8C5D-5FA30D7C38F9}"/>
              </a:ext>
            </a:extLst>
          </p:cNvPr>
          <p:cNvPicPr>
            <a:picLocks noChangeAspect="1"/>
          </p:cNvPicPr>
          <p:nvPr userDrawn="1"/>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pic>
        <p:nvPicPr>
          <p:cNvPr id="7" name="Picture 6"/>
          <p:cNvPicPr>
            <a:picLocks noChangeAspect="1"/>
          </p:cNvPicPr>
          <p:nvPr userDrawn="1"/>
        </p:nvPicPr>
        <p:blipFill>
          <a:blip r:embed="rId3"/>
          <a:stretch>
            <a:fillRect/>
          </a:stretch>
        </p:blipFill>
        <p:spPr>
          <a:xfrm>
            <a:off x="5162673" y="1176563"/>
            <a:ext cx="6586537" cy="5308864"/>
          </a:xfrm>
          <a:prstGeom prst="rect">
            <a:avLst/>
          </a:prstGeom>
        </p:spPr>
      </p:pic>
      <p:sp>
        <p:nvSpPr>
          <p:cNvPr id="2" name="Title 1"/>
          <p:cNvSpPr>
            <a:spLocks noGrp="1"/>
          </p:cNvSpPr>
          <p:nvPr>
            <p:ph type="title" hasCustomPrompt="1"/>
          </p:nvPr>
        </p:nvSpPr>
        <p:spPr>
          <a:xfrm>
            <a:off x="442964" y="469261"/>
            <a:ext cx="11306175" cy="332399"/>
          </a:xfrm>
        </p:spPr>
        <p:txBody>
          <a:bodyPr vert="horz" lIns="0" tIns="0" rIns="0" bIns="0" rtlCol="0" anchor="ctr">
            <a:noAutofit/>
          </a:bodyPr>
          <a:lstStyle>
            <a:lvl1pPr>
              <a:defRPr lang="en-AU" cap="none" noProof="0" dirty="0"/>
            </a:lvl1pPr>
          </a:lstStyle>
          <a:p>
            <a:pPr lvl="0"/>
            <a:r>
              <a:rPr lang="en-AU" noProof="0" dirty="0"/>
              <a:t>Heading / title</a:t>
            </a:r>
          </a:p>
        </p:txBody>
      </p:sp>
      <p:sp>
        <p:nvSpPr>
          <p:cNvPr id="3" name="Content Placeholder 2"/>
          <p:cNvSpPr>
            <a:spLocks noGrp="1"/>
          </p:cNvSpPr>
          <p:nvPr>
            <p:ph idx="1" hasCustomPrompt="1"/>
          </p:nvPr>
        </p:nvSpPr>
        <p:spPr>
          <a:xfrm>
            <a:off x="443042" y="1084741"/>
            <a:ext cx="4060623" cy="50922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stStyle>
          <a:p>
            <a:pPr lvl="0"/>
            <a:r>
              <a:rPr lang="en-AU" noProof="0" dirty="0"/>
              <a:t>Add text here</a:t>
            </a:r>
          </a:p>
          <a:p>
            <a:pPr lvl="1"/>
            <a:r>
              <a:rPr lang="en-AU" noProof="0" dirty="0"/>
              <a:t>Add text here</a:t>
            </a:r>
          </a:p>
          <a:p>
            <a:pPr lvl="2"/>
            <a:r>
              <a:rPr lang="en-AU" noProof="0" dirty="0"/>
              <a:t>Add text here</a:t>
            </a:r>
          </a:p>
          <a:p>
            <a:pPr lvl="3"/>
            <a:r>
              <a:rPr lang="en-AU" noProof="0" dirty="0"/>
              <a:t>Add text here</a:t>
            </a:r>
          </a:p>
          <a:p>
            <a:pPr lvl="4"/>
            <a:r>
              <a:rPr lang="en-AU" noProof="0" dirty="0"/>
              <a:t>Add text here</a:t>
            </a:r>
          </a:p>
        </p:txBody>
      </p:sp>
      <p:sp>
        <p:nvSpPr>
          <p:cNvPr id="10" name="Content Placeholder 9"/>
          <p:cNvSpPr>
            <a:spLocks noGrp="1"/>
          </p:cNvSpPr>
          <p:nvPr>
            <p:ph sz="quarter" idx="10" hasCustomPrompt="1"/>
          </p:nvPr>
        </p:nvSpPr>
        <p:spPr>
          <a:xfrm>
            <a:off x="5449220" y="1492444"/>
            <a:ext cx="5937249" cy="3371849"/>
          </a:xfrm>
        </p:spPr>
        <p:txBody>
          <a:bodyPr vert="horz" lIns="0" tIns="0" rIns="0" bIns="0" rtlCol="0" anchor="ctr">
            <a:noAutofit/>
          </a:bodyPr>
          <a:lstStyle>
            <a:lvl1pPr>
              <a:defRPr lang="en-US" baseline="0" smtClean="0"/>
            </a:lvl1pPr>
            <a:lvl2pPr>
              <a:defRPr lang="en-US" smtClean="0"/>
            </a:lvl2pPr>
            <a:lvl3pPr>
              <a:defRPr lang="en-US" smtClean="0"/>
            </a:lvl3pPr>
            <a:lvl4pPr>
              <a:defRPr lang="en-US" smtClean="0"/>
            </a:lvl4pPr>
            <a:lvl5pPr>
              <a:defRPr lang="en-AU"/>
            </a:lvl5pPr>
          </a:lstStyle>
          <a:p>
            <a:pPr marL="0" lvl="0" indent="0" algn="ctr">
              <a:buNone/>
            </a:pPr>
            <a:r>
              <a:rPr lang="en-US" dirty="0"/>
              <a:t>Insert image or video</a:t>
            </a:r>
            <a:endParaRPr lang="en-AU" dirty="0"/>
          </a:p>
        </p:txBody>
      </p:sp>
      <p:pic>
        <p:nvPicPr>
          <p:cNvPr id="8" name="Graphic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55FBBAF-DF28-4479-83BB-45808DE549DC}"/>
              </a:ext>
            </a:extLst>
          </p:cNvPr>
          <p:cNvPicPr>
            <a:picLocks noChangeAspect="1"/>
          </p:cNvPicPr>
          <p:nvPr userDrawn="1"/>
        </p:nvPicPr>
        <p:blipFill>
          <a:blip r:embed="rId4">
            <a:extLst>
              <a:ext uri="{96DAC541-7B7A-43D3-8B79-37D633B846F1}">
                <asvg:svgBlip xmlns="" xmlns:asvg="http://schemas.microsoft.com/office/drawing/2016/SVG/main" xmlns:p="http://schemas.openxmlformats.org/presentationml/2006/main" xmlns:r="http://schemas.openxmlformats.org/officeDocument/2006/relationships" xmlns:a="http://schemas.openxmlformats.org/drawingml/2006/main" r:embed="rId5"/>
              </a:ext>
            </a:extLst>
          </a:blip>
          <a:stretch>
            <a:fillRect/>
          </a:stretch>
        </p:blipFill>
        <p:spPr>
          <a:xfrm>
            <a:off x="417986" y="5820718"/>
            <a:ext cx="1966255" cy="77438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5206842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iPad Surface">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790BB17-D9B4-403E-8C5D-5FA30D7C38F9}"/>
              </a:ext>
            </a:extLst>
          </p:cNvPr>
          <p:cNvPicPr>
            <a:picLocks noChangeAspect="1"/>
          </p:cNvPicPr>
          <p:nvPr userDrawn="1"/>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pic>
        <p:nvPicPr>
          <p:cNvPr id="6" name="Picture 5"/>
          <p:cNvPicPr>
            <a:picLocks noChangeAspect="1"/>
          </p:cNvPicPr>
          <p:nvPr userDrawn="1"/>
        </p:nvPicPr>
        <p:blipFill>
          <a:blip r:embed="rId3"/>
          <a:stretch>
            <a:fillRect/>
          </a:stretch>
        </p:blipFill>
        <p:spPr>
          <a:xfrm>
            <a:off x="4447503" y="1214858"/>
            <a:ext cx="7345185" cy="5127772"/>
          </a:xfrm>
          <a:prstGeom prst="rect">
            <a:avLst/>
          </a:prstGeom>
        </p:spPr>
      </p:pic>
      <p:sp>
        <p:nvSpPr>
          <p:cNvPr id="2" name="Title 1"/>
          <p:cNvSpPr>
            <a:spLocks noGrp="1"/>
          </p:cNvSpPr>
          <p:nvPr>
            <p:ph type="title" hasCustomPrompt="1"/>
          </p:nvPr>
        </p:nvSpPr>
        <p:spPr>
          <a:xfrm>
            <a:off x="442964" y="469261"/>
            <a:ext cx="11306175" cy="332399"/>
          </a:xfrm>
        </p:spPr>
        <p:txBody>
          <a:bodyPr vert="horz" lIns="0" tIns="0" rIns="0" bIns="0" rtlCol="0" anchor="ctr">
            <a:noAutofit/>
          </a:bodyPr>
          <a:lstStyle>
            <a:lvl1pPr>
              <a:defRPr lang="en-AU" cap="none" noProof="0" dirty="0"/>
            </a:lvl1pPr>
          </a:lstStyle>
          <a:p>
            <a:pPr lvl="0"/>
            <a:r>
              <a:rPr lang="en-AU" noProof="0" dirty="0"/>
              <a:t>Heading / title</a:t>
            </a:r>
          </a:p>
        </p:txBody>
      </p:sp>
      <p:sp>
        <p:nvSpPr>
          <p:cNvPr id="3" name="Content Placeholder 2"/>
          <p:cNvSpPr>
            <a:spLocks noGrp="1"/>
          </p:cNvSpPr>
          <p:nvPr>
            <p:ph idx="1" hasCustomPrompt="1"/>
          </p:nvPr>
        </p:nvSpPr>
        <p:spPr>
          <a:xfrm>
            <a:off x="442917" y="1084741"/>
            <a:ext cx="3368851" cy="50922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stStyle>
          <a:p>
            <a:pPr lvl="0"/>
            <a:r>
              <a:rPr lang="en-AU" noProof="0" dirty="0"/>
              <a:t>Add text here</a:t>
            </a:r>
          </a:p>
          <a:p>
            <a:pPr lvl="1"/>
            <a:r>
              <a:rPr lang="en-AU" noProof="0" dirty="0"/>
              <a:t>Add text here</a:t>
            </a:r>
          </a:p>
          <a:p>
            <a:pPr lvl="2"/>
            <a:r>
              <a:rPr lang="en-AU" noProof="0" dirty="0"/>
              <a:t>Add text here</a:t>
            </a:r>
          </a:p>
          <a:p>
            <a:pPr lvl="3"/>
            <a:r>
              <a:rPr lang="en-AU" noProof="0" dirty="0"/>
              <a:t>Add text here</a:t>
            </a:r>
          </a:p>
          <a:p>
            <a:pPr lvl="4"/>
            <a:r>
              <a:rPr lang="en-AU" noProof="0" dirty="0"/>
              <a:t>Add text here</a:t>
            </a:r>
          </a:p>
        </p:txBody>
      </p:sp>
      <p:sp>
        <p:nvSpPr>
          <p:cNvPr id="10" name="Content Placeholder 9"/>
          <p:cNvSpPr>
            <a:spLocks noGrp="1"/>
          </p:cNvSpPr>
          <p:nvPr>
            <p:ph sz="quarter" idx="10" hasCustomPrompt="1"/>
          </p:nvPr>
        </p:nvSpPr>
        <p:spPr>
          <a:xfrm>
            <a:off x="4879884" y="1760022"/>
            <a:ext cx="6465327" cy="4043878"/>
          </a:xfrm>
        </p:spPr>
        <p:txBody>
          <a:bodyPr vert="horz" lIns="0" tIns="0" rIns="0" bIns="0" rtlCol="0" anchor="ctr">
            <a:noAutofit/>
          </a:bodyPr>
          <a:lstStyle>
            <a:lvl1pPr>
              <a:defRPr lang="en-US" baseline="0" smtClean="0"/>
            </a:lvl1pPr>
            <a:lvl2pPr>
              <a:defRPr lang="en-US" smtClean="0"/>
            </a:lvl2pPr>
            <a:lvl3pPr>
              <a:defRPr lang="en-US" smtClean="0"/>
            </a:lvl3pPr>
            <a:lvl4pPr>
              <a:defRPr lang="en-US" smtClean="0"/>
            </a:lvl4pPr>
            <a:lvl5pPr>
              <a:defRPr lang="en-AU"/>
            </a:lvl5pPr>
          </a:lstStyle>
          <a:p>
            <a:pPr marL="0" lvl="0" indent="0" algn="ctr">
              <a:buNone/>
            </a:pPr>
            <a:r>
              <a:rPr lang="en-US" dirty="0"/>
              <a:t>Insert image or video</a:t>
            </a:r>
            <a:endParaRPr lang="en-AU" dirty="0"/>
          </a:p>
        </p:txBody>
      </p:sp>
      <p:pic>
        <p:nvPicPr>
          <p:cNvPr id="7" name="Graphic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55FBBAF-DF28-4479-83BB-45808DE549DC}"/>
              </a:ext>
            </a:extLst>
          </p:cNvPr>
          <p:cNvPicPr>
            <a:picLocks noChangeAspect="1"/>
          </p:cNvPicPr>
          <p:nvPr userDrawn="1"/>
        </p:nvPicPr>
        <p:blipFill>
          <a:blip r:embed="rId4">
            <a:extLst>
              <a:ext uri="{96DAC541-7B7A-43D3-8B79-37D633B846F1}">
                <asvg:svgBlip xmlns="" xmlns:asvg="http://schemas.microsoft.com/office/drawing/2016/SVG/main" xmlns:p="http://schemas.openxmlformats.org/presentationml/2006/main" xmlns:r="http://schemas.openxmlformats.org/officeDocument/2006/relationships" xmlns:a="http://schemas.openxmlformats.org/drawingml/2006/main" r:embed="rId5"/>
              </a:ext>
            </a:extLst>
          </a:blip>
          <a:stretch>
            <a:fillRect/>
          </a:stretch>
        </p:blipFill>
        <p:spPr>
          <a:xfrm>
            <a:off x="417986" y="5820718"/>
            <a:ext cx="1966255" cy="77438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7845821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Mobile Phone 1">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790BB17-D9B4-403E-8C5D-5FA30D7C38F9}"/>
              </a:ext>
            </a:extLst>
          </p:cNvPr>
          <p:cNvPicPr>
            <a:picLocks noChangeAspect="1"/>
          </p:cNvPicPr>
          <p:nvPr userDrawn="1"/>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pic>
        <p:nvPicPr>
          <p:cNvPr id="6" name="Content Placeholder 2"/>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9043569" y="1004049"/>
            <a:ext cx="2720032" cy="5590930"/>
          </a:xfrm>
          <a:prstGeom prst="rect">
            <a:avLst/>
          </a:prstGeom>
        </p:spPr>
      </p:pic>
      <p:sp>
        <p:nvSpPr>
          <p:cNvPr id="2" name="Title 1"/>
          <p:cNvSpPr>
            <a:spLocks noGrp="1"/>
          </p:cNvSpPr>
          <p:nvPr>
            <p:ph type="title" hasCustomPrompt="1"/>
          </p:nvPr>
        </p:nvSpPr>
        <p:spPr>
          <a:xfrm>
            <a:off x="442964" y="469261"/>
            <a:ext cx="11306175" cy="332399"/>
          </a:xfrm>
        </p:spPr>
        <p:txBody>
          <a:bodyPr vert="horz" lIns="0" tIns="0" rIns="0" bIns="0" rtlCol="0" anchor="ctr">
            <a:noAutofit/>
          </a:bodyPr>
          <a:lstStyle>
            <a:lvl1pPr>
              <a:defRPr lang="en-AU" cap="none" noProof="0" dirty="0"/>
            </a:lvl1pPr>
          </a:lstStyle>
          <a:p>
            <a:pPr lvl="0"/>
            <a:r>
              <a:rPr lang="en-AU" noProof="0" dirty="0"/>
              <a:t>Heading / title</a:t>
            </a:r>
          </a:p>
        </p:txBody>
      </p:sp>
      <p:sp>
        <p:nvSpPr>
          <p:cNvPr id="3" name="Content Placeholder 2"/>
          <p:cNvSpPr>
            <a:spLocks noGrp="1"/>
          </p:cNvSpPr>
          <p:nvPr>
            <p:ph idx="1" hasCustomPrompt="1"/>
          </p:nvPr>
        </p:nvSpPr>
        <p:spPr>
          <a:xfrm>
            <a:off x="442917" y="1084741"/>
            <a:ext cx="8431211" cy="50922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stStyle>
          <a:p>
            <a:pPr lvl="0"/>
            <a:r>
              <a:rPr lang="en-AU" noProof="0" dirty="0"/>
              <a:t>Add text here</a:t>
            </a:r>
          </a:p>
          <a:p>
            <a:pPr lvl="1"/>
            <a:r>
              <a:rPr lang="en-AU" noProof="0" dirty="0"/>
              <a:t>Add text here</a:t>
            </a:r>
          </a:p>
          <a:p>
            <a:pPr lvl="2"/>
            <a:r>
              <a:rPr lang="en-AU" noProof="0" dirty="0"/>
              <a:t>Add text here</a:t>
            </a:r>
          </a:p>
          <a:p>
            <a:pPr lvl="3"/>
            <a:r>
              <a:rPr lang="en-AU" noProof="0" dirty="0"/>
              <a:t>Add text here</a:t>
            </a:r>
          </a:p>
          <a:p>
            <a:pPr lvl="4"/>
            <a:r>
              <a:rPr lang="en-AU" noProof="0" dirty="0"/>
              <a:t>Add text here</a:t>
            </a:r>
          </a:p>
        </p:txBody>
      </p:sp>
      <p:sp>
        <p:nvSpPr>
          <p:cNvPr id="10" name="Content Placeholder 9"/>
          <p:cNvSpPr>
            <a:spLocks noGrp="1"/>
          </p:cNvSpPr>
          <p:nvPr>
            <p:ph sz="quarter" idx="10" hasCustomPrompt="1"/>
          </p:nvPr>
        </p:nvSpPr>
        <p:spPr>
          <a:xfrm>
            <a:off x="9313906" y="1943110"/>
            <a:ext cx="2176463" cy="3829050"/>
          </a:xfrm>
        </p:spPr>
        <p:txBody>
          <a:bodyPr vert="horz" lIns="0" tIns="0" rIns="0" bIns="0" rtlCol="0" anchor="ctr">
            <a:noAutofit/>
          </a:bodyPr>
          <a:lstStyle>
            <a:lvl1pPr>
              <a:defRPr lang="en-US" baseline="0" smtClean="0"/>
            </a:lvl1pPr>
            <a:lvl2pPr>
              <a:defRPr lang="en-US" smtClean="0"/>
            </a:lvl2pPr>
            <a:lvl3pPr>
              <a:defRPr lang="en-US" smtClean="0"/>
            </a:lvl3pPr>
            <a:lvl4pPr>
              <a:defRPr lang="en-US" smtClean="0"/>
            </a:lvl4pPr>
            <a:lvl5pPr>
              <a:defRPr lang="en-AU"/>
            </a:lvl5pPr>
          </a:lstStyle>
          <a:p>
            <a:pPr marL="0" lvl="0" indent="0" algn="ctr">
              <a:buNone/>
            </a:pPr>
            <a:r>
              <a:rPr lang="en-US" dirty="0"/>
              <a:t>Insert image or video</a:t>
            </a:r>
            <a:endParaRPr lang="en-AU" dirty="0"/>
          </a:p>
        </p:txBody>
      </p:sp>
      <p:pic>
        <p:nvPicPr>
          <p:cNvPr id="7" name="Graphic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55FBBAF-DF28-4479-83BB-45808DE549DC}"/>
              </a:ext>
            </a:extLst>
          </p:cNvPr>
          <p:cNvPicPr>
            <a:picLocks noChangeAspect="1"/>
          </p:cNvPicPr>
          <p:nvPr userDrawn="1"/>
        </p:nvPicPr>
        <p:blipFill>
          <a:blip r:embed="rId4">
            <a:extLst>
              <a:ext uri="{96DAC541-7B7A-43D3-8B79-37D633B846F1}">
                <asvg:svgBlip xmlns="" xmlns:asvg="http://schemas.microsoft.com/office/drawing/2016/SVG/main" xmlns:p="http://schemas.openxmlformats.org/presentationml/2006/main" xmlns:r="http://schemas.openxmlformats.org/officeDocument/2006/relationships" xmlns:a="http://schemas.openxmlformats.org/drawingml/2006/main" r:embed="rId5"/>
              </a:ext>
            </a:extLst>
          </a:blip>
          <a:stretch>
            <a:fillRect/>
          </a:stretch>
        </p:blipFill>
        <p:spPr>
          <a:xfrm>
            <a:off x="417986" y="5820718"/>
            <a:ext cx="1966255" cy="77438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0659251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Mobile Phone 2">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790BB17-D9B4-403E-8C5D-5FA30D7C38F9}"/>
              </a:ext>
            </a:extLst>
          </p:cNvPr>
          <p:cNvPicPr>
            <a:picLocks noChangeAspect="1"/>
          </p:cNvPicPr>
          <p:nvPr userDrawn="1"/>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pic>
        <p:nvPicPr>
          <p:cNvPr id="11" name="Content Placeholder 2"/>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181268" y="1004049"/>
            <a:ext cx="2720032" cy="5590930"/>
          </a:xfrm>
          <a:prstGeom prst="rect">
            <a:avLst/>
          </a:prstGeom>
        </p:spPr>
      </p:pic>
      <p:pic>
        <p:nvPicPr>
          <p:cNvPr id="9" name="Content Placeholder 2"/>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9040587" y="1004049"/>
            <a:ext cx="2720032" cy="5590930"/>
          </a:xfrm>
          <a:prstGeom prst="rect">
            <a:avLst/>
          </a:prstGeom>
        </p:spPr>
      </p:pic>
      <p:sp>
        <p:nvSpPr>
          <p:cNvPr id="2" name="Title 1"/>
          <p:cNvSpPr>
            <a:spLocks noGrp="1"/>
          </p:cNvSpPr>
          <p:nvPr>
            <p:ph type="title" hasCustomPrompt="1"/>
          </p:nvPr>
        </p:nvSpPr>
        <p:spPr>
          <a:xfrm>
            <a:off x="442964" y="469261"/>
            <a:ext cx="11306175" cy="332399"/>
          </a:xfrm>
        </p:spPr>
        <p:txBody>
          <a:bodyPr vert="horz" lIns="0" tIns="0" rIns="0" bIns="0" rtlCol="0" anchor="ctr">
            <a:noAutofit/>
          </a:bodyPr>
          <a:lstStyle>
            <a:lvl1pPr>
              <a:defRPr lang="en-AU" cap="none" noProof="0" dirty="0"/>
            </a:lvl1pPr>
          </a:lstStyle>
          <a:p>
            <a:pPr lvl="0"/>
            <a:r>
              <a:rPr lang="en-AU" noProof="0" dirty="0"/>
              <a:t>Heading / title</a:t>
            </a:r>
          </a:p>
        </p:txBody>
      </p:sp>
      <p:sp>
        <p:nvSpPr>
          <p:cNvPr id="3" name="Content Placeholder 2"/>
          <p:cNvSpPr>
            <a:spLocks noGrp="1"/>
          </p:cNvSpPr>
          <p:nvPr>
            <p:ph idx="1" hasCustomPrompt="1"/>
          </p:nvPr>
        </p:nvSpPr>
        <p:spPr>
          <a:xfrm>
            <a:off x="442917" y="1084741"/>
            <a:ext cx="4767715" cy="50922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stStyle>
          <a:p>
            <a:pPr lvl="0"/>
            <a:r>
              <a:rPr lang="en-AU" noProof="0" dirty="0"/>
              <a:t>Add text here</a:t>
            </a:r>
          </a:p>
          <a:p>
            <a:pPr lvl="1"/>
            <a:r>
              <a:rPr lang="en-AU" noProof="0" dirty="0"/>
              <a:t>Add text here</a:t>
            </a:r>
          </a:p>
          <a:p>
            <a:pPr lvl="2"/>
            <a:r>
              <a:rPr lang="en-AU" noProof="0" dirty="0"/>
              <a:t>Add text here</a:t>
            </a:r>
          </a:p>
          <a:p>
            <a:pPr lvl="3"/>
            <a:r>
              <a:rPr lang="en-AU" noProof="0" dirty="0"/>
              <a:t>Add text here</a:t>
            </a:r>
          </a:p>
          <a:p>
            <a:pPr lvl="4"/>
            <a:r>
              <a:rPr lang="en-AU" noProof="0" dirty="0"/>
              <a:t>Add text here</a:t>
            </a:r>
          </a:p>
        </p:txBody>
      </p:sp>
      <p:sp>
        <p:nvSpPr>
          <p:cNvPr id="10" name="Content Placeholder 9"/>
          <p:cNvSpPr>
            <a:spLocks noGrp="1"/>
          </p:cNvSpPr>
          <p:nvPr>
            <p:ph sz="quarter" idx="10" hasCustomPrompt="1"/>
          </p:nvPr>
        </p:nvSpPr>
        <p:spPr>
          <a:xfrm>
            <a:off x="9310922" y="1943110"/>
            <a:ext cx="2176463" cy="3829050"/>
          </a:xfrm>
        </p:spPr>
        <p:txBody>
          <a:bodyPr vert="horz" lIns="0" tIns="0" rIns="0" bIns="0" rtlCol="0" anchor="ctr">
            <a:noAutofit/>
          </a:bodyPr>
          <a:lstStyle>
            <a:lvl1pPr>
              <a:defRPr lang="en-US" baseline="0" smtClean="0"/>
            </a:lvl1pPr>
            <a:lvl2pPr>
              <a:defRPr lang="en-US" smtClean="0"/>
            </a:lvl2pPr>
            <a:lvl3pPr>
              <a:defRPr lang="en-US" smtClean="0"/>
            </a:lvl3pPr>
            <a:lvl4pPr>
              <a:defRPr lang="en-US" smtClean="0"/>
            </a:lvl4pPr>
            <a:lvl5pPr>
              <a:defRPr lang="en-AU"/>
            </a:lvl5pPr>
          </a:lstStyle>
          <a:p>
            <a:pPr marL="0" lvl="0" indent="0" algn="ctr">
              <a:buNone/>
            </a:pPr>
            <a:r>
              <a:rPr lang="en-US" dirty="0"/>
              <a:t>Insert image or video</a:t>
            </a:r>
            <a:endParaRPr lang="en-AU" dirty="0"/>
          </a:p>
        </p:txBody>
      </p:sp>
      <p:sp>
        <p:nvSpPr>
          <p:cNvPr id="8" name="Content Placeholder 9"/>
          <p:cNvSpPr>
            <a:spLocks noGrp="1"/>
          </p:cNvSpPr>
          <p:nvPr>
            <p:ph sz="quarter" idx="11" hasCustomPrompt="1"/>
          </p:nvPr>
        </p:nvSpPr>
        <p:spPr>
          <a:xfrm>
            <a:off x="6453096" y="1943110"/>
            <a:ext cx="2176463" cy="3829050"/>
          </a:xfrm>
        </p:spPr>
        <p:txBody>
          <a:bodyPr vert="horz" lIns="0" tIns="0" rIns="0" bIns="0" rtlCol="0" anchor="ctr">
            <a:noAutofit/>
          </a:bodyPr>
          <a:lstStyle>
            <a:lvl1pPr>
              <a:defRPr lang="en-US" baseline="0" smtClean="0"/>
            </a:lvl1pPr>
            <a:lvl2pPr>
              <a:defRPr lang="en-US" smtClean="0"/>
            </a:lvl2pPr>
            <a:lvl3pPr>
              <a:defRPr lang="en-US" smtClean="0"/>
            </a:lvl3pPr>
            <a:lvl4pPr>
              <a:defRPr lang="en-US" smtClean="0"/>
            </a:lvl4pPr>
            <a:lvl5pPr>
              <a:defRPr lang="en-AU"/>
            </a:lvl5pPr>
          </a:lstStyle>
          <a:p>
            <a:pPr marL="0" lvl="0" indent="0" algn="ctr">
              <a:buNone/>
            </a:pPr>
            <a:r>
              <a:rPr lang="en-US" dirty="0"/>
              <a:t>Insert image or video</a:t>
            </a:r>
            <a:endParaRPr lang="en-AU" dirty="0"/>
          </a:p>
        </p:txBody>
      </p:sp>
      <p:pic>
        <p:nvPicPr>
          <p:cNvPr id="12" name="Graphic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55FBBAF-DF28-4479-83BB-45808DE549DC}"/>
              </a:ext>
            </a:extLst>
          </p:cNvPr>
          <p:cNvPicPr>
            <a:picLocks noChangeAspect="1"/>
          </p:cNvPicPr>
          <p:nvPr userDrawn="1"/>
        </p:nvPicPr>
        <p:blipFill>
          <a:blip r:embed="rId4">
            <a:extLst>
              <a:ext uri="{96DAC541-7B7A-43D3-8B79-37D633B846F1}">
                <asvg:svgBlip xmlns="" xmlns:asvg="http://schemas.microsoft.com/office/drawing/2016/SVG/main" xmlns:p="http://schemas.openxmlformats.org/presentationml/2006/main" xmlns:r="http://schemas.openxmlformats.org/officeDocument/2006/relationships" xmlns:a="http://schemas.openxmlformats.org/drawingml/2006/main" r:embed="rId5"/>
              </a:ext>
            </a:extLst>
          </a:blip>
          <a:stretch>
            <a:fillRect/>
          </a:stretch>
        </p:blipFill>
        <p:spPr>
          <a:xfrm>
            <a:off x="417986" y="5820718"/>
            <a:ext cx="1966255" cy="77438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1103541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F32B87C7-B311-4C95-9002-C2BFCD7C886F}" type="datetimeFigureOut">
              <a:rPr lang="en-AU" smtClean="0"/>
              <a:pPr/>
              <a:t>11/5/18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FDE3E87-E292-47A6-8381-7D04EBE89CAD}" type="slidenum">
              <a:rPr lang="en-AU" smtClean="0"/>
              <a:pPr/>
              <a:t>‹#›</a:t>
            </a:fld>
            <a:endParaRPr lang="en-AU"/>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94816745"/>
      </p:ext>
    </p:extLst>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32B87C7-B311-4C95-9002-C2BFCD7C886F}" type="datetimeFigureOut">
              <a:rPr lang="en-AU" smtClean="0"/>
              <a:pPr/>
              <a:t>11/5/18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FDE3E87-E292-47A6-8381-7D04EBE89CAD}" type="slidenum">
              <a:rPr lang="en-AU" smtClean="0"/>
              <a:pPr/>
              <a:t>‹#›</a:t>
            </a:fld>
            <a:endParaRPr lang="en-AU"/>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64881065"/>
      </p:ext>
    </p:extLst>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14"/>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1" y="458963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2B87C7-B311-4C95-9002-C2BFCD7C886F}" type="datetimeFigureOut">
              <a:rPr lang="en-AU" smtClean="0"/>
              <a:pPr/>
              <a:t>11/5/18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FDE3E87-E292-47A6-8381-7D04EBE89CAD}" type="slidenum">
              <a:rPr lang="en-AU" smtClean="0"/>
              <a:pPr/>
              <a:t>‹#›</a:t>
            </a:fld>
            <a:endParaRPr lang="en-AU"/>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98861495"/>
      </p:ext>
    </p:extLst>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F32B87C7-B311-4C95-9002-C2BFCD7C886F}" type="datetimeFigureOut">
              <a:rPr lang="en-AU" smtClean="0"/>
              <a:pPr/>
              <a:t>11/5/18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FDE3E87-E292-47A6-8381-7D04EBE89CAD}" type="slidenum">
              <a:rPr lang="en-AU" smtClean="0"/>
              <a:pPr/>
              <a:t>‹#›</a:t>
            </a:fld>
            <a:endParaRPr lang="en-AU"/>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84832891"/>
      </p:ext>
    </p:extLst>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F32B87C7-B311-4C95-9002-C2BFCD7C886F}" type="datetimeFigureOut">
              <a:rPr lang="en-AU" smtClean="0"/>
              <a:pPr/>
              <a:t>11/5/18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FDE3E87-E292-47A6-8381-7D04EBE89CAD}" type="slidenum">
              <a:rPr lang="en-AU" smtClean="0"/>
              <a:pPr/>
              <a:t>‹#›</a:t>
            </a:fld>
            <a:endParaRPr lang="en-AU"/>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684027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9.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0.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1.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2.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3.xml"/><Relationship Id="rId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24.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5.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6.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7.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8.xml"/><Relationship Id="rId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 Id="rId3"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9.xml"/><Relationship Id="rId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30.xml"/><Relationship Id="rId2"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31.xml"/><Relationship Id="rId2"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32.xml"/><Relationship Id="rId2"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33.xml"/><Relationship Id="rId2"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34.xml"/><Relationship Id="rId2"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35.xml"/><Relationship Id="rId2"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36.xml"/><Relationship Id="rId2"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37.xml"/><Relationship Id="rId2"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38.xml"/><Relationship Id="rId2"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39.xml"/><Relationship Id="rId2"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40.xml"/><Relationship Id="rId2"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41.xml"/><Relationship Id="rId2"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42.xml"/><Relationship Id="rId2"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43.xml"/><Relationship Id="rId2"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44.xml"/><Relationship Id="rId2"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45.xml"/><Relationship Id="rId2"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46.xml"/><Relationship Id="rId2"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47.xml"/><Relationship Id="rId2"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48.xml"/><Relationship Id="rId2"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49.xml"/><Relationship Id="rId2"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50.xml"/><Relationship Id="rId2"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51.xml"/><Relationship Id="rId2"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52.xml"/><Relationship Id="rId2"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53.xml"/><Relationship Id="rId2"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64.xml"/><Relationship Id="rId12" Type="http://schemas.openxmlformats.org/officeDocument/2006/relationships/theme" Target="../theme/theme45.xml"/><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9" Type="http://schemas.openxmlformats.org/officeDocument/2006/relationships/slideLayout" Target="../slideLayouts/slideLayout62.xml"/><Relationship Id="rId10" Type="http://schemas.openxmlformats.org/officeDocument/2006/relationships/slideLayout" Target="../slideLayouts/slideLayout63.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75.xml"/><Relationship Id="rId12" Type="http://schemas.openxmlformats.org/officeDocument/2006/relationships/slideLayout" Target="../slideLayouts/slideLayout76.xml"/><Relationship Id="rId13" Type="http://schemas.openxmlformats.org/officeDocument/2006/relationships/theme" Target="../theme/theme46.xml"/><Relationship Id="rId14" Type="http://schemas.openxmlformats.org/officeDocument/2006/relationships/image" Target="../media/image5.jpeg"/><Relationship Id="rId15" Type="http://schemas.openxmlformats.org/officeDocument/2006/relationships/image" Target="../media/image6.jpeg"/><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9" Type="http://schemas.openxmlformats.org/officeDocument/2006/relationships/slideLayout" Target="../slideLayouts/slideLayout73.xml"/><Relationship Id="rId10" Type="http://schemas.openxmlformats.org/officeDocument/2006/relationships/slideLayout" Target="../slideLayouts/slideLayout74.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87.xml"/><Relationship Id="rId12" Type="http://schemas.openxmlformats.org/officeDocument/2006/relationships/slideLayout" Target="../slideLayouts/slideLayout88.xml"/><Relationship Id="rId13" Type="http://schemas.openxmlformats.org/officeDocument/2006/relationships/slideLayout" Target="../slideLayouts/slideLayout89.xml"/><Relationship Id="rId14" Type="http://schemas.openxmlformats.org/officeDocument/2006/relationships/slideLayout" Target="../slideLayouts/slideLayout90.xml"/><Relationship Id="rId15" Type="http://schemas.openxmlformats.org/officeDocument/2006/relationships/slideLayout" Target="../slideLayouts/slideLayout91.xml"/><Relationship Id="rId16" Type="http://schemas.openxmlformats.org/officeDocument/2006/relationships/slideLayout" Target="../slideLayouts/slideLayout92.xml"/><Relationship Id="rId17" Type="http://schemas.openxmlformats.org/officeDocument/2006/relationships/slideLayout" Target="../slideLayouts/slideLayout93.xml"/><Relationship Id="rId18" Type="http://schemas.openxmlformats.org/officeDocument/2006/relationships/slideLayout" Target="../slideLayouts/slideLayout94.xml"/><Relationship Id="rId19" Type="http://schemas.openxmlformats.org/officeDocument/2006/relationships/theme" Target="../theme/theme47.xml"/><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9" Type="http://schemas.openxmlformats.org/officeDocument/2006/relationships/slideLayout" Target="../slideLayouts/slideLayout85.xml"/><Relationship Id="rId10" Type="http://schemas.openxmlformats.org/officeDocument/2006/relationships/slideLayout" Target="../slideLayouts/slideLayout86.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theme" Target="../theme/theme48.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_rels/slideMaster49.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2.png"/><Relationship Id="rId1" Type="http://schemas.openxmlformats.org/officeDocument/2006/relationships/slideLayout" Target="../slideLayouts/slideLayout107.xml"/><Relationship Id="rId2" Type="http://schemas.openxmlformats.org/officeDocument/2006/relationships/slideLayout" Target="../slideLayouts/slideLayout108.xml"/><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4.xml"/><Relationship Id="rId2"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3" Type="http://schemas.openxmlformats.org/officeDocument/2006/relationships/theme" Target="../theme/theme50.xml"/><Relationship Id="rId4" Type="http://schemas.openxmlformats.org/officeDocument/2006/relationships/image" Target="../media/image18.png"/><Relationship Id="rId5" Type="http://schemas.openxmlformats.org/officeDocument/2006/relationships/image" Target="../media/image4.png"/><Relationship Id="rId1" Type="http://schemas.openxmlformats.org/officeDocument/2006/relationships/slideLayout" Target="../slideLayouts/slideLayout116.xml"/><Relationship Id="rId2" Type="http://schemas.openxmlformats.org/officeDocument/2006/relationships/slideLayout" Target="../slideLayouts/slideLayout117.xml"/></Relationships>
</file>

<file path=ppt/slideMasters/_rels/slideMaster51.xml.rels><?xml version="1.0" encoding="UTF-8" standalone="yes"?>
<Relationships xmlns="http://schemas.openxmlformats.org/package/2006/relationships"><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theme" Target="../theme/theme51.xml"/><Relationship Id="rId6" Type="http://schemas.openxmlformats.org/officeDocument/2006/relationships/image" Target="../media/image18.png"/><Relationship Id="rId7" Type="http://schemas.openxmlformats.org/officeDocument/2006/relationships/image" Target="../media/image2.png"/><Relationship Id="rId1" Type="http://schemas.openxmlformats.org/officeDocument/2006/relationships/slideLayout" Target="../slideLayouts/slideLayout118.xml"/><Relationship Id="rId2" Type="http://schemas.openxmlformats.org/officeDocument/2006/relationships/slideLayout" Target="../slideLayouts/slideLayout119.xml"/></Relationships>
</file>

<file path=ppt/slideMasters/_rels/slideMaster52.xml.rels><?xml version="1.0" encoding="UTF-8" standalone="yes"?>
<Relationships xmlns="http://schemas.openxmlformats.org/package/2006/relationships"><Relationship Id="rId3" Type="http://schemas.openxmlformats.org/officeDocument/2006/relationships/theme" Target="../theme/theme52.xml"/><Relationship Id="rId4" Type="http://schemas.openxmlformats.org/officeDocument/2006/relationships/image" Target="../media/image18.png"/><Relationship Id="rId5" Type="http://schemas.openxmlformats.org/officeDocument/2006/relationships/image" Target="../media/image4.png"/><Relationship Id="rId1" Type="http://schemas.openxmlformats.org/officeDocument/2006/relationships/slideLayout" Target="../slideLayouts/slideLayout122.xml"/><Relationship Id="rId2" Type="http://schemas.openxmlformats.org/officeDocument/2006/relationships/slideLayout" Target="../slideLayouts/slideLayout12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5.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6.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7.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8.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2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2874A4-278B-43EF-AD80-524C3F1E60A9}" type="datetimeFigureOut">
              <a:rPr lang="en-US" smtClean="0"/>
              <a:pPr/>
              <a:t>11/5/18</a:t>
            </a:fld>
            <a:endParaRPr lang="en-US"/>
          </a:p>
        </p:txBody>
      </p:sp>
      <p:sp>
        <p:nvSpPr>
          <p:cNvPr id="5" name="Footer Placeholder 4"/>
          <p:cNvSpPr>
            <a:spLocks noGrp="1"/>
          </p:cNvSpPr>
          <p:nvPr>
            <p:ph type="ftr" sz="quarter" idx="3"/>
          </p:nvPr>
        </p:nvSpPr>
        <p:spPr>
          <a:xfrm>
            <a:off x="4038600" y="635652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52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EA59D3-87A3-413F-B632-5A591C21FD8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4176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9037280"/>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9929785"/>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23342417"/>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64526764"/>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47613032"/>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B12241"/>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Box 12"/>
          <p:cNvSpPr txBox="1"/>
          <p:nvPr userDrawn="1"/>
        </p:nvSpPr>
        <p:spPr>
          <a:xfrm>
            <a:off x="-357756" y="-17888"/>
            <a:ext cx="184666" cy="369332"/>
          </a:xfrm>
          <a:prstGeom prst="rect">
            <a:avLst/>
          </a:prstGeom>
          <a:noFill/>
        </p:spPr>
        <p:txBody>
          <a:bodyPr wrap="none" rtlCol="0">
            <a:spAutoFit/>
          </a:bodyPr>
          <a:lstStyle/>
          <a:p>
            <a:pPr defTabSz="457200"/>
            <a:endParaRPr lang="en-US" sz="1800" dirty="0">
              <a:solidFill>
                <a:prstClr val="black"/>
              </a:solidFill>
            </a:endParaRPr>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23863930"/>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3"/>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3"/>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3"/>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8689389"/>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12540327"/>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9786721"/>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8244610"/>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59383130"/>
      </p:ext>
    </p:extLst>
  </p:cSld>
  <p:clrMap bg1="lt1" tx1="dk1" bg2="lt2" tx2="dk2" accent1="accent1" accent2="accent2" accent3="accent3" accent4="accent4" accent5="accent5" accent6="accent6" hlink="hlink" folHlink="folHlink"/>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64692543"/>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77714442"/>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00183382"/>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2319221"/>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31839296"/>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56034411"/>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37482519"/>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37267233"/>
      </p:ext>
    </p:extLst>
  </p:cSld>
  <p:clrMap bg1="lt1" tx1="dk1" bg2="lt2" tx2="dk2" accent1="accent1" accent2="accent2" accent3="accent3" accent4="accent4" accent5="accent5" accent6="accent6" hlink="hlink" folHlink="folHlink"/>
  <p:sldLayoutIdLst>
    <p:sldLayoutId id="2147483711"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22055835"/>
      </p:ext>
    </p:extLst>
  </p:cSld>
  <p:clrMap bg1="lt1" tx1="dk1" bg2="lt2" tx2="dk2" accent1="accent1" accent2="accent2" accent3="accent3" accent4="accent4" accent5="accent5" accent6="accent6" hlink="hlink" folHlink="folHlink"/>
  <p:sldLayoutIdLst>
    <p:sldLayoutId id="2147483713"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15105260"/>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3299145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13140695"/>
      </p:ext>
    </p:extLst>
  </p:cSld>
  <p:clrMap bg1="lt1" tx1="dk1" bg2="lt2" tx2="dk2" accent1="accent1" accent2="accent2" accent3="accent3" accent4="accent4" accent5="accent5" accent6="accent6" hlink="hlink" folHlink="folHlink"/>
  <p:sldLayoutIdLst>
    <p:sldLayoutId id="2147483717"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2223423"/>
      </p:ext>
    </p:extLst>
  </p:cSld>
  <p:clrMap bg1="lt1" tx1="dk1" bg2="lt2" tx2="dk2" accent1="accent1" accent2="accent2" accent3="accent3" accent4="accent4" accent5="accent5" accent6="accent6" hlink="hlink" folHlink="folHlink"/>
  <p:sldLayoutIdLst>
    <p:sldLayoutId id="2147483719"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59474490"/>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13953392"/>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30439775"/>
      </p:ext>
    </p:extLst>
  </p:cSld>
  <p:clrMap bg1="lt1" tx1="dk1" bg2="lt2" tx2="dk2" accent1="accent1" accent2="accent2" accent3="accent3" accent4="accent4" accent5="accent5" accent6="accent6" hlink="hlink" folHlink="folHlink"/>
  <p:sldLayoutIdLst>
    <p:sldLayoutId id="2147483725"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5623147"/>
      </p:ext>
    </p:extLst>
  </p:cSld>
  <p:clrMap bg1="lt1" tx1="dk1" bg2="lt2" tx2="dk2" accent1="accent1" accent2="accent2" accent3="accent3" accent4="accent4" accent5="accent5" accent6="accent6" hlink="hlink" folHlink="folHlink"/>
  <p:sldLayoutIdLst>
    <p:sldLayoutId id="2147483727"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21297643"/>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89013377"/>
      </p:ext>
    </p:extLst>
  </p:cSld>
  <p:clrMap bg1="lt1" tx1="dk1" bg2="lt2" tx2="dk2" accent1="accent1" accent2="accent2" accent3="accent3" accent4="accent4" accent5="accent5" accent6="accent6" hlink="hlink" folHlink="folHlink"/>
  <p:sldLayoutIdLst>
    <p:sldLayoutId id="2147483731"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9390156"/>
      </p:ext>
    </p:extLst>
  </p:cSld>
  <p:clrMap bg1="lt1" tx1="dk1" bg2="lt2" tx2="dk2" accent1="accent1" accent2="accent2" accent3="accent3" accent4="accent4" accent5="accent5" accent6="accent6" hlink="hlink" folHlink="folHlink"/>
  <p:sldLayoutIdLst>
    <p:sldLayoutId id="2147483733"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40524241"/>
      </p:ext>
    </p:extLst>
  </p:cSld>
  <p:clrMap bg1="lt1" tx1="dk1" bg2="lt2" tx2="dk2" accent1="accent1" accent2="accent2" accent3="accent3" accent4="accent4" accent5="accent5" accent6="accent6" hlink="hlink" folHlink="folHlink"/>
  <p:sldLayoutIdLst>
    <p:sldLayoutId id="2147483735"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72856657"/>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167227"/>
      </p:ext>
    </p:extLst>
  </p:cSld>
  <p:clrMap bg1="lt1" tx1="dk1" bg2="lt2" tx2="dk2" accent1="accent1" accent2="accent2" accent3="accent3" accent4="accent4" accent5="accent5" accent6="accent6" hlink="hlink" folHlink="folHlink"/>
  <p:sldLayoutIdLst>
    <p:sldLayoutId id="2147483737"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45057766"/>
      </p:ext>
    </p:extLst>
  </p:cSld>
  <p:clrMap bg1="lt1" tx1="dk1" bg2="lt2" tx2="dk2" accent1="accent1" accent2="accent2" accent3="accent3" accent4="accent4" accent5="accent5" accent6="accent6" hlink="hlink" folHlink="folHlink"/>
  <p:sldLayoutIdLst>
    <p:sldLayoutId id="2147483739"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91015362"/>
      </p:ext>
    </p:extLst>
  </p:cSld>
  <p:clrMap bg1="lt1" tx1="dk1" bg2="lt2" tx2="dk2" accent1="accent1" accent2="accent2" accent3="accent3" accent4="accent4" accent5="accent5" accent6="accent6" hlink="hlink" folHlink="folHlink"/>
  <p:sldLayoutIdLst>
    <p:sldLayoutId id="2147483741"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5934836"/>
      </p:ext>
    </p:extLst>
  </p:cSld>
  <p:clrMap bg1="lt1" tx1="dk1" bg2="lt2" tx2="dk2" accent1="accent1" accent2="accent2" accent3="accent3" accent4="accent4" accent5="accent5" accent6="accent6" hlink="hlink" folHlink="folHlink"/>
  <p:sldLayoutIdLst>
    <p:sldLayoutId id="2147483743"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60301514"/>
      </p:ext>
    </p:extLst>
  </p:cSld>
  <p:clrMap bg1="lt1" tx1="dk1" bg2="lt2" tx2="dk2" accent1="accent1" accent2="accent2" accent3="accent3" accent4="accent4" accent5="accent5" accent6="accent6" hlink="hlink" folHlink="folHlink"/>
  <p:sldLayoutIdLst>
    <p:sldLayoutId id="2147483745"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52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8700E7-9C8F-431E-A597-AB9ECB5798FB}" type="datetimeFigureOut">
              <a:rPr lang="en-AU" smtClean="0"/>
              <a:pPr/>
              <a:t>11/5/18</a:t>
            </a:fld>
            <a:endParaRPr lang="en-AU"/>
          </a:p>
        </p:txBody>
      </p:sp>
      <p:sp>
        <p:nvSpPr>
          <p:cNvPr id="5" name="Footer Placeholder 4"/>
          <p:cNvSpPr>
            <a:spLocks noGrp="1"/>
          </p:cNvSpPr>
          <p:nvPr>
            <p:ph type="ftr" sz="quarter" idx="3"/>
          </p:nvPr>
        </p:nvSpPr>
        <p:spPr>
          <a:xfrm>
            <a:off x="4038600" y="635652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52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6A3A0C-CD71-4993-A78A-3C5FB12D8666}" type="slidenum">
              <a:rPr lang="en-AU" smtClean="0"/>
              <a:pPr/>
              <a:t>‹#›</a:t>
            </a:fld>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1637155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8056" y="5791253"/>
            <a:ext cx="4536419"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12316" y="5787915"/>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36"/>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pic>
        <p:nvPicPr>
          <p:cNvPr id="11" name="Picture 2"/>
          <p:cNvPicPr>
            <a:picLocks noChangeAspect="1" noChangeArrowheads="1"/>
          </p:cNvPicPr>
          <p:nvPr userDrawn="1"/>
        </p:nvPicPr>
        <p:blipFill>
          <a:blip r:embed="rId1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523145" y="6125711"/>
            <a:ext cx="2170992" cy="57391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89" r:id="rId1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2964" y="365303"/>
            <a:ext cx="11306175" cy="540311"/>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442964" y="1084741"/>
            <a:ext cx="11306175" cy="509223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p:txBody>
      </p:sp>
      <p:sp>
        <p:nvSpPr>
          <p:cNvPr id="4" name="TextBox 3"/>
          <p:cNvSpPr txBox="1"/>
          <p:nvPr userDrawn="1"/>
        </p:nvSpPr>
        <p:spPr>
          <a:xfrm>
            <a:off x="5253040" y="6330964"/>
            <a:ext cx="1685925" cy="276999"/>
          </a:xfrm>
          <a:prstGeom prst="rect">
            <a:avLst/>
          </a:prstGeom>
          <a:noFill/>
        </p:spPr>
        <p:txBody>
          <a:bodyPr wrap="square" lIns="0" tIns="0" rIns="0" bIns="0" rtlCol="0" anchor="b">
            <a:noAutofit/>
          </a:bodyPr>
          <a:lstStyle/>
          <a:p>
            <a:pPr algn="ctr" defTabSz="456936"/>
            <a:fld id="{BB0550BB-1B04-43DD-891E-0AC4A154F765}" type="slidenum">
              <a:rPr lang="en-AU" sz="600">
                <a:solidFill>
                  <a:srgbClr val="7F7F7F"/>
                </a:solidFill>
              </a:rPr>
              <a:pPr algn="ctr" defTabSz="456936"/>
              <a:t>‹#›</a:t>
            </a:fld>
            <a:endParaRPr lang="en-AU" sz="600" dirty="0">
              <a:solidFill>
                <a:srgbClr val="7F7F7F"/>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9036294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Lst>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xStyles>
    <p:titleStyle>
      <a:lvl1pPr algn="l" defTabSz="913874" rtl="0" eaLnBrk="1" latinLnBrk="0" hangingPunct="1">
        <a:lnSpc>
          <a:spcPct val="90000"/>
        </a:lnSpc>
        <a:spcBef>
          <a:spcPct val="0"/>
        </a:spcBef>
        <a:buNone/>
        <a:defRPr sz="2400" b="1" kern="1200" cap="none" baseline="0">
          <a:solidFill>
            <a:schemeClr val="accent2"/>
          </a:solidFill>
          <a:latin typeface="+mj-lt"/>
          <a:ea typeface="+mj-ea"/>
          <a:cs typeface="+mj-cs"/>
        </a:defRPr>
      </a:lvl1pPr>
    </p:titleStyle>
    <p:bodyStyle>
      <a:lvl1pPr marL="268133" indent="-268133" algn="l" defTabSz="913874" rtl="0" eaLnBrk="1" latinLnBrk="0" hangingPunct="1">
        <a:lnSpc>
          <a:spcPct val="100000"/>
        </a:lnSpc>
        <a:spcBef>
          <a:spcPts val="600"/>
        </a:spcBef>
        <a:buClr>
          <a:schemeClr val="accent4"/>
        </a:buClr>
        <a:buSzPct val="75000"/>
        <a:buFont typeface="Arial" panose="020B0604020202020204" pitchFamily="34" charset="0"/>
        <a:buChar char="►"/>
        <a:defRPr sz="1500" kern="1200">
          <a:solidFill>
            <a:schemeClr val="tx1"/>
          </a:solidFill>
          <a:latin typeface="+mn-lt"/>
          <a:ea typeface="+mn-ea"/>
          <a:cs typeface="+mn-cs"/>
        </a:defRPr>
      </a:lvl1pPr>
      <a:lvl2pPr marL="537852" indent="-269718" algn="l" defTabSz="913874" rtl="0" eaLnBrk="1" latinLnBrk="0" hangingPunct="1">
        <a:lnSpc>
          <a:spcPct val="100000"/>
        </a:lnSpc>
        <a:spcBef>
          <a:spcPts val="600"/>
        </a:spcBef>
        <a:buClr>
          <a:schemeClr val="accent1"/>
        </a:buClr>
        <a:buSzPct val="75000"/>
        <a:buFont typeface="Arial" panose="020B0604020202020204" pitchFamily="34" charset="0"/>
        <a:buChar char="►"/>
        <a:defRPr sz="1500" kern="1200">
          <a:solidFill>
            <a:schemeClr val="tx1"/>
          </a:solidFill>
          <a:latin typeface="+mn-lt"/>
          <a:ea typeface="+mn-ea"/>
          <a:cs typeface="+mn-cs"/>
        </a:defRPr>
      </a:lvl2pPr>
      <a:lvl3pPr marL="805987" indent="-268133" algn="l" defTabSz="913874" rtl="0" eaLnBrk="1" latinLnBrk="0" hangingPunct="1">
        <a:lnSpc>
          <a:spcPct val="100000"/>
        </a:lnSpc>
        <a:spcBef>
          <a:spcPts val="600"/>
        </a:spcBef>
        <a:buClr>
          <a:schemeClr val="accent2"/>
        </a:buClr>
        <a:buSzPct val="75000"/>
        <a:buFont typeface="Arial" panose="020B0604020202020204" pitchFamily="34" charset="0"/>
        <a:buChar char="►"/>
        <a:defRPr sz="1500" kern="1200">
          <a:solidFill>
            <a:schemeClr val="tx1"/>
          </a:solidFill>
          <a:latin typeface="+mn-lt"/>
          <a:ea typeface="+mn-ea"/>
          <a:cs typeface="+mn-cs"/>
        </a:defRPr>
      </a:lvl3pPr>
      <a:lvl4pPr marL="1599279" indent="-228468" algn="l" defTabSz="913874" rtl="0" eaLnBrk="1" latinLnBrk="0" hangingPunct="1">
        <a:lnSpc>
          <a:spcPct val="90000"/>
        </a:lnSpc>
        <a:spcBef>
          <a:spcPts val="500"/>
        </a:spcBef>
        <a:buClr>
          <a:schemeClr val="accent4"/>
        </a:buClr>
        <a:buSzPct val="75000"/>
        <a:buFont typeface="Arial" panose="020B0604020202020204" pitchFamily="34" charset="0"/>
        <a:buChar char="►"/>
        <a:defRPr sz="1100" kern="1200">
          <a:solidFill>
            <a:schemeClr val="tx1"/>
          </a:solidFill>
          <a:latin typeface="+mn-lt"/>
          <a:ea typeface="+mn-ea"/>
          <a:cs typeface="+mn-cs"/>
        </a:defRPr>
      </a:lvl4pPr>
      <a:lvl5pPr marL="2056215" indent="-228468" algn="l" defTabSz="913874" rtl="0" eaLnBrk="1" latinLnBrk="0" hangingPunct="1">
        <a:lnSpc>
          <a:spcPct val="90000"/>
        </a:lnSpc>
        <a:spcBef>
          <a:spcPts val="500"/>
        </a:spcBef>
        <a:buClr>
          <a:schemeClr val="accent4"/>
        </a:buClr>
        <a:buSzPct val="75000"/>
        <a:buFont typeface="Arial" panose="020B0604020202020204" pitchFamily="34" charset="0"/>
        <a:buChar char="►"/>
        <a:defRPr sz="1100" kern="1200">
          <a:solidFill>
            <a:schemeClr val="tx1"/>
          </a:solidFill>
          <a:latin typeface="+mn-lt"/>
          <a:ea typeface="+mn-ea"/>
          <a:cs typeface="+mn-cs"/>
        </a:defRPr>
      </a:lvl5pPr>
      <a:lvl6pPr marL="2513153" indent="-228468" algn="l" defTabSz="9138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087" indent="-228468" algn="l" defTabSz="9138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026" indent="-228468" algn="l" defTabSz="9138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962" indent="-228468" algn="l" defTabSz="9138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874" rtl="0" eaLnBrk="1" latinLnBrk="0" hangingPunct="1">
        <a:defRPr sz="1800" kern="1200">
          <a:solidFill>
            <a:schemeClr val="tx1"/>
          </a:solidFill>
          <a:latin typeface="+mn-lt"/>
          <a:ea typeface="+mn-ea"/>
          <a:cs typeface="+mn-cs"/>
        </a:defRPr>
      </a:lvl1pPr>
      <a:lvl2pPr marL="456936" algn="l" defTabSz="913874" rtl="0" eaLnBrk="1" latinLnBrk="0" hangingPunct="1">
        <a:defRPr sz="1800" kern="1200">
          <a:solidFill>
            <a:schemeClr val="tx1"/>
          </a:solidFill>
          <a:latin typeface="+mn-lt"/>
          <a:ea typeface="+mn-ea"/>
          <a:cs typeface="+mn-cs"/>
        </a:defRPr>
      </a:lvl2pPr>
      <a:lvl3pPr marL="913874" algn="l" defTabSz="913874" rtl="0" eaLnBrk="1" latinLnBrk="0" hangingPunct="1">
        <a:defRPr sz="1800" kern="1200">
          <a:solidFill>
            <a:schemeClr val="tx1"/>
          </a:solidFill>
          <a:latin typeface="+mn-lt"/>
          <a:ea typeface="+mn-ea"/>
          <a:cs typeface="+mn-cs"/>
        </a:defRPr>
      </a:lvl3pPr>
      <a:lvl4pPr marL="1370809" algn="l" defTabSz="913874" rtl="0" eaLnBrk="1" latinLnBrk="0" hangingPunct="1">
        <a:defRPr sz="1800" kern="1200">
          <a:solidFill>
            <a:schemeClr val="tx1"/>
          </a:solidFill>
          <a:latin typeface="+mn-lt"/>
          <a:ea typeface="+mn-ea"/>
          <a:cs typeface="+mn-cs"/>
        </a:defRPr>
      </a:lvl4pPr>
      <a:lvl5pPr marL="1827745" algn="l" defTabSz="913874" rtl="0" eaLnBrk="1" latinLnBrk="0" hangingPunct="1">
        <a:defRPr sz="1800" kern="1200">
          <a:solidFill>
            <a:schemeClr val="tx1"/>
          </a:solidFill>
          <a:latin typeface="+mn-lt"/>
          <a:ea typeface="+mn-ea"/>
          <a:cs typeface="+mn-cs"/>
        </a:defRPr>
      </a:lvl5pPr>
      <a:lvl6pPr marL="2284682" algn="l" defTabSz="913874" rtl="0" eaLnBrk="1" latinLnBrk="0" hangingPunct="1">
        <a:defRPr sz="1800" kern="1200">
          <a:solidFill>
            <a:schemeClr val="tx1"/>
          </a:solidFill>
          <a:latin typeface="+mn-lt"/>
          <a:ea typeface="+mn-ea"/>
          <a:cs typeface="+mn-cs"/>
        </a:defRPr>
      </a:lvl6pPr>
      <a:lvl7pPr marL="2741621" algn="l" defTabSz="913874" rtl="0" eaLnBrk="1" latinLnBrk="0" hangingPunct="1">
        <a:defRPr sz="1800" kern="1200">
          <a:solidFill>
            <a:schemeClr val="tx1"/>
          </a:solidFill>
          <a:latin typeface="+mn-lt"/>
          <a:ea typeface="+mn-ea"/>
          <a:cs typeface="+mn-cs"/>
        </a:defRPr>
      </a:lvl7pPr>
      <a:lvl8pPr marL="3198557" algn="l" defTabSz="913874" rtl="0" eaLnBrk="1" latinLnBrk="0" hangingPunct="1">
        <a:defRPr sz="1800" kern="1200">
          <a:solidFill>
            <a:schemeClr val="tx1"/>
          </a:solidFill>
          <a:latin typeface="+mn-lt"/>
          <a:ea typeface="+mn-ea"/>
          <a:cs typeface="+mn-cs"/>
        </a:defRPr>
      </a:lvl8pPr>
      <a:lvl9pPr marL="3655493" algn="l" defTabSz="91387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p="http://schemas.openxmlformats.org/presentationml/2006/main" xmlns:r="http://schemas.openxmlformats.org/officeDocument/2006/relationships" xmlns:a="http://schemas.openxmlformats.org/drawingml/2006/main" xmlns="">
        <p15:guide id="1" pos="279" userDrawn="1">
          <p15:clr>
            <a:srgbClr val="F26B43"/>
          </p15:clr>
        </p15:guide>
        <p15:guide id="2" pos="7401" userDrawn="1">
          <p15:clr>
            <a:srgbClr val="F26B43"/>
          </p15:clr>
        </p15:guide>
        <p15:guide id="3" orient="horz" pos="2160" userDrawn="1">
          <p15:clr>
            <a:srgbClr val="F26B43"/>
          </p15:clr>
        </p15:guide>
        <p15:guide id="4" pos="1970" userDrawn="1">
          <p15:clr>
            <a:srgbClr val="F26B43"/>
          </p15:clr>
        </p15:guide>
        <p15:guide id="7" pos="5704" userDrawn="1">
          <p15:clr>
            <a:srgbClr val="F26B43"/>
          </p15:clr>
        </p15:guide>
        <p15:guide id="8" pos="2090" userDrawn="1">
          <p15:clr>
            <a:srgbClr val="F26B43"/>
          </p15:clr>
        </p15:guide>
        <p15:guide id="10" pos="3784" userDrawn="1">
          <p15:clr>
            <a:srgbClr val="F26B43"/>
          </p15:clr>
        </p15:guide>
        <p15:guide id="11" pos="3896" userDrawn="1">
          <p15:clr>
            <a:srgbClr val="F26B43"/>
          </p15:clr>
        </p15:guide>
        <p15:guide id="12" pos="5590" userDrawn="1">
          <p15:clr>
            <a:srgbClr val="F26B43"/>
          </p15:clr>
        </p15:guide>
        <p15:guide id="13" orient="horz" pos="3670" userDrawn="1">
          <p15:clr>
            <a:srgbClr val="F26B43"/>
          </p15:clr>
        </p15:guide>
      </p15:sldGuideLst>
    </p:ext>
  </p:extLst>
</p:sldMaster>
</file>

<file path=ppt/slideMasters/slideMaster4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52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B87C7-B311-4C95-9002-C2BFCD7C886F}" type="datetimeFigureOut">
              <a:rPr lang="en-AU" smtClean="0"/>
              <a:pPr/>
              <a:t>11/5/18</a:t>
            </a:fld>
            <a:endParaRPr lang="en-AU"/>
          </a:p>
        </p:txBody>
      </p:sp>
      <p:sp>
        <p:nvSpPr>
          <p:cNvPr id="5" name="Footer Placeholder 4"/>
          <p:cNvSpPr>
            <a:spLocks noGrp="1"/>
          </p:cNvSpPr>
          <p:nvPr>
            <p:ph type="ftr" sz="quarter" idx="3"/>
          </p:nvPr>
        </p:nvSpPr>
        <p:spPr>
          <a:xfrm>
            <a:off x="4038600" y="635652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52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DE3E87-E292-47A6-8381-7D04EBE89CAD}" type="slidenum">
              <a:rPr lang="en-AU" smtClean="0"/>
              <a:pPr/>
              <a:t>‹#›</a:t>
            </a:fld>
            <a:endParaRPr lang="en-AU"/>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32354813"/>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p:nvPr>
        </p:nvSpPr>
        <p:spPr>
          <a:xfrm>
            <a:off x="609662"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174"/>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FIC logo-21.png"/>
          <p:cNvPicPr>
            <a:picLocks noChangeAspect="1"/>
          </p:cNvPicPr>
          <p:nvPr userDrawn="1"/>
        </p:nvPicPr>
        <p:blipFill>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07"/>
            <a:ext cx="2933596" cy="246221"/>
          </a:xfrm>
          <a:prstGeom prst="rect">
            <a:avLst/>
          </a:prstGeom>
          <a:noFill/>
        </p:spPr>
        <p:txBody>
          <a:bodyPr wrap="square" rtlCol="0">
            <a:spAutoFit/>
          </a:bodyPr>
          <a:lstStyle/>
          <a:p>
            <a:r>
              <a:rPr lang="en-US" sz="1000" dirty="0">
                <a:solidFill>
                  <a:schemeClr val="accent4"/>
                </a:solidFill>
              </a:rPr>
              <a:t>A movement</a:t>
            </a:r>
            <a:r>
              <a:rPr lang="en-US" sz="1000" baseline="0" dirty="0">
                <a:solidFill>
                  <a:schemeClr val="accent4"/>
                </a:solidFill>
              </a:rPr>
              <a:t> for change</a:t>
            </a:r>
            <a:endParaRPr lang="en-US" sz="1000" dirty="0">
              <a:solidFill>
                <a:schemeClr val="accent4"/>
              </a:solidFill>
            </a:endParaRP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0677810"/>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17083956"/>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p:nvPr>
        </p:nvSpPr>
        <p:spPr>
          <a:xfrm>
            <a:off x="609662"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174"/>
            <a:ext cx="12192000" cy="38991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FIC logo-21.png"/>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07"/>
            <a:ext cx="2933596" cy="246221"/>
          </a:xfrm>
          <a:prstGeom prst="rect">
            <a:avLst/>
          </a:prstGeom>
          <a:noFill/>
        </p:spPr>
        <p:txBody>
          <a:bodyPr wrap="square" rtlCol="0">
            <a:spAutoFit/>
          </a:bodyPr>
          <a:lstStyle/>
          <a:p>
            <a:r>
              <a:rPr lang="en-US" sz="1000" dirty="0">
                <a:solidFill>
                  <a:schemeClr val="accent3"/>
                </a:solidFill>
              </a:rPr>
              <a:t>A movement</a:t>
            </a:r>
            <a:r>
              <a:rPr lang="en-US" sz="1000" baseline="0" dirty="0">
                <a:solidFill>
                  <a:schemeClr val="accent3"/>
                </a:solidFill>
              </a:rPr>
              <a:t> for change</a:t>
            </a:r>
            <a:endParaRPr lang="en-US" sz="1000" dirty="0">
              <a:solidFill>
                <a:schemeClr val="accent3"/>
              </a:solidFill>
            </a:endParaRP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Box 12"/>
          <p:cNvSpPr txBox="1"/>
          <p:nvPr userDrawn="1"/>
        </p:nvSpPr>
        <p:spPr>
          <a:xfrm>
            <a:off x="-357756" y="-17888"/>
            <a:ext cx="184666" cy="369332"/>
          </a:xfrm>
          <a:prstGeom prst="rect">
            <a:avLst/>
          </a:prstGeom>
          <a:noFill/>
        </p:spPr>
        <p:txBody>
          <a:bodyPr wrap="none" rtlCol="0">
            <a:spAutoFit/>
          </a:bodyPr>
          <a:lstStyle/>
          <a:p>
            <a:endParaRPr lang="en-US" dirty="0"/>
          </a:p>
        </p:txBody>
      </p:sp>
      <p:pic>
        <p:nvPicPr>
          <p:cNvPr id="14" name="Picture 13"/>
          <p:cNvPicPr>
            <a:picLocks noChangeAspect="1"/>
          </p:cNvPicPr>
          <p:nvPr userDrawn="1"/>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7622073"/>
      </p:ext>
    </p:extLst>
  </p:cSld>
  <p:clrMap bg1="lt1" tx1="dk1" bg2="lt2" tx2="dk2" accent1="accent1" accent2="accent2" accent3="accent3" accent4="accent4" accent5="accent5" accent6="accent6" hlink="hlink" folHlink="folHlink"/>
  <p:sldLayoutIdLst>
    <p:sldLayoutId id="2147483814" r:id="rId1"/>
    <p:sldLayoutId id="2147483815" r:id="rId2"/>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3"/>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3"/>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3"/>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p:nvPr>
        </p:nvSpPr>
        <p:spPr>
          <a:xfrm>
            <a:off x="609606"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090"/>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FIC logo-21.png"/>
          <p:cNvPicPr>
            <a:picLocks noChangeAspect="1"/>
          </p:cNvPicPr>
          <p:nvPr userDrawn="1"/>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423"/>
            <a:ext cx="2933596" cy="246221"/>
          </a:xfrm>
          <a:prstGeom prst="rect">
            <a:avLst/>
          </a:prstGeom>
          <a:noFill/>
        </p:spPr>
        <p:txBody>
          <a:bodyPr wrap="square" rtlCol="0">
            <a:spAutoFit/>
          </a:bodyPr>
          <a:lstStyle/>
          <a:p>
            <a:r>
              <a:rPr lang="en-US" sz="1000" dirty="0">
                <a:solidFill>
                  <a:schemeClr val="accent4"/>
                </a:solidFill>
              </a:rPr>
              <a:t>A movement</a:t>
            </a:r>
            <a:r>
              <a:rPr lang="en-US" sz="1000" baseline="0" dirty="0">
                <a:solidFill>
                  <a:schemeClr val="accent4"/>
                </a:solidFill>
              </a:rPr>
              <a:t> for change</a:t>
            </a:r>
            <a:endParaRPr lang="en-US" sz="1000" dirty="0">
              <a:solidFill>
                <a:schemeClr val="accent4"/>
              </a:solidFill>
            </a:endParaRP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0677810"/>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2" r:id="rId4"/>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p:nvPr>
        </p:nvSpPr>
        <p:spPr>
          <a:xfrm>
            <a:off x="609605"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088"/>
            <a:ext cx="12192000" cy="38991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FIC logo-21.png"/>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421"/>
            <a:ext cx="2933596" cy="246221"/>
          </a:xfrm>
          <a:prstGeom prst="rect">
            <a:avLst/>
          </a:prstGeom>
          <a:noFill/>
        </p:spPr>
        <p:txBody>
          <a:bodyPr wrap="square" rtlCol="0">
            <a:spAutoFit/>
          </a:bodyPr>
          <a:lstStyle/>
          <a:p>
            <a:r>
              <a:rPr lang="en-US" sz="1000" dirty="0">
                <a:solidFill>
                  <a:schemeClr val="accent3"/>
                </a:solidFill>
              </a:rPr>
              <a:t>A movement</a:t>
            </a:r>
            <a:r>
              <a:rPr lang="en-US" sz="1000" baseline="0" dirty="0">
                <a:solidFill>
                  <a:schemeClr val="accent3"/>
                </a:solidFill>
              </a:rPr>
              <a:t> for change</a:t>
            </a:r>
            <a:endParaRPr lang="en-US" sz="1000" dirty="0">
              <a:solidFill>
                <a:schemeClr val="accent3"/>
              </a:solidFill>
            </a:endParaRP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Box 12"/>
          <p:cNvSpPr txBox="1"/>
          <p:nvPr userDrawn="1"/>
        </p:nvSpPr>
        <p:spPr>
          <a:xfrm>
            <a:off x="-357756" y="-17888"/>
            <a:ext cx="184666" cy="369332"/>
          </a:xfrm>
          <a:prstGeom prst="rect">
            <a:avLst/>
          </a:prstGeom>
          <a:noFill/>
        </p:spPr>
        <p:txBody>
          <a:bodyPr wrap="none" rtlCol="0">
            <a:spAutoFit/>
          </a:bodyPr>
          <a:lstStyle/>
          <a:p>
            <a:endParaRPr lang="en-US" dirty="0"/>
          </a:p>
        </p:txBody>
      </p:sp>
      <p:pic>
        <p:nvPicPr>
          <p:cNvPr id="14" name="Picture 13"/>
          <p:cNvPicPr>
            <a:picLocks noChangeAspect="1"/>
          </p:cNvPicPr>
          <p:nvPr userDrawn="1"/>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7622073"/>
      </p:ext>
    </p:extLst>
  </p:cSld>
  <p:clrMap bg1="lt1" tx1="dk1" bg2="lt2" tx2="dk2" accent1="accent1" accent2="accent2" accent3="accent3" accent4="accent4" accent5="accent5" accent6="accent6" hlink="hlink" folHlink="folHlink"/>
  <p:sldLayoutIdLst>
    <p:sldLayoutId id="2147483827" r:id="rId1"/>
    <p:sldLayoutId id="2147483828" r:id="rId2"/>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3"/>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3"/>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3"/>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618468"/>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83299526"/>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65693995"/>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46085356"/>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7.e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 Id="rId3" Type="http://schemas.openxmlformats.org/officeDocument/2006/relationships/image" Target="../media/image8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9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91.png"/><Relationship Id="rId3" Type="http://schemas.openxmlformats.org/officeDocument/2006/relationships/image" Target="../media/image92.png"/></Relationships>
</file>

<file path=ppt/slides/_rels/slide104.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3.png"/><Relationship Id="rId5" Type="http://schemas.openxmlformats.org/officeDocument/2006/relationships/image" Target="../media/image94.png"/><Relationship Id="rId1" Type="http://schemas.openxmlformats.org/officeDocument/2006/relationships/slideLayout" Target="../slideLayouts/slideLayout55.xml"/><Relationship Id="rId2" Type="http://schemas.openxmlformats.org/officeDocument/2006/relationships/notesSlide" Target="../notesSlides/notesSlide23.xml"/></Relationships>
</file>

<file path=ppt/slides/_rels/slide105.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5.png"/><Relationship Id="rId5" Type="http://schemas.openxmlformats.org/officeDocument/2006/relationships/image" Target="../media/image96.png"/><Relationship Id="rId1" Type="http://schemas.openxmlformats.org/officeDocument/2006/relationships/slideLayout" Target="../slideLayouts/slideLayout55.xml"/><Relationship Id="rId2" Type="http://schemas.openxmlformats.org/officeDocument/2006/relationships/notesSlide" Target="../notesSlides/notesSlide24.xml"/></Relationships>
</file>

<file path=ppt/slides/_rels/slide106.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diagramData" Target="../diagrams/data6.xml"/><Relationship Id="rId5" Type="http://schemas.openxmlformats.org/officeDocument/2006/relationships/diagramLayout" Target="../diagrams/layout6.xml"/><Relationship Id="rId6" Type="http://schemas.openxmlformats.org/officeDocument/2006/relationships/diagramQuickStyle" Target="../diagrams/quickStyle6.xml"/><Relationship Id="rId7" Type="http://schemas.openxmlformats.org/officeDocument/2006/relationships/diagramColors" Target="../diagrams/colors6.xml"/><Relationship Id="rId8" Type="http://schemas.microsoft.com/office/2007/relationships/diagramDrawing" Target="../diagrams/drawing6.xml"/><Relationship Id="rId1" Type="http://schemas.openxmlformats.org/officeDocument/2006/relationships/slideLayout" Target="../slideLayouts/slideLayout55.xml"/><Relationship Id="rId2" Type="http://schemas.openxmlformats.org/officeDocument/2006/relationships/notesSlide" Target="../notesSlides/notesSlide2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9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6.xml"/><Relationship Id="rId3" Type="http://schemas.openxmlformats.org/officeDocument/2006/relationships/image" Target="../media/image91.png"/></Relationships>
</file>

<file path=ppt/slides/_rels/slide109.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55.xml"/><Relationship Id="rId2" Type="http://schemas.openxmlformats.org/officeDocument/2006/relationships/image" Target="../media/image9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8.emf"/><Relationship Id="rId3" Type="http://schemas.openxmlformats.org/officeDocument/2006/relationships/image" Target="../media/image29.emf"/></Relationships>
</file>

<file path=ppt/slides/_rels/slide110.xml.rels><?xml version="1.0" encoding="UTF-8" standalone="yes"?>
<Relationships xmlns="http://schemas.openxmlformats.org/package/2006/relationships"><Relationship Id="rId3" Type="http://schemas.openxmlformats.org/officeDocument/2006/relationships/hyperlink" Target="http://www.hnehealth.nsw.gov.au/working-together/Pages/The-Alliance.aspx" TargetMode="External"/><Relationship Id="rId4" Type="http://schemas.openxmlformats.org/officeDocument/2006/relationships/image" Target="../media/image99.png"/><Relationship Id="rId1" Type="http://schemas.openxmlformats.org/officeDocument/2006/relationships/slideLayout" Target="../slideLayouts/slideLayout55.xml"/><Relationship Id="rId2" Type="http://schemas.openxmlformats.org/officeDocument/2006/relationships/image" Target="../media/image91.png"/></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55.xml"/><Relationship Id="rId2" Type="http://schemas.openxmlformats.org/officeDocument/2006/relationships/image" Target="../media/image9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7.xml"/><Relationship Id="rId3" Type="http://schemas.openxmlformats.org/officeDocument/2006/relationships/image" Target="../media/image91.png"/></Relationships>
</file>

<file path=ppt/slides/_rels/slide113.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100.jpeg"/><Relationship Id="rId1" Type="http://schemas.openxmlformats.org/officeDocument/2006/relationships/slideLayout" Target="../slideLayouts/slideLayout55.xml"/><Relationship Id="rId2" Type="http://schemas.openxmlformats.org/officeDocument/2006/relationships/notesSlide" Target="../notesSlides/notesSlide2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9.xml"/><Relationship Id="rId3" Type="http://schemas.openxmlformats.org/officeDocument/2006/relationships/image" Target="../media/image9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0.xml"/><Relationship Id="rId3" Type="http://schemas.openxmlformats.org/officeDocument/2006/relationships/image" Target="../media/image9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1.xml"/><Relationship Id="rId3" Type="http://schemas.openxmlformats.org/officeDocument/2006/relationships/image" Target="../media/image9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2.xml"/><Relationship Id="rId3" Type="http://schemas.openxmlformats.org/officeDocument/2006/relationships/image" Target="../media/image9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9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9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0.em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9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91.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91.png"/></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1" Type="http://schemas.openxmlformats.org/officeDocument/2006/relationships/slideLayout" Target="../slideLayouts/slideLayout55.xml"/><Relationship Id="rId2" Type="http://schemas.openxmlformats.org/officeDocument/2006/relationships/image" Target="../media/image91.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91.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3.xml"/><Relationship Id="rId3" Type="http://schemas.openxmlformats.org/officeDocument/2006/relationships/image" Target="../media/image91.png"/></Relationships>
</file>

<file path=ppt/slides/_rels/slide126.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hyperlink" Target="https://youtu.be/vZ0svwCEZWo" TargetMode="External"/><Relationship Id="rId5" Type="http://schemas.openxmlformats.org/officeDocument/2006/relationships/image" Target="../media/image101.jpeg"/><Relationship Id="rId1" Type="http://schemas.openxmlformats.org/officeDocument/2006/relationships/slideLayout" Target="../slideLayouts/slideLayout55.xml"/><Relationship Id="rId2" Type="http://schemas.openxmlformats.org/officeDocument/2006/relationships/notesSlide" Target="../notesSlides/notesSlide3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5.xml"/><Relationship Id="rId3" Type="http://schemas.openxmlformats.org/officeDocument/2006/relationships/image" Target="../media/image91.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20.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6.xml"/><Relationship Id="rId3" Type="http://schemas.openxmlformats.org/officeDocument/2006/relationships/image" Target="../media/image10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1.em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7.xml"/><Relationship Id="rId3" Type="http://schemas.openxmlformats.org/officeDocument/2006/relationships/image" Target="../media/image103.jpeg"/></Relationships>
</file>

<file path=ppt/slides/_rels/slide131.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jpeg"/><Relationship Id="rId5" Type="http://schemas.openxmlformats.org/officeDocument/2006/relationships/image" Target="../media/image106.jpeg"/><Relationship Id="rId6" Type="http://schemas.openxmlformats.org/officeDocument/2006/relationships/image" Target="../media/image107.jpeg"/><Relationship Id="rId7" Type="http://schemas.openxmlformats.org/officeDocument/2006/relationships/image" Target="../media/image108.jpeg"/><Relationship Id="rId1" Type="http://schemas.openxmlformats.org/officeDocument/2006/relationships/slideLayout" Target="../slideLayouts/slideLayout66.xml"/><Relationship Id="rId2" Type="http://schemas.openxmlformats.org/officeDocument/2006/relationships/notesSlide" Target="../notesSlides/notesSlide38.xml"/></Relationships>
</file>

<file path=ppt/slides/_rels/slide132.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5" Type="http://schemas.openxmlformats.org/officeDocument/2006/relationships/image" Target="../media/image111.jpeg"/><Relationship Id="rId6" Type="http://schemas.openxmlformats.org/officeDocument/2006/relationships/image" Target="../media/image112.jpeg"/><Relationship Id="rId1" Type="http://schemas.openxmlformats.org/officeDocument/2006/relationships/slideLayout" Target="../slideLayouts/slideLayout66.xml"/><Relationship Id="rId2" Type="http://schemas.openxmlformats.org/officeDocument/2006/relationships/notesSlide" Target="../notesSlides/notesSlide39.xml"/></Relationships>
</file>

<file path=ppt/slides/_rels/slide133.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5" Type="http://schemas.openxmlformats.org/officeDocument/2006/relationships/image" Target="../media/image115.jpeg"/><Relationship Id="rId6" Type="http://schemas.openxmlformats.org/officeDocument/2006/relationships/image" Target="../media/image116.jpeg"/><Relationship Id="rId1" Type="http://schemas.openxmlformats.org/officeDocument/2006/relationships/slideLayout" Target="../slideLayouts/slideLayout66.xml"/><Relationship Id="rId2" Type="http://schemas.openxmlformats.org/officeDocument/2006/relationships/notesSlide" Target="../notesSlides/notesSlide40.xml"/></Relationships>
</file>

<file path=ppt/slides/_rels/slide134.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jpeg"/><Relationship Id="rId5" Type="http://schemas.openxmlformats.org/officeDocument/2006/relationships/image" Target="../media/image119.jpeg"/><Relationship Id="rId6" Type="http://schemas.openxmlformats.org/officeDocument/2006/relationships/image" Target="../media/image120.jpeg"/><Relationship Id="rId7" Type="http://schemas.openxmlformats.org/officeDocument/2006/relationships/image" Target="../media/image121.jpeg"/><Relationship Id="rId8" Type="http://schemas.openxmlformats.org/officeDocument/2006/relationships/image" Target="../media/image122.jpeg"/><Relationship Id="rId1" Type="http://schemas.openxmlformats.org/officeDocument/2006/relationships/slideLayout" Target="../slideLayouts/slideLayout66.xml"/><Relationship Id="rId2" Type="http://schemas.openxmlformats.org/officeDocument/2006/relationships/notesSlide" Target="../notesSlides/notesSlide41.xml"/></Relationships>
</file>

<file path=ppt/slides/_rels/slide135.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jpeg"/><Relationship Id="rId5" Type="http://schemas.openxmlformats.org/officeDocument/2006/relationships/image" Target="../media/image125.jpeg"/><Relationship Id="rId6" Type="http://schemas.openxmlformats.org/officeDocument/2006/relationships/image" Target="../media/image126.jpeg"/><Relationship Id="rId1" Type="http://schemas.openxmlformats.org/officeDocument/2006/relationships/slideLayout" Target="../slideLayouts/slideLayout66.xml"/><Relationship Id="rId2" Type="http://schemas.openxmlformats.org/officeDocument/2006/relationships/notesSlide" Target="../notesSlides/notesSlide4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jpeg"/><Relationship Id="rId5" Type="http://schemas.openxmlformats.org/officeDocument/2006/relationships/image" Target="../media/image129.jpeg"/><Relationship Id="rId1" Type="http://schemas.openxmlformats.org/officeDocument/2006/relationships/slideLayout" Target="../slideLayouts/slideLayout66.xml"/><Relationship Id="rId2" Type="http://schemas.openxmlformats.org/officeDocument/2006/relationships/notesSlide" Target="../notesSlides/notesSlide43.xml"/></Relationships>
</file>

<file path=ppt/slides/_rels/slide137.xml.rels><?xml version="1.0" encoding="UTF-8" standalone="yes"?>
<Relationships xmlns="http://schemas.openxmlformats.org/package/2006/relationships"><Relationship Id="rId3" Type="http://schemas.openxmlformats.org/officeDocument/2006/relationships/image" Target="../media/image130.jpeg"/><Relationship Id="rId4" Type="http://schemas.openxmlformats.org/officeDocument/2006/relationships/image" Target="../media/image131.jpeg"/><Relationship Id="rId5" Type="http://schemas.openxmlformats.org/officeDocument/2006/relationships/image" Target="../media/image132.jpeg"/><Relationship Id="rId6" Type="http://schemas.openxmlformats.org/officeDocument/2006/relationships/image" Target="../media/image133.jpeg"/><Relationship Id="rId1" Type="http://schemas.openxmlformats.org/officeDocument/2006/relationships/slideLayout" Target="../slideLayouts/slideLayout66.xml"/><Relationship Id="rId2" Type="http://schemas.openxmlformats.org/officeDocument/2006/relationships/notesSlide" Target="../notesSlides/notesSlide44.xml"/></Relationships>
</file>

<file path=ppt/slides/_rels/slide138.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chart" Target="../charts/chart1.xml"/><Relationship Id="rId6" Type="http://schemas.openxmlformats.org/officeDocument/2006/relationships/image" Target="../media/image136.png"/><Relationship Id="rId7" Type="http://schemas.openxmlformats.org/officeDocument/2006/relationships/image" Target="../media/image137.png"/><Relationship Id="rId8" Type="http://schemas.openxmlformats.org/officeDocument/2006/relationships/comments" Target="../comments/comment3.xml"/><Relationship Id="rId1" Type="http://schemas.openxmlformats.org/officeDocument/2006/relationships/slideLayout" Target="../slideLayouts/slideLayout66.xml"/><Relationship Id="rId2" Type="http://schemas.openxmlformats.org/officeDocument/2006/relationships/notesSlide" Target="../notesSlides/notesSlide4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4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47.xml"/><Relationship Id="rId3" Type="http://schemas.openxmlformats.org/officeDocument/2006/relationships/image" Target="../media/image138.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48.xml"/></Relationships>
</file>

<file path=ppt/slides/_rels/slide142.xml.rels><?xml version="1.0" encoding="UTF-8" standalone="yes"?>
<Relationships xmlns="http://schemas.openxmlformats.org/package/2006/relationships"><Relationship Id="rId3" Type="http://schemas.openxmlformats.org/officeDocument/2006/relationships/hyperlink" Target="https://www.google.com.au/url?sa=i&amp;rct=j&amp;q=&amp;esrc=s&amp;frm=1&amp;source=images&amp;cd=&amp;cad=rja&amp;uact=8&amp;ved=0ahUKEwjUz7z0u7nJAhWMJJQKHYYYDNkQjRwIBw&amp;url=https://www.swslhd.nsw.gov.au/services/CANR/affiliations.html&amp;bvm=bv.108194040,d.dGo&amp;psig=AFQjCNE24Ish9eKu0JMJQ2-GzYacOuI7lg&amp;ust=1449018273455307" TargetMode="External"/><Relationship Id="rId4" Type="http://schemas.openxmlformats.org/officeDocument/2006/relationships/image" Target="../media/image139.jpeg"/><Relationship Id="rId5" Type="http://schemas.openxmlformats.org/officeDocument/2006/relationships/image" Target="../media/image140.jpeg"/><Relationship Id="rId6" Type="http://schemas.openxmlformats.org/officeDocument/2006/relationships/hyperlink" Target="http://www.google.com.au/url?sa=i&amp;rct=j&amp;q=&amp;esrc=s&amp;frm=1&amp;source=images&amp;cd=&amp;cad=rja&amp;uact=8&amp;ved=0ahUKEwimgoL3vLnJAhULl5QKHdOEAtgQjRwIBw&amp;url=http://profile.id.com.au/wollondilly&amp;bvm=bv.108194040,d.dGo&amp;psig=AFQjCNF31stbjT_O0n1_GDK9ztWLQGAJ8Q&amp;ust=1449018447180150" TargetMode="External"/><Relationship Id="rId7" Type="http://schemas.openxmlformats.org/officeDocument/2006/relationships/image" Target="../media/image141.png"/><Relationship Id="rId1" Type="http://schemas.openxmlformats.org/officeDocument/2006/relationships/slideLayout" Target="../slideLayouts/slideLayout66.xml"/><Relationship Id="rId2" Type="http://schemas.openxmlformats.org/officeDocument/2006/relationships/notesSlide" Target="../notesSlides/notesSlide4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0.xml"/><Relationship Id="rId3" Type="http://schemas.openxmlformats.org/officeDocument/2006/relationships/image" Target="../media/image142.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1.xml"/><Relationship Id="rId3" Type="http://schemas.openxmlformats.org/officeDocument/2006/relationships/image" Target="../media/image143.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144.jpeg"/></Relationships>
</file>

<file path=ppt/slides/_rels/slide149.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48.png"/><Relationship Id="rId1" Type="http://schemas.openxmlformats.org/officeDocument/2006/relationships/slideLayout" Target="../slideLayouts/slideLayout106.xml"/><Relationship Id="rId2" Type="http://schemas.openxmlformats.org/officeDocument/2006/relationships/image" Target="../media/image14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149.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150.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151.jpeg"/></Relationships>
</file>

<file path=ppt/slides/_rels/slide153.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1" Type="http://schemas.openxmlformats.org/officeDocument/2006/relationships/slideLayout" Target="../slideLayouts/slideLayout96.xml"/><Relationship Id="rId2" Type="http://schemas.openxmlformats.org/officeDocument/2006/relationships/image" Target="../media/image152.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20.jpeg"/><Relationship Id="rId3" Type="http://schemas.openxmlformats.org/officeDocument/2006/relationships/image" Target="../media/image89.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20.jpeg"/></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77.xml"/><Relationship Id="rId4" Type="http://schemas.openxmlformats.org/officeDocument/2006/relationships/notesSlide" Target="../notesSlides/notesSlide55.xml"/><Relationship Id="rId1" Type="http://schemas.openxmlformats.org/officeDocument/2006/relationships/tags" Target="../tags/tag1.xml"/><Relationship Id="rId2" Type="http://schemas.openxmlformats.org/officeDocument/2006/relationships/tags" Target="../tags/tag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5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5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56.png"/><Relationship Id="rId3" Type="http://schemas.microsoft.com/office/2007/relationships/hdphoto" Target="../media/hdphoto1.wdp"/></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57.emf"/></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58.jpe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20.jpe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15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comments" Target="../comments/comment1.xml"/><Relationship Id="rId1" Type="http://schemas.openxmlformats.org/officeDocument/2006/relationships/slideLayout" Target="../slideLayouts/slideLayout27.xml"/><Relationship Id="rId2" Type="http://schemas.openxmlformats.org/officeDocument/2006/relationships/image" Target="../media/image3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3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3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3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40.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41.emf"/><Relationship Id="rId3" Type="http://schemas.openxmlformats.org/officeDocument/2006/relationships/image" Target="../media/image42.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43.jpeg"/><Relationship Id="rId3" Type="http://schemas.openxmlformats.org/officeDocument/2006/relationships/image" Target="../media/image4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43.jpeg"/><Relationship Id="rId3"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emf"/><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7" Type="http://schemas.openxmlformats.org/officeDocument/2006/relationships/image" Target="../media/image50.jpeg"/><Relationship Id="rId8" Type="http://schemas.openxmlformats.org/officeDocument/2006/relationships/image" Target="../media/image51.jpeg"/><Relationship Id="rId9" Type="http://schemas.openxmlformats.org/officeDocument/2006/relationships/image" Target="../media/image52.jpeg"/><Relationship Id="rId10" Type="http://schemas.openxmlformats.org/officeDocument/2006/relationships/hyperlink" Target="https://stockporttpa.co.uk/" TargetMode="External"/><Relationship Id="rId11" Type="http://schemas.openxmlformats.org/officeDocument/2006/relationships/comments" Target="../comments/comment2.xml"/><Relationship Id="rId1" Type="http://schemas.openxmlformats.org/officeDocument/2006/relationships/slideLayout" Target="../slideLayouts/slideLayout41.xml"/><Relationship Id="rId2"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53.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54.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55.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56.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57.emf"/></Relationships>
</file>

<file path=ppt/slides/_rels/slide38.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1" Type="http://schemas.openxmlformats.org/officeDocument/2006/relationships/slideLayout" Target="../slideLayouts/slideLayout47.xml"/><Relationship Id="rId2" Type="http://schemas.openxmlformats.org/officeDocument/2006/relationships/image" Target="../media/image58.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6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www.oregon.gov/OHA/OHPB/meetings/2012/2012-0124-hma-report.pdf" TargetMode="External"/><Relationship Id="rId4" Type="http://schemas.openxmlformats.org/officeDocument/2006/relationships/image" Target="../media/image61.jpeg"/><Relationship Id="rId1" Type="http://schemas.openxmlformats.org/officeDocument/2006/relationships/slideLayout" Target="../slideLayouts/slideLayout49.xml"/><Relationship Id="rId2" Type="http://schemas.openxmlformats.org/officeDocument/2006/relationships/image" Target="../media/image62.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6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xml"/><Relationship Id="rId3"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52.xml"/><Relationship Id="rId2" Type="http://schemas.openxmlformats.org/officeDocument/2006/relationships/notesSlide" Target="../notesSlides/notesSlide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64.emf"/><Relationship Id="rId3" Type="http://schemas.openxmlformats.org/officeDocument/2006/relationships/image" Target="../media/image65.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23.emf"/><Relationship Id="rId1" Type="http://schemas.openxmlformats.org/officeDocument/2006/relationships/slideLayout" Target="../slideLayouts/slideLayout108.xml"/><Relationship Id="rId2" Type="http://schemas.openxmlformats.org/officeDocument/2006/relationships/notesSlide" Target="../notesSlides/notesSlide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image" Target="../media/image41.emf"/><Relationship Id="rId3" Type="http://schemas.openxmlformats.org/officeDocument/2006/relationships/image" Target="../media/image42.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image" Target="../media/image67.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68.tiff"/></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107.xml"/><Relationship Id="rId2" Type="http://schemas.openxmlformats.org/officeDocument/2006/relationships/diagramData" Target="../diagrams/data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image" Target="../media/image6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8.xml"/><Relationship Id="rId3" Type="http://schemas.openxmlformats.org/officeDocument/2006/relationships/image" Target="../media/image7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image" Target="../media/image7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2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107.xml"/><Relationship Id="rId2" Type="http://schemas.openxmlformats.org/officeDocument/2006/relationships/diagramData" Target="../diagrams/data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image" Target="../media/image7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2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image" Target="../media/image7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9.xml"/><Relationship Id="rId3" Type="http://schemas.openxmlformats.org/officeDocument/2006/relationships/image" Target="../media/image7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10.xml"/><Relationship Id="rId3" Type="http://schemas.openxmlformats.org/officeDocument/2006/relationships/image" Target="../media/image75.png"/></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107.xml"/><Relationship Id="rId2" Type="http://schemas.openxmlformats.org/officeDocument/2006/relationships/notesSlide" Target="../notesSlides/notesSlide11.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jpeg"/><Relationship Id="rId1" Type="http://schemas.openxmlformats.org/officeDocument/2006/relationships/slideLayout" Target="../slideLayouts/slideLayout107.xml"/><Relationship Id="rId2" Type="http://schemas.openxmlformats.org/officeDocument/2006/relationships/notesSlide" Target="../notesSlides/notesSlide12.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107.xml"/><Relationship Id="rId2" Type="http://schemas.openxmlformats.org/officeDocument/2006/relationships/notesSlide" Target="../notesSlides/notesSlide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2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15.xml"/><Relationship Id="rId3" Type="http://schemas.openxmlformats.org/officeDocument/2006/relationships/image" Target="../media/image78.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image" Target="../media/image79.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image" Target="../media/image80.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1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hyperlink" Target="https://www.emeraldinsight.com/author/Gillespie,+Nicole+A" TargetMode="External"/><Relationship Id="rId3" Type="http://schemas.openxmlformats.org/officeDocument/2006/relationships/hyperlink" Target="https://www.emeraldinsight.com/author/Mann,+Leon"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17.xml"/><Relationship Id="rId3" Type="http://schemas.openxmlformats.org/officeDocument/2006/relationships/image" Target="../media/image8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6.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18.xml"/><Relationship Id="rId3" Type="http://schemas.openxmlformats.org/officeDocument/2006/relationships/image" Target="../media/image7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19.xml"/><Relationship Id="rId3" Type="http://schemas.openxmlformats.org/officeDocument/2006/relationships/image" Target="../media/image7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20.xml"/><Relationship Id="rId3" Type="http://schemas.openxmlformats.org/officeDocument/2006/relationships/image" Target="../media/image8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21.xml"/></Relationships>
</file>

<file path=ppt/slides/_rels/slide95.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hyperlink" Target="http://www.knowledge.scot.nhs.uk/chin/intermediate-care.aspx" TargetMode="External"/><Relationship Id="rId1" Type="http://schemas.openxmlformats.org/officeDocument/2006/relationships/slideLayout" Target="../slideLayouts/slideLayout111.xml"/><Relationship Id="rId2" Type="http://schemas.openxmlformats.org/officeDocument/2006/relationships/image" Target="../media/image8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image" Target="../media/image85.png"/><Relationship Id="rId3" Type="http://schemas.openxmlformats.org/officeDocument/2006/relationships/image" Target="../media/image8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98.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png"/><Relationship Id="rId1" Type="http://schemas.openxmlformats.org/officeDocument/2006/relationships/slideLayout" Target="../slideLayouts/slideLayout114.xml"/><Relationship Id="rId2" Type="http://schemas.openxmlformats.org/officeDocument/2006/relationships/notesSlide" Target="../notesSlides/notesSlide2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hyperlink" Target="mailto:nickgoodwin@integratedcarefoundation.org" TargetMode="External"/><Relationship Id="rId3" Type="http://schemas.openxmlformats.org/officeDocument/2006/relationships/hyperlink" Target="http://www.integratedcarefoundation.or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1"/>
            <a:ext cx="12192001" cy="685800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5908585"/>
      </p:ext>
    </p:extLst>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544F439-3DBD-4E07-83BE-64E5B12CE955}"/>
              </a:ext>
            </a:extLst>
          </p:cNvPr>
          <p:cNvSpPr>
            <a:spLocks noGrp="1"/>
          </p:cNvSpPr>
          <p:nvPr>
            <p:ph type="title"/>
          </p:nvPr>
        </p:nvSpPr>
        <p:spPr/>
        <p:txBody>
          <a:bodyPr/>
          <a:lstStyle/>
          <a:p>
            <a:r>
              <a:rPr lang="en-GB" dirty="0"/>
              <a:t>Performance Framework</a:t>
            </a:r>
          </a:p>
        </p:txBody>
      </p:sp>
      <p:pic>
        <p:nvPicPr>
          <p:cNvPr id="3" name="Picture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5C4575D-ECE1-4B3D-A956-40C229C8D683}"/>
              </a:ext>
            </a:extLst>
          </p:cNvPr>
          <p:cNvPicPr>
            <a:picLocks noChangeAspect="1"/>
          </p:cNvPicPr>
          <p:nvPr/>
        </p:nvPicPr>
        <p:blipFill>
          <a:blip r:embed="rId2"/>
          <a:stretch>
            <a:fillRect/>
          </a:stretch>
        </p:blipFill>
        <p:spPr>
          <a:xfrm>
            <a:off x="1717207" y="1304534"/>
            <a:ext cx="8697480" cy="474735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3855720"/>
      </p:ext>
    </p:extLst>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1"/>
            <a:ext cx="12192001" cy="6858001"/>
          </a:xfrm>
          <a:prstGeom prst="rect">
            <a:avLst/>
          </a:prstGeom>
        </p:spPr>
      </p:pic>
      <p:pic>
        <p:nvPicPr>
          <p:cNvPr id="3" name="Picture 2" descr="qa.png"/>
          <p:cNvPicPr>
            <a:picLocks noChangeAspect="1"/>
          </p:cNvPicPr>
          <p:nvPr/>
        </p:nvPicPr>
        <p:blipFill>
          <a:blip r:embed="rId3"/>
          <a:stretch>
            <a:fillRect/>
          </a:stretch>
        </p:blipFill>
        <p:spPr>
          <a:xfrm>
            <a:off x="7097636" y="4128411"/>
            <a:ext cx="2615184" cy="235305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5908585"/>
      </p:ext>
    </p:extLst>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1"/>
            <a:ext cx="12192001" cy="685800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5908585"/>
      </p:ext>
    </p:extLst>
  </p:cSld>
  <p:clrMapOvr>
    <a:masterClrMapping/>
  </p:clrMapOvr>
  <p:transition spd="med">
    <p:fade/>
  </p:transition>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75724" y="1643271"/>
            <a:ext cx="9210261" cy="3869634"/>
          </a:xfrm>
        </p:spPr>
        <p:txBody>
          <a:bodyPr anchor="t" anchorCtr="0">
            <a:noAutofit/>
          </a:bodyPr>
          <a:lstStyle/>
          <a:p>
            <a:pPr lvl="1" algn="ctr"/>
            <a:r>
              <a:rPr lang="en-AU" sz="3200" b="1" dirty="0">
                <a:solidFill>
                  <a:srgbClr val="00B0F0"/>
                </a:solidFill>
              </a:rPr>
              <a:t>A Local Partnership to achieve System Change </a:t>
            </a:r>
            <a:br>
              <a:rPr lang="en-AU" sz="3200" b="1" dirty="0">
                <a:solidFill>
                  <a:srgbClr val="00B0F0"/>
                </a:solidFill>
              </a:rPr>
            </a:br>
            <a:r>
              <a:rPr lang="en-AU" sz="3200" b="1" dirty="0">
                <a:solidFill>
                  <a:srgbClr val="00B0F0"/>
                </a:solidFill>
              </a:rPr>
              <a:t/>
            </a:r>
            <a:br>
              <a:rPr lang="en-AU" sz="3200" b="1" dirty="0">
                <a:solidFill>
                  <a:srgbClr val="00B0F0"/>
                </a:solidFill>
              </a:rPr>
            </a:br>
            <a:r>
              <a:rPr lang="en-AU" sz="2000" dirty="0"/>
              <a:t/>
            </a:r>
            <a:br>
              <a:rPr lang="en-AU" sz="2000" dirty="0"/>
            </a:br>
            <a:r>
              <a:rPr lang="en-AU" sz="2000" b="1" dirty="0">
                <a:solidFill>
                  <a:srgbClr val="00B0F0"/>
                </a:solidFill>
              </a:rPr>
              <a:t>Catherine Turner - Executive Manager, Commissioning- HNECC PHN  (Monday 5 November – Byron Bay)</a:t>
            </a:r>
            <a:br>
              <a:rPr lang="en-AU" sz="2000" b="1" dirty="0">
                <a:solidFill>
                  <a:srgbClr val="00B0F0"/>
                </a:solidFill>
              </a:rPr>
            </a:br>
            <a:r>
              <a:rPr lang="en-AU" sz="2000" b="1" dirty="0">
                <a:solidFill>
                  <a:srgbClr val="00B0F0"/>
                </a:solidFill>
              </a:rPr>
              <a:t/>
            </a:r>
            <a:br>
              <a:rPr lang="en-AU" sz="2000" b="1" dirty="0">
                <a:solidFill>
                  <a:srgbClr val="00B0F0"/>
                </a:solidFill>
              </a:rPr>
            </a:br>
            <a:r>
              <a:rPr lang="en-AU" sz="2000" b="1" dirty="0">
                <a:solidFill>
                  <a:srgbClr val="00B0F0"/>
                </a:solidFill>
              </a:rPr>
              <a:t>Jane Gray - Executive Director, Partnerships Innovation </a:t>
            </a:r>
            <a:br>
              <a:rPr lang="en-AU" sz="2000" b="1" dirty="0">
                <a:solidFill>
                  <a:srgbClr val="00B0F0"/>
                </a:solidFill>
              </a:rPr>
            </a:br>
            <a:r>
              <a:rPr lang="en-AU" sz="2000" b="1" dirty="0">
                <a:solidFill>
                  <a:srgbClr val="00B0F0"/>
                </a:solidFill>
              </a:rPr>
              <a:t>and Research – HNELHD (Wednesday 7 November – Coffs Harbour)</a:t>
            </a:r>
            <a:br>
              <a:rPr lang="en-AU" sz="2000" b="1" dirty="0">
                <a:solidFill>
                  <a:srgbClr val="00B0F0"/>
                </a:solidFill>
              </a:rPr>
            </a:br>
            <a:endParaRPr lang="en-AU" sz="2000"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60787596"/>
      </p:ext>
    </p:extLst>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2207303" y="639433"/>
            <a:ext cx="9725071" cy="187795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AU" sz="3600" b="1" dirty="0"/>
              <a:t>We acknowledge the traditional custodians of this land and pay our respects to Elders past, present and future</a:t>
            </a:r>
            <a:r>
              <a:rPr lang="en-AU" sz="3200" dirty="0"/>
              <a:t>.</a:t>
            </a:r>
          </a:p>
          <a:p>
            <a:pPr algn="l"/>
            <a:endParaRPr lang="en-AU" sz="3200" dirty="0">
              <a:solidFill>
                <a:srgbClr val="003E6A"/>
              </a:solidFill>
              <a:latin typeface="+mn-lt"/>
            </a:endParaRPr>
          </a:p>
        </p:txBody>
      </p:sp>
      <p:pic>
        <p:nvPicPr>
          <p:cNvPr id="6" name="Picture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CF202B4-44AD-4261-B42D-505C80BBF89B}"/>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746473" y="3006905"/>
            <a:ext cx="5000571" cy="280032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8514483"/>
      </p:ext>
    </p:extLst>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7A8CFC1-3E28-457D-9A5C-D045766A97F7}"/>
              </a:ext>
            </a:extLst>
          </p:cNvPr>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01405" y="444502"/>
            <a:ext cx="1415152" cy="1726485"/>
          </a:xfrm>
          <a:prstGeom prst="rect">
            <a:avLst/>
          </a:prstGeom>
        </p:spPr>
      </p:pic>
      <p:sp>
        <p:nvSpPr>
          <p:cNvPr id="7" name="Title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8D32474-C55D-4EA1-A44A-C60A908FD05B}"/>
              </a:ext>
            </a:extLst>
          </p:cNvPr>
          <p:cNvSpPr>
            <a:spLocks noGrp="1"/>
          </p:cNvSpPr>
          <p:nvPr>
            <p:ph type="title"/>
          </p:nvPr>
        </p:nvSpPr>
        <p:spPr>
          <a:xfrm>
            <a:off x="2732674" y="280164"/>
            <a:ext cx="7661199" cy="1005127"/>
          </a:xfrm>
        </p:spPr>
        <p:txBody>
          <a:bodyPr>
            <a:normAutofit/>
          </a:bodyPr>
          <a:lstStyle/>
          <a:p>
            <a:pPr algn="r"/>
            <a:r>
              <a:rPr lang="en-AU" sz="3600" b="1" dirty="0">
                <a:solidFill>
                  <a:srgbClr val="00B0F0"/>
                </a:solidFill>
              </a:rPr>
              <a:t>            The community we serve</a:t>
            </a:r>
          </a:p>
        </p:txBody>
      </p:sp>
      <p:sp>
        <p:nvSpPr>
          <p:cNvPr id="8" name="Content Placeholder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7BBAD09-9AD3-4999-B279-3EAA8AD32844}"/>
              </a:ext>
            </a:extLst>
          </p:cNvPr>
          <p:cNvSpPr txBox="1">
            <a:spLocks/>
          </p:cNvSpPr>
          <p:nvPr/>
        </p:nvSpPr>
        <p:spPr>
          <a:xfrm>
            <a:off x="7739768" y="1691670"/>
            <a:ext cx="4144237" cy="3474667"/>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dirty="0"/>
              <a:t>920,370 people, including</a:t>
            </a:r>
          </a:p>
          <a:p>
            <a:pPr marL="0" indent="0">
              <a:buNone/>
            </a:pPr>
            <a:endParaRPr lang="en-AU" dirty="0"/>
          </a:p>
          <a:p>
            <a:r>
              <a:rPr lang="en-AU" dirty="0"/>
              <a:t>52,990 Aboriginal and Torres Strait Islander people</a:t>
            </a:r>
          </a:p>
          <a:p>
            <a:r>
              <a:rPr lang="en-AU" dirty="0"/>
              <a:t>169,846 residents who were born overseas</a:t>
            </a:r>
          </a:p>
          <a:p>
            <a:endParaRPr lang="en-AU" dirty="0"/>
          </a:p>
          <a:p>
            <a:pPr marL="0" indent="0">
              <a:buFont typeface="Arial" panose="020B0604020202020204" pitchFamily="34" charset="0"/>
              <a:buNone/>
            </a:pPr>
            <a:r>
              <a:rPr lang="en-AU" dirty="0"/>
              <a:t>These people live in metropolitan area, several large regional centre and many smaller rural centres and remote communities</a:t>
            </a:r>
          </a:p>
          <a:p>
            <a:endParaRPr lang="en-AU" dirty="0"/>
          </a:p>
          <a:p>
            <a:endParaRPr lang="en-AU" dirty="0"/>
          </a:p>
        </p:txBody>
      </p:sp>
      <p:pic>
        <p:nvPicPr>
          <p:cNvPr id="9" name="Picture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6B6B487-B4C2-4B5E-85AE-60D3C72E5B49}"/>
              </a:ext>
            </a:extLst>
          </p:cNvPr>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97582" y="2404833"/>
            <a:ext cx="4144239" cy="412593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72017702"/>
      </p:ext>
    </p:extLst>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06637AC-5340-4B8A-8B76-4C00A7CFFC65}"/>
              </a:ext>
            </a:extLst>
          </p:cNvPr>
          <p:cNvSpPr>
            <a:spLocks noGrp="1"/>
          </p:cNvSpPr>
          <p:nvPr>
            <p:ph type="title"/>
          </p:nvPr>
        </p:nvSpPr>
        <p:spPr>
          <a:xfrm>
            <a:off x="3826935" y="183605"/>
            <a:ext cx="9144000" cy="1143000"/>
          </a:xfrm>
        </p:spPr>
        <p:txBody>
          <a:bodyPr>
            <a:noAutofit/>
          </a:bodyPr>
          <a:lstStyle/>
          <a:p>
            <a:r>
              <a:rPr lang="en-AU" sz="2800" b="1" dirty="0">
                <a:solidFill>
                  <a:srgbClr val="00B0F0"/>
                </a:solidFill>
              </a:rPr>
              <a:t>Our organisations are responsible for the same population. </a:t>
            </a:r>
            <a:br>
              <a:rPr lang="en-AU" sz="2800" b="1" dirty="0">
                <a:solidFill>
                  <a:srgbClr val="00B0F0"/>
                </a:solidFill>
              </a:rPr>
            </a:br>
            <a:r>
              <a:rPr lang="en-AU" sz="2800" b="1" dirty="0">
                <a:solidFill>
                  <a:srgbClr val="00B0F0"/>
                </a:solidFill>
              </a:rPr>
              <a:t>We can’t achieve our vision without each other…..</a:t>
            </a:r>
            <a:r>
              <a:rPr lang="en-AU" sz="2400" dirty="0"/>
              <a:t/>
            </a:r>
            <a:br>
              <a:rPr lang="en-AU" sz="2400" dirty="0"/>
            </a:br>
            <a:endParaRPr lang="en-AU" sz="2400" dirty="0"/>
          </a:p>
        </p:txBody>
      </p:sp>
      <p:sp>
        <p:nvSpPr>
          <p:cNvPr id="7" name="Tex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B9809D8-27C4-4F7F-BB23-6879A5ACAEF6}"/>
              </a:ext>
            </a:extLst>
          </p:cNvPr>
          <p:cNvSpPr txBox="1">
            <a:spLocks/>
          </p:cNvSpPr>
          <p:nvPr/>
        </p:nvSpPr>
        <p:spPr>
          <a:xfrm>
            <a:off x="1806843" y="1337958"/>
            <a:ext cx="4040188" cy="639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Local Health District</a:t>
            </a:r>
          </a:p>
        </p:txBody>
      </p:sp>
      <p:sp>
        <p:nvSpPr>
          <p:cNvPr id="8" name="Text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48FD5B2-6321-473B-9902-6446988368D1}"/>
              </a:ext>
            </a:extLst>
          </p:cNvPr>
          <p:cNvSpPr txBox="1">
            <a:spLocks/>
          </p:cNvSpPr>
          <p:nvPr/>
        </p:nvSpPr>
        <p:spPr>
          <a:xfrm>
            <a:off x="7271398" y="1298286"/>
            <a:ext cx="4041775" cy="639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Primary Health Network</a:t>
            </a:r>
          </a:p>
        </p:txBody>
      </p:sp>
      <p:pic>
        <p:nvPicPr>
          <p:cNvPr id="9" name="Picture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35CA92E-493A-4A7D-B9E6-225274E55FA4}"/>
              </a:ext>
            </a:extLst>
          </p:cNvPr>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63846" y="1753832"/>
            <a:ext cx="4041775" cy="363135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 name="Picture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3DB96EF-FF60-44D9-9688-B51941C77CED}"/>
              </a:ext>
            </a:extLst>
          </p:cNvPr>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86507" y="2729090"/>
            <a:ext cx="5195769" cy="323773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09097819"/>
      </p:ext>
    </p:extLst>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5E6C003-2311-4D12-BBC4-7E8BD3480166}"/>
              </a:ext>
            </a:extLst>
          </p:cNvPr>
          <p:cNvSpPr>
            <a:spLocks noGrp="1"/>
          </p:cNvSpPr>
          <p:nvPr>
            <p:ph type="title"/>
          </p:nvPr>
        </p:nvSpPr>
        <p:spPr>
          <a:xfrm>
            <a:off x="1778001" y="137271"/>
            <a:ext cx="10187963" cy="1143000"/>
          </a:xfrm>
        </p:spPr>
        <p:txBody>
          <a:bodyPr>
            <a:normAutofit fontScale="90000"/>
          </a:bodyPr>
          <a:lstStyle/>
          <a:p>
            <a:r>
              <a:rPr lang="en-AU" sz="4000" b="1" dirty="0">
                <a:solidFill>
                  <a:srgbClr val="00B0F0"/>
                </a:solidFill>
              </a:rPr>
              <a:t>…Or other partners in our local  health ecosystem</a:t>
            </a:r>
          </a:p>
        </p:txBody>
      </p:sp>
      <p:graphicFrame>
        <p:nvGraphicFramePr>
          <p:cNvPr id="7" name="Content Placeholder 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5168FDE-C6B6-44E4-A862-3352F3B8BA32}"/>
              </a:ext>
            </a:extLst>
          </p:cNvPr>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252960213"/>
              </p:ext>
            </p:extLst>
          </p:nvPr>
        </p:nvGraphicFramePr>
        <p:xfrm>
          <a:off x="3386667" y="1203407"/>
          <a:ext cx="7931224" cy="5400599"/>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86019298"/>
      </p:ext>
    </p:extLst>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53DD968-9376-4428-93D2-28B1BBEBF381}"/>
              </a:ext>
            </a:extLst>
          </p:cNvPr>
          <p:cNvSpPr>
            <a:spLocks noGrp="1"/>
          </p:cNvSpPr>
          <p:nvPr>
            <p:ph type="title"/>
          </p:nvPr>
        </p:nvSpPr>
        <p:spPr>
          <a:xfrm>
            <a:off x="2099733" y="173038"/>
            <a:ext cx="8974667" cy="1143000"/>
          </a:xfrm>
        </p:spPr>
        <p:txBody>
          <a:bodyPr>
            <a:normAutofit/>
          </a:bodyPr>
          <a:lstStyle/>
          <a:p>
            <a:r>
              <a:rPr lang="en-AU" sz="3600" b="1" dirty="0">
                <a:solidFill>
                  <a:srgbClr val="00B0F0"/>
                </a:solidFill>
              </a:rPr>
              <a:t>We acknowledge the limits of our reach</a:t>
            </a:r>
          </a:p>
        </p:txBody>
      </p:sp>
      <p:sp>
        <p:nvSpPr>
          <p:cNvPr id="7"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38FB905-CC09-4AE7-9463-D6249BE72911}"/>
              </a:ext>
            </a:extLst>
          </p:cNvPr>
          <p:cNvSpPr>
            <a:spLocks noGrp="1"/>
          </p:cNvSpPr>
          <p:nvPr>
            <p:ph idx="1"/>
          </p:nvPr>
        </p:nvSpPr>
        <p:spPr>
          <a:xfrm>
            <a:off x="440319" y="1498604"/>
            <a:ext cx="11311465" cy="4525963"/>
          </a:xfrm>
        </p:spPr>
        <p:txBody>
          <a:bodyPr>
            <a:normAutofit/>
          </a:bodyPr>
          <a:lstStyle/>
          <a:p>
            <a:r>
              <a:rPr lang="en-AU" dirty="0"/>
              <a:t>We work within Commonwealth laws, policies, guidelines and environment</a:t>
            </a:r>
          </a:p>
          <a:p>
            <a:r>
              <a:rPr lang="en-AU" dirty="0"/>
              <a:t>We can’t change things that are the responsibility of the Commonwealth and NSW Governments</a:t>
            </a:r>
          </a:p>
          <a:p>
            <a:r>
              <a:rPr lang="en-AU" dirty="0"/>
              <a:t>We must meet our service agreement commitments with our funders</a:t>
            </a:r>
          </a:p>
          <a:p>
            <a:r>
              <a:rPr lang="en-AU" dirty="0"/>
              <a:t>Within this, how can we work collaboratively so that our $2.2 billion in LHD funds and PHN purchasing power and Primary Care Support role will help our health system meet the needs of our communities at the highest quality and lowest cost, and provide a great place to work for our staff and volunteers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66189223"/>
      </p:ext>
    </p:extLst>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7D9FAD9-B0A5-474A-9DE8-47B588DC6FE7}"/>
              </a:ext>
            </a:extLst>
          </p:cNvPr>
          <p:cNvSpPr>
            <a:spLocks noGrp="1"/>
          </p:cNvSpPr>
          <p:nvPr>
            <p:ph type="title"/>
          </p:nvPr>
        </p:nvSpPr>
        <p:spPr>
          <a:xfrm>
            <a:off x="2556933" y="308504"/>
            <a:ext cx="9042400" cy="1143000"/>
          </a:xfrm>
        </p:spPr>
        <p:txBody>
          <a:bodyPr>
            <a:noAutofit/>
          </a:bodyPr>
          <a:lstStyle/>
          <a:p>
            <a:r>
              <a:rPr lang="en-AU" sz="4000" b="1" dirty="0">
                <a:solidFill>
                  <a:srgbClr val="00B0F0"/>
                </a:solidFill>
              </a:rPr>
              <a:t>We are inspired and supported by</a:t>
            </a:r>
          </a:p>
        </p:txBody>
      </p:sp>
      <p:sp>
        <p:nvSpPr>
          <p:cNvPr id="7" name="Content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9D3E76C-D197-4A97-BF75-CB6DD5067F27}"/>
              </a:ext>
            </a:extLst>
          </p:cNvPr>
          <p:cNvSpPr>
            <a:spLocks noGrp="1"/>
          </p:cNvSpPr>
          <p:nvPr>
            <p:ph idx="1"/>
          </p:nvPr>
        </p:nvSpPr>
        <p:spPr>
          <a:xfrm>
            <a:off x="3149601" y="1451512"/>
            <a:ext cx="8229600" cy="4525963"/>
          </a:xfrm>
        </p:spPr>
        <p:txBody>
          <a:bodyPr>
            <a:normAutofit/>
          </a:bodyPr>
          <a:lstStyle/>
          <a:p>
            <a:r>
              <a:rPr lang="en-AU" dirty="0"/>
              <a:t>Canterbury Initiative, New Zealand</a:t>
            </a:r>
          </a:p>
          <a:p>
            <a:r>
              <a:rPr lang="en-AU" dirty="0"/>
              <a:t>International Foundation for Integrated Care</a:t>
            </a:r>
          </a:p>
          <a:p>
            <a:r>
              <a:rPr lang="en-AU" dirty="0"/>
              <a:t>Swedish Health Care System</a:t>
            </a:r>
          </a:p>
          <a:p>
            <a:r>
              <a:rPr lang="en-AU" dirty="0"/>
              <a:t>NHS Scotland </a:t>
            </a:r>
          </a:p>
          <a:p>
            <a:r>
              <a:rPr lang="en-AU" dirty="0"/>
              <a:t>AIM Methodology</a:t>
            </a:r>
          </a:p>
          <a:p>
            <a:r>
              <a:rPr lang="en-AU" dirty="0"/>
              <a:t>NSW Health Planning and Innovation Fund</a:t>
            </a:r>
          </a:p>
          <a:p>
            <a:r>
              <a:rPr lang="en-AU" dirty="0"/>
              <a:t>Collective Impact Forum</a:t>
            </a:r>
          </a:p>
          <a:p>
            <a:endParaRPr lang="en-AU"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58015435"/>
      </p:ext>
    </p:extLst>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F1E8BA8-5546-4E1F-92B5-A2FF158CBFE1}"/>
              </a:ext>
            </a:extLst>
          </p:cNvPr>
          <p:cNvSpPr>
            <a:spLocks noGrp="1"/>
          </p:cNvSpPr>
          <p:nvPr>
            <p:ph type="title"/>
          </p:nvPr>
        </p:nvSpPr>
        <p:spPr>
          <a:xfrm>
            <a:off x="3079387" y="325438"/>
            <a:ext cx="8892480" cy="1143000"/>
          </a:xfrm>
        </p:spPr>
        <p:txBody>
          <a:bodyPr>
            <a:noAutofit/>
          </a:bodyPr>
          <a:lstStyle/>
          <a:p>
            <a:r>
              <a:rPr lang="en-AU" sz="3600" b="1" dirty="0">
                <a:solidFill>
                  <a:srgbClr val="00B0F0"/>
                </a:solidFill>
              </a:rPr>
              <a:t>Past local initiatives have taught us how we can act like “one system”</a:t>
            </a:r>
          </a:p>
        </p:txBody>
      </p:sp>
      <p:sp>
        <p:nvSpPr>
          <p:cNvPr id="7" name="Content Placeholder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385CA23-11E6-440E-BB4C-03FD5E060192}"/>
              </a:ext>
            </a:extLst>
          </p:cNvPr>
          <p:cNvSpPr txBox="1">
            <a:spLocks/>
          </p:cNvSpPr>
          <p:nvPr/>
        </p:nvSpPr>
        <p:spPr>
          <a:xfrm>
            <a:off x="3285067" y="1463579"/>
            <a:ext cx="8291264" cy="434455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3200" dirty="0"/>
              <a:t>1990s – </a:t>
            </a:r>
            <a:r>
              <a:rPr lang="en-AU" sz="3200" dirty="0" err="1"/>
              <a:t>DocFAX</a:t>
            </a:r>
            <a:r>
              <a:rPr lang="en-AU" sz="3200" dirty="0"/>
              <a:t> – hospital discharge summaries faxed to GPs</a:t>
            </a:r>
          </a:p>
          <a:p>
            <a:r>
              <a:rPr lang="en-AU" sz="3200" dirty="0"/>
              <a:t>1999 -  – GP Access After Hours to provide urgent-care alternatives to Emergency Departments</a:t>
            </a:r>
          </a:p>
          <a:p>
            <a:r>
              <a:rPr lang="en-AU" sz="3200" dirty="0"/>
              <a:t>2010 – Aged Care Emergency Services to help Residential Aged Care Residents stay in place</a:t>
            </a:r>
          </a:p>
          <a:p>
            <a:r>
              <a:rPr lang="en-US" sz="3200" dirty="0"/>
              <a:t>2012 - H</a:t>
            </a:r>
            <a:r>
              <a:rPr lang="en-AU" sz="3200" dirty="0" err="1"/>
              <a:t>ealthPathways</a:t>
            </a:r>
            <a:endParaRPr lang="en-AU" sz="3200" dirty="0"/>
          </a:p>
          <a:p>
            <a:r>
              <a:rPr lang="en-AU" sz="3200" dirty="0"/>
              <a:t>2014-2017 Hunter Alliance</a:t>
            </a:r>
          </a:p>
        </p:txBody>
      </p:sp>
      <p:pic>
        <p:nvPicPr>
          <p:cNvPr id="8" name="Picture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5EFDF8A-C40B-4310-8DDC-90AD34F3591D}"/>
              </a:ext>
            </a:extLst>
          </p:cNvPr>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5394424"/>
            <a:ext cx="3281768" cy="102342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9" name="Picture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28474B1-6821-41C9-857E-7C853358956F}"/>
              </a:ext>
            </a:extLst>
          </p:cNvPr>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0135" y="325438"/>
            <a:ext cx="2667884" cy="171325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6965557"/>
      </p:ext>
    </p:extLst>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544F439-3DBD-4E07-83BE-64E5B12CE955}"/>
              </a:ext>
            </a:extLst>
          </p:cNvPr>
          <p:cNvSpPr>
            <a:spLocks noGrp="1"/>
          </p:cNvSpPr>
          <p:nvPr>
            <p:ph type="title"/>
          </p:nvPr>
        </p:nvSpPr>
        <p:spPr/>
        <p:txBody>
          <a:bodyPr/>
          <a:lstStyle/>
          <a:p>
            <a:r>
              <a:rPr lang="en-GB" dirty="0"/>
              <a:t>Gain-share; pain-share</a:t>
            </a:r>
          </a:p>
        </p:txBody>
      </p:sp>
      <p:pic>
        <p:nvPicPr>
          <p:cNvPr id="4" name="Picture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393F6D6-9BDD-4D46-B595-C662ED85F8BB}"/>
              </a:ext>
            </a:extLst>
          </p:cNvPr>
          <p:cNvPicPr>
            <a:picLocks noChangeAspect="1"/>
          </p:cNvPicPr>
          <p:nvPr/>
        </p:nvPicPr>
        <p:blipFill>
          <a:blip r:embed="rId2"/>
          <a:stretch>
            <a:fillRect/>
          </a:stretch>
        </p:blipFill>
        <p:spPr>
          <a:xfrm>
            <a:off x="1812851" y="1245366"/>
            <a:ext cx="4547937" cy="2832356"/>
          </a:xfrm>
          <a:prstGeom prst="rect">
            <a:avLst/>
          </a:prstGeom>
        </p:spPr>
      </p:pic>
      <p:pic>
        <p:nvPicPr>
          <p:cNvPr id="5" name="Picture 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5E5DA50-B83B-45DD-92D9-D30C119F199B}"/>
              </a:ext>
            </a:extLst>
          </p:cNvPr>
          <p:cNvPicPr>
            <a:picLocks noChangeAspect="1"/>
          </p:cNvPicPr>
          <p:nvPr/>
        </p:nvPicPr>
        <p:blipFill>
          <a:blip r:embed="rId3"/>
          <a:stretch>
            <a:fillRect/>
          </a:stretch>
        </p:blipFill>
        <p:spPr>
          <a:xfrm>
            <a:off x="5818041" y="3338860"/>
            <a:ext cx="4547937" cy="286335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2604664"/>
      </p:ext>
    </p:extLst>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C44C00A-10BA-40BC-B767-89CD4A57C6C4}"/>
              </a:ext>
            </a:extLst>
          </p:cNvPr>
          <p:cNvSpPr>
            <a:spLocks noGrp="1"/>
          </p:cNvSpPr>
          <p:nvPr>
            <p:ph idx="1"/>
          </p:nvPr>
        </p:nvSpPr>
        <p:spPr>
          <a:xfrm>
            <a:off x="2735293" y="931333"/>
            <a:ext cx="9101107" cy="5486400"/>
          </a:xfrm>
        </p:spPr>
        <p:txBody>
          <a:bodyPr>
            <a:normAutofit fontScale="85000" lnSpcReduction="20000"/>
          </a:bodyPr>
          <a:lstStyle/>
          <a:p>
            <a:pPr marL="514350" lvl="0" indent="-514350">
              <a:buFont typeface="+mj-lt"/>
              <a:buAutoNum type="arabicPeriod"/>
            </a:pPr>
            <a:r>
              <a:rPr lang="en-AU" dirty="0"/>
              <a:t>A formal agreement to </a:t>
            </a:r>
            <a:r>
              <a:rPr lang="en-AU" b="1" dirty="0"/>
              <a:t>partner</a:t>
            </a:r>
            <a:r>
              <a:rPr lang="en-AU" dirty="0"/>
              <a:t>. </a:t>
            </a:r>
          </a:p>
          <a:p>
            <a:pPr marL="514350" lvl="0" indent="-514350">
              <a:buFont typeface="+mj-lt"/>
              <a:buAutoNum type="arabicPeriod"/>
            </a:pPr>
            <a:r>
              <a:rPr lang="en-AU" dirty="0"/>
              <a:t>An agreed way of </a:t>
            </a:r>
            <a:r>
              <a:rPr lang="en-AU" b="1" dirty="0"/>
              <a:t>prioritising and planning integrated care</a:t>
            </a:r>
            <a:r>
              <a:rPr lang="en-AU" dirty="0"/>
              <a:t> work together in an annual cycle. </a:t>
            </a:r>
          </a:p>
          <a:p>
            <a:pPr marL="514350" lvl="0" indent="-514350">
              <a:buFont typeface="+mj-lt"/>
              <a:buAutoNum type="arabicPeriod"/>
            </a:pPr>
            <a:r>
              <a:rPr lang="en-AU" dirty="0"/>
              <a:t>Transparently holding ourselves </a:t>
            </a:r>
            <a:r>
              <a:rPr lang="en-AU" b="1" dirty="0"/>
              <a:t>accountable</a:t>
            </a:r>
            <a:r>
              <a:rPr lang="en-AU" dirty="0"/>
              <a:t> through a regular Integrated Care Alliance Executive meeting. </a:t>
            </a:r>
          </a:p>
          <a:p>
            <a:pPr marL="514350" lvl="0" indent="-514350">
              <a:buFont typeface="+mj-lt"/>
              <a:buAutoNum type="arabicPeriod"/>
            </a:pPr>
            <a:r>
              <a:rPr lang="en-AU" dirty="0"/>
              <a:t>Agreed ways of using existing vehicles for </a:t>
            </a:r>
            <a:r>
              <a:rPr lang="en-AU" b="1" dirty="0"/>
              <a:t>involving clinicians</a:t>
            </a:r>
            <a:endParaRPr lang="en-AU" dirty="0"/>
          </a:p>
          <a:p>
            <a:pPr marL="514350" lvl="0" indent="-514350">
              <a:buFont typeface="+mj-lt"/>
              <a:buAutoNum type="arabicPeriod"/>
            </a:pPr>
            <a:r>
              <a:rPr lang="en-AU" dirty="0"/>
              <a:t>Agreed ways of using existing vehicles for </a:t>
            </a:r>
            <a:r>
              <a:rPr lang="en-AU" b="1" dirty="0"/>
              <a:t>involving patients and families</a:t>
            </a:r>
            <a:endParaRPr lang="en-AU" dirty="0"/>
          </a:p>
          <a:p>
            <a:pPr marL="514350" lvl="0" indent="-514350">
              <a:buFont typeface="+mj-lt"/>
              <a:buAutoNum type="arabicPeriod"/>
            </a:pPr>
            <a:r>
              <a:rPr lang="en-AU" dirty="0"/>
              <a:t>Agreed ways of </a:t>
            </a:r>
            <a:r>
              <a:rPr lang="en-AU" b="1" dirty="0"/>
              <a:t>sharing knowledge</a:t>
            </a:r>
            <a:r>
              <a:rPr lang="en-AU" dirty="0"/>
              <a:t> about “how we do things around here” with our entire clinical community. </a:t>
            </a:r>
          </a:p>
          <a:p>
            <a:pPr marL="514350" lvl="0" indent="-514350">
              <a:buFont typeface="+mj-lt"/>
              <a:buAutoNum type="arabicPeriod"/>
            </a:pPr>
            <a:r>
              <a:rPr lang="en-AU" dirty="0"/>
              <a:t>Commitment </a:t>
            </a:r>
            <a:r>
              <a:rPr lang="en-AU" b="1" dirty="0"/>
              <a:t>to sharing data</a:t>
            </a:r>
            <a:r>
              <a:rPr lang="en-AU" dirty="0"/>
              <a:t> and using Patient Reported Outcome Measures (PROMS) to measure results from patient perspective </a:t>
            </a:r>
          </a:p>
          <a:p>
            <a:pPr marL="514350" lvl="0" indent="-514350">
              <a:buFont typeface="+mj-lt"/>
              <a:buAutoNum type="arabicPeriod"/>
            </a:pPr>
            <a:r>
              <a:rPr lang="en-AU" dirty="0"/>
              <a:t>Clear programs for </a:t>
            </a:r>
            <a:r>
              <a:rPr lang="en-AU" b="1" dirty="0"/>
              <a:t>supporting aspiring change agents</a:t>
            </a:r>
            <a:r>
              <a:rPr lang="en-AU" dirty="0"/>
              <a:t> whose work meets our priorities: </a:t>
            </a:r>
          </a:p>
          <a:p>
            <a:pPr marL="514350" lvl="0" indent="-514350">
              <a:buFont typeface="+mj-lt"/>
              <a:buAutoNum type="arabicPeriod"/>
            </a:pPr>
            <a:r>
              <a:rPr lang="en-AU" dirty="0"/>
              <a:t>Shared commitment to </a:t>
            </a:r>
            <a:r>
              <a:rPr lang="en-AU" b="1" dirty="0"/>
              <a:t>research and its </a:t>
            </a:r>
          </a:p>
          <a:p>
            <a:pPr marL="457200" lvl="1" indent="0">
              <a:buNone/>
            </a:pPr>
            <a:r>
              <a:rPr lang="en-AU" sz="2800" b="1" dirty="0"/>
              <a:t>translation</a:t>
            </a:r>
            <a:endParaRPr lang="en-AU" sz="2800" dirty="0"/>
          </a:p>
          <a:p>
            <a:endParaRPr lang="en-AU" dirty="0"/>
          </a:p>
        </p:txBody>
      </p:sp>
      <p:pic>
        <p:nvPicPr>
          <p:cNvPr id="7" name="Picture 2">
            <a:hlinkClick r:id="rId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A15DC82-CD66-4DAA-991A-00382FB118BD}"/>
              </a:ext>
            </a:extLst>
          </p:cNvPr>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0507" y="2281947"/>
            <a:ext cx="2584903" cy="3600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8" name="TextBox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F7B8E39-EF21-4034-B7F9-CF6DD19A1A61}"/>
              </a:ext>
            </a:extLst>
          </p:cNvPr>
          <p:cNvSpPr txBox="1"/>
          <p:nvPr/>
        </p:nvSpPr>
        <p:spPr>
          <a:xfrm>
            <a:off x="626533" y="88"/>
            <a:ext cx="11062904" cy="707886"/>
          </a:xfrm>
          <a:prstGeom prst="rect">
            <a:avLst/>
          </a:prstGeom>
          <a:noFill/>
        </p:spPr>
        <p:txBody>
          <a:bodyPr wrap="square" rtlCol="0">
            <a:spAutoFit/>
          </a:bodyPr>
          <a:lstStyle/>
          <a:p>
            <a:pPr algn="ctr">
              <a:spcBef>
                <a:spcPct val="0"/>
              </a:spcBef>
            </a:pPr>
            <a:r>
              <a:rPr lang="en-US" sz="4000" b="1" dirty="0">
                <a:solidFill>
                  <a:srgbClr val="00B0F0"/>
                </a:solidFill>
                <a:latin typeface="+mj-lt"/>
                <a:ea typeface="+mj-ea"/>
                <a:cs typeface="+mj-cs"/>
              </a:rPr>
              <a:t>Nine Principles of Effective Alliancing </a:t>
            </a:r>
            <a:endParaRPr lang="en-AU" sz="4000" b="1" dirty="0">
              <a:solidFill>
                <a:srgbClr val="00B0F0"/>
              </a:solidFill>
              <a:latin typeface="+mj-lt"/>
              <a:ea typeface="+mj-ea"/>
              <a:cs typeface="+mj-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26614572"/>
      </p:ext>
    </p:extLst>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7" name="Content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BE8D3AA-8346-4580-9151-A735F7026902}"/>
              </a:ext>
            </a:extLst>
          </p:cNvPr>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094222479"/>
              </p:ext>
            </p:extLst>
          </p:nvPr>
        </p:nvGraphicFramePr>
        <p:xfrm>
          <a:off x="2853863" y="79359"/>
          <a:ext cx="9093200" cy="5481182"/>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8478003"/>
      </p:ext>
    </p:extLst>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A95B3B4-6CB4-4C9E-BF86-EC09CAA62B4E}"/>
              </a:ext>
            </a:extLst>
          </p:cNvPr>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789580661"/>
              </p:ext>
            </p:extLst>
          </p:nvPr>
        </p:nvGraphicFramePr>
        <p:xfrm>
          <a:off x="3423920" y="80147"/>
          <a:ext cx="8646160" cy="6690966"/>
        </p:xfrm>
        <a:graphic>
          <a:graphicData uri="http://schemas.openxmlformats.org/drawingml/2006/table">
            <a:tbl>
              <a:tblPr firstRow="1" bandRow="1">
                <a:tableStyleId>{5C22544A-7EE6-4342-B048-85BDC9FD1C3A}</a:tableStyleId>
              </a:tblPr>
              <a:tblGrid>
                <a:gridCol w="4444288">
                  <a:extLst>
                    <a:ext uri="{9D8B030D-6E8A-4147-A177-3AD203B41FA5}">
                      <a16:colId xmlns="" xmlns:a16="http://schemas.microsoft.com/office/drawing/2014/main" xmlns:p="http://schemas.openxmlformats.org/presentationml/2006/main" xmlns:r="http://schemas.openxmlformats.org/officeDocument/2006/relationships" xmlns:a="http://schemas.openxmlformats.org/drawingml/2006/main" val="1417818958"/>
                    </a:ext>
                  </a:extLst>
                </a:gridCol>
                <a:gridCol w="4201872">
                  <a:extLst>
                    <a:ext uri="{9D8B030D-6E8A-4147-A177-3AD203B41FA5}">
                      <a16:colId xmlns="" xmlns:a16="http://schemas.microsoft.com/office/drawing/2014/main" xmlns:p="http://schemas.openxmlformats.org/presentationml/2006/main" xmlns:r="http://schemas.openxmlformats.org/officeDocument/2006/relationships" xmlns:a="http://schemas.openxmlformats.org/drawingml/2006/main" val="1954471895"/>
                    </a:ext>
                  </a:extLst>
                </a:gridCol>
              </a:tblGrid>
              <a:tr h="913897">
                <a:tc>
                  <a:txBody>
                    <a:bodyPr/>
                    <a:lstStyle/>
                    <a:p>
                      <a:r>
                        <a:rPr lang="en-US" sz="5400" dirty="0"/>
                        <a:t>Workstreams</a:t>
                      </a:r>
                      <a:endParaRPr lang="en-AU" sz="5400" dirty="0"/>
                    </a:p>
                  </a:txBody>
                  <a:tcPr/>
                </a:tc>
                <a:tc>
                  <a:txBody>
                    <a:bodyPr/>
                    <a:lstStyle/>
                    <a:p>
                      <a:endParaRPr lang="en-AU" dirty="0"/>
                    </a:p>
                  </a:txBody>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2174527865"/>
                  </a:ext>
                </a:extLst>
              </a:tr>
              <a:tr h="816220">
                <a:tc>
                  <a:txBody>
                    <a:bodyPr/>
                    <a:lstStyle/>
                    <a:p>
                      <a:r>
                        <a:rPr lang="en-US" sz="2400" b="1" dirty="0"/>
                        <a:t>Mental Health Service Integration</a:t>
                      </a:r>
                      <a:endParaRPr lang="en-AU" sz="2400" b="1" dirty="0"/>
                    </a:p>
                  </a:txBody>
                  <a:tcPr/>
                </a:tc>
                <a:tc>
                  <a:txBody>
                    <a:bodyPr/>
                    <a:lstStyle/>
                    <a:p>
                      <a:r>
                        <a:rPr lang="en-US" sz="2400" b="1" dirty="0"/>
                        <a:t>Data Enablers</a:t>
                      </a:r>
                      <a:endParaRPr lang="en-AU" sz="2400" b="1" dirty="0"/>
                    </a:p>
                  </a:txBody>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4187155904"/>
                  </a:ext>
                </a:extLst>
              </a:tr>
              <a:tr h="816220">
                <a:tc>
                  <a:txBody>
                    <a:bodyPr/>
                    <a:lstStyle/>
                    <a:p>
                      <a:r>
                        <a:rPr lang="en-US" sz="2400" b="1" dirty="0"/>
                        <a:t>Drug and Alcohol Service Integration</a:t>
                      </a:r>
                      <a:endParaRPr lang="en-AU" sz="2400" b="1" dirty="0"/>
                    </a:p>
                  </a:txBody>
                  <a:tcPr/>
                </a:tc>
                <a:tc>
                  <a:txBody>
                    <a:bodyPr/>
                    <a:lstStyle/>
                    <a:p>
                      <a:r>
                        <a:rPr lang="en-US" sz="2400" b="1" dirty="0"/>
                        <a:t>Integrated Care Enablers</a:t>
                      </a:r>
                      <a:endParaRPr lang="en-AU" sz="2400" b="1" dirty="0"/>
                    </a:p>
                  </a:txBody>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4044046573"/>
                  </a:ext>
                </a:extLst>
              </a:tr>
              <a:tr h="824854">
                <a:tc>
                  <a:txBody>
                    <a:bodyPr/>
                    <a:lstStyle/>
                    <a:p>
                      <a:r>
                        <a:rPr lang="en-US" sz="2400" b="1" dirty="0"/>
                        <a:t>First 2000 Days of Life Service Integration</a:t>
                      </a:r>
                      <a:endParaRPr lang="en-AU" sz="2400" b="1" dirty="0"/>
                    </a:p>
                  </a:txBody>
                  <a:tcPr/>
                </a:tc>
                <a:tc>
                  <a:txBody>
                    <a:bodyPr/>
                    <a:lstStyle/>
                    <a:p>
                      <a:r>
                        <a:rPr lang="en-AU" sz="2400" b="1" dirty="0"/>
                        <a:t>GP VMO Workforce Planning Place Based Approach</a:t>
                      </a:r>
                    </a:p>
                  </a:txBody>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612290216"/>
                  </a:ext>
                </a:extLst>
              </a:tr>
              <a:tr h="1178985">
                <a:tc>
                  <a:txBody>
                    <a:bodyPr/>
                    <a:lstStyle/>
                    <a:p>
                      <a:r>
                        <a:rPr lang="en-AU" sz="2400" b="1" dirty="0"/>
                        <a:t>Palliative and End of Life Care Service Integration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1" dirty="0"/>
                        <a:t>​Participate in NSW Regional Health Partners Centre for Innovation in Regional Health</a:t>
                      </a:r>
                    </a:p>
                  </a:txBody>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1038201885"/>
                  </a:ext>
                </a:extLst>
              </a:tr>
              <a:tr h="816220">
                <a:tc>
                  <a:txBody>
                    <a:bodyPr/>
                    <a:lstStyle/>
                    <a:p>
                      <a:r>
                        <a:rPr lang="en-AU" sz="2400" b="1" dirty="0"/>
                        <a:t>Chronic Disease Service Integration</a:t>
                      </a:r>
                    </a:p>
                  </a:txBody>
                  <a:tcPr/>
                </a:tc>
                <a:tc>
                  <a:txBody>
                    <a:bodyPr/>
                    <a:lstStyle/>
                    <a:p>
                      <a:endParaRPr lang="en-AU" sz="2400" b="1" dirty="0"/>
                    </a:p>
                  </a:txBody>
                  <a:tcPr>
                    <a:noFill/>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3888361783"/>
                  </a:ext>
                </a:extLst>
              </a:tr>
              <a:tr h="477892">
                <a:tc>
                  <a:txBody>
                    <a:bodyPr/>
                    <a:lstStyle/>
                    <a:p>
                      <a:r>
                        <a:rPr lang="en-AU" sz="2400" b="1" dirty="0"/>
                        <a:t>Urgent Care</a:t>
                      </a:r>
                    </a:p>
                  </a:txBody>
                  <a:tcPr/>
                </a:tc>
                <a:tc>
                  <a:txBody>
                    <a:bodyPr/>
                    <a:lstStyle/>
                    <a:p>
                      <a:endParaRPr lang="en-AU" sz="2400" b="1" dirty="0"/>
                    </a:p>
                  </a:txBody>
                  <a:tcPr>
                    <a:noFill/>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3382115273"/>
                  </a:ext>
                </a:extLst>
              </a:tr>
              <a:tr h="816220">
                <a:tc>
                  <a:txBody>
                    <a:bodyPr/>
                    <a:lstStyle/>
                    <a:p>
                      <a:r>
                        <a:rPr lang="en-US" sz="2400" b="1" dirty="0"/>
                        <a:t>Closing the Gap Service Integration</a:t>
                      </a:r>
                      <a:endParaRPr lang="en-AU" sz="2400" b="1" dirty="0"/>
                    </a:p>
                  </a:txBody>
                  <a:tcPr/>
                </a:tc>
                <a:tc>
                  <a:txBody>
                    <a:bodyPr/>
                    <a:lstStyle/>
                    <a:p>
                      <a:endParaRPr lang="en-AU" sz="2400" b="1" dirty="0"/>
                    </a:p>
                  </a:txBody>
                  <a:tcPr>
                    <a:noFill/>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2459055646"/>
                  </a:ext>
                </a:extLst>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26576020"/>
      </p:ext>
    </p:extLst>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BF251A8-C2B3-4856-89CC-B7E0DBDB956B}"/>
              </a:ext>
            </a:extLst>
          </p:cNvPr>
          <p:cNvSpPr>
            <a:spLocks noGrp="1"/>
          </p:cNvSpPr>
          <p:nvPr>
            <p:ph type="title"/>
          </p:nvPr>
        </p:nvSpPr>
        <p:spPr>
          <a:xfrm>
            <a:off x="2957448" y="518954"/>
            <a:ext cx="8229600" cy="792088"/>
          </a:xfrm>
        </p:spPr>
        <p:txBody>
          <a:bodyPr>
            <a:normAutofit fontScale="90000"/>
          </a:bodyPr>
          <a:lstStyle/>
          <a:p>
            <a:r>
              <a:rPr lang="en-AU" dirty="0"/>
              <a:t>1. A formal agreement to </a:t>
            </a:r>
            <a:r>
              <a:rPr lang="en-AU" sz="4900" b="1" dirty="0"/>
              <a:t>partner. </a:t>
            </a:r>
            <a:br>
              <a:rPr lang="en-AU" sz="4900" b="1" dirty="0"/>
            </a:br>
            <a:endParaRPr lang="en-AU" b="1" dirty="0"/>
          </a:p>
        </p:txBody>
      </p:sp>
      <p:pic>
        <p:nvPicPr>
          <p:cNvPr id="7" name="Content Placeholder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6BF8A4A-5D62-4F87-9B42-017CF74DBB69}"/>
              </a:ext>
            </a:extLst>
          </p:cNvPr>
          <p:cNvPicPr>
            <a:picLocks noGrp="1" noChangeAspect="1"/>
          </p:cNvPicPr>
          <p:nvPr>
            <p:ph idx="1"/>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62160" y="4191000"/>
            <a:ext cx="3684557" cy="2457350"/>
          </a:xfrm>
          <a:prstGeom prst="rect">
            <a:avLst/>
          </a:prstGeom>
        </p:spPr>
      </p:pic>
      <p:sp>
        <p:nvSpPr>
          <p:cNvPr id="8" name="TextBox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F1F35FCA-1F1D-4068-8200-46FAB5DAD222}"/>
              </a:ext>
            </a:extLst>
          </p:cNvPr>
          <p:cNvSpPr txBox="1"/>
          <p:nvPr/>
        </p:nvSpPr>
        <p:spPr>
          <a:xfrm>
            <a:off x="3039800" y="1311130"/>
            <a:ext cx="7992888" cy="2554545"/>
          </a:xfrm>
          <a:prstGeom prst="rect">
            <a:avLst/>
          </a:prstGeom>
          <a:noFill/>
        </p:spPr>
        <p:txBody>
          <a:bodyPr wrap="square" rtlCol="0">
            <a:spAutoFit/>
          </a:bodyPr>
          <a:lstStyle/>
          <a:p>
            <a:r>
              <a:rPr lang="en-US" sz="3200" dirty="0"/>
              <a:t>Memorandum of Understanding</a:t>
            </a:r>
          </a:p>
          <a:p>
            <a:endParaRPr lang="en-US" sz="3200" dirty="0"/>
          </a:p>
          <a:p>
            <a:r>
              <a:rPr lang="en-US" sz="3200" dirty="0"/>
              <a:t>A number of Service Level Agreements</a:t>
            </a:r>
          </a:p>
          <a:p>
            <a:endParaRPr lang="en-US" sz="3200" dirty="0"/>
          </a:p>
          <a:p>
            <a:r>
              <a:rPr lang="en-US" sz="3200" dirty="0"/>
              <a:t>Operational Plan</a:t>
            </a:r>
            <a:endParaRPr lang="en-AU" sz="3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1136949"/>
      </p:ext>
    </p:extLst>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9C29DC2-FC9E-40FA-A4A1-B571A6E09996}"/>
              </a:ext>
            </a:extLst>
          </p:cNvPr>
          <p:cNvSpPr>
            <a:spLocks noGrp="1"/>
          </p:cNvSpPr>
          <p:nvPr>
            <p:ph type="title"/>
          </p:nvPr>
        </p:nvSpPr>
        <p:spPr>
          <a:xfrm>
            <a:off x="1971040" y="533864"/>
            <a:ext cx="9326880" cy="1545035"/>
          </a:xfrm>
        </p:spPr>
        <p:txBody>
          <a:bodyPr>
            <a:normAutofit fontScale="90000"/>
          </a:bodyPr>
          <a:lstStyle/>
          <a:p>
            <a:r>
              <a:rPr lang="en-US" dirty="0"/>
              <a:t>2. </a:t>
            </a:r>
            <a:r>
              <a:rPr lang="en-AU" dirty="0"/>
              <a:t>An agreed way of </a:t>
            </a:r>
            <a:r>
              <a:rPr lang="en-AU" b="1" dirty="0"/>
              <a:t>prioritising and planning integrated care</a:t>
            </a:r>
            <a:r>
              <a:rPr lang="en-AU" dirty="0"/>
              <a:t> work together in an annual cycle. </a:t>
            </a:r>
            <a:br>
              <a:rPr lang="en-AU" dirty="0"/>
            </a:br>
            <a:endParaRPr lang="en-AU" dirty="0"/>
          </a:p>
        </p:txBody>
      </p:sp>
      <p:sp>
        <p:nvSpPr>
          <p:cNvPr id="7"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94ECC39-A7D1-4F13-A658-E197F3A17E54}"/>
              </a:ext>
            </a:extLst>
          </p:cNvPr>
          <p:cNvSpPr>
            <a:spLocks noGrp="1"/>
          </p:cNvSpPr>
          <p:nvPr>
            <p:ph idx="1"/>
          </p:nvPr>
        </p:nvSpPr>
        <p:spPr>
          <a:xfrm>
            <a:off x="3525520" y="2338997"/>
            <a:ext cx="8229600" cy="3345235"/>
          </a:xfrm>
        </p:spPr>
        <p:txBody>
          <a:bodyPr>
            <a:normAutofit/>
          </a:bodyPr>
          <a:lstStyle/>
          <a:p>
            <a:r>
              <a:rPr lang="en-US" sz="3200" dirty="0"/>
              <a:t>Integrated Care initiatives are identified, planned and monitored by agreed leaders – using Sponsorship framework from Accelerated Implementation Methodology</a:t>
            </a:r>
          </a:p>
          <a:p>
            <a:endParaRPr lang="en-US" sz="3200" dirty="0"/>
          </a:p>
          <a:p>
            <a:r>
              <a:rPr lang="en-US" sz="3200" dirty="0"/>
              <a:t>Partnered activities could change annually</a:t>
            </a:r>
            <a:endParaRPr lang="en-AU" sz="3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91950997"/>
      </p:ext>
    </p:extLst>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4387EB6-CFE1-4C64-84B1-580107AC817B}"/>
              </a:ext>
            </a:extLst>
          </p:cNvPr>
          <p:cNvSpPr>
            <a:spLocks noGrp="1"/>
          </p:cNvSpPr>
          <p:nvPr>
            <p:ph type="title"/>
          </p:nvPr>
        </p:nvSpPr>
        <p:spPr>
          <a:xfrm>
            <a:off x="1971040" y="1147728"/>
            <a:ext cx="9386248" cy="1143000"/>
          </a:xfrm>
        </p:spPr>
        <p:txBody>
          <a:bodyPr>
            <a:normAutofit fontScale="90000"/>
          </a:bodyPr>
          <a:lstStyle/>
          <a:p>
            <a:r>
              <a:rPr lang="en-AU" dirty="0"/>
              <a:t>3. Transparently holding ourselves </a:t>
            </a:r>
            <a:r>
              <a:rPr lang="en-AU" b="1" dirty="0"/>
              <a:t>accountable</a:t>
            </a:r>
            <a:r>
              <a:rPr lang="en-AU" dirty="0"/>
              <a:t> through a regular Integrated Care Alliance Executive meeting. </a:t>
            </a:r>
            <a:br>
              <a:rPr lang="en-AU" dirty="0"/>
            </a:br>
            <a:endParaRPr lang="en-AU" dirty="0"/>
          </a:p>
        </p:txBody>
      </p:sp>
      <p:sp>
        <p:nvSpPr>
          <p:cNvPr id="7"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CE82A01-9707-457B-ACC5-724495EF5824}"/>
              </a:ext>
            </a:extLst>
          </p:cNvPr>
          <p:cNvSpPr>
            <a:spLocks noGrp="1"/>
          </p:cNvSpPr>
          <p:nvPr>
            <p:ph idx="1"/>
          </p:nvPr>
        </p:nvSpPr>
        <p:spPr>
          <a:xfrm>
            <a:off x="2907352" y="2751512"/>
            <a:ext cx="9386248" cy="3273227"/>
          </a:xfrm>
        </p:spPr>
        <p:txBody>
          <a:bodyPr>
            <a:normAutofit/>
          </a:bodyPr>
          <a:lstStyle/>
          <a:p>
            <a:r>
              <a:rPr lang="en-US" sz="3200" dirty="0"/>
              <a:t>Co Chaired Executive Meetings</a:t>
            </a:r>
          </a:p>
          <a:p>
            <a:endParaRPr lang="en-US" sz="3200" dirty="0"/>
          </a:p>
          <a:p>
            <a:r>
              <a:rPr lang="en-US" sz="3200" dirty="0"/>
              <a:t>Exec Sponsors bring achievements and challenges to the shared executive for consideration</a:t>
            </a:r>
            <a:endParaRPr lang="en-AU" sz="3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55211834"/>
      </p:ext>
    </p:extLst>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1919062-3694-4B66-A740-B8A527D6944B}"/>
              </a:ext>
            </a:extLst>
          </p:cNvPr>
          <p:cNvSpPr>
            <a:spLocks noGrp="1"/>
          </p:cNvSpPr>
          <p:nvPr>
            <p:ph type="title"/>
          </p:nvPr>
        </p:nvSpPr>
        <p:spPr>
          <a:xfrm>
            <a:off x="2204720" y="812448"/>
            <a:ext cx="9428480" cy="1128112"/>
          </a:xfrm>
        </p:spPr>
        <p:txBody>
          <a:bodyPr>
            <a:normAutofit fontScale="90000"/>
          </a:bodyPr>
          <a:lstStyle/>
          <a:p>
            <a:pPr lvl="0"/>
            <a:r>
              <a:rPr lang="en-AU" dirty="0"/>
              <a:t>4. Agreed ways of using existing vehicles for </a:t>
            </a:r>
            <a:r>
              <a:rPr lang="en-AU" b="1" dirty="0"/>
              <a:t>involving clinicians</a:t>
            </a:r>
            <a:r>
              <a:rPr lang="en-AU" dirty="0"/>
              <a:t/>
            </a:r>
            <a:br>
              <a:rPr lang="en-AU" dirty="0"/>
            </a:br>
            <a:r>
              <a:rPr lang="en-AU" dirty="0"/>
              <a:t/>
            </a:r>
            <a:br>
              <a:rPr lang="en-AU" dirty="0"/>
            </a:br>
            <a:endParaRPr lang="en-AU" dirty="0"/>
          </a:p>
        </p:txBody>
      </p:sp>
      <p:sp>
        <p:nvSpPr>
          <p:cNvPr id="7"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C8C6BC2-D010-4A23-99A4-3B9C56DAD4EB}"/>
              </a:ext>
            </a:extLst>
          </p:cNvPr>
          <p:cNvSpPr>
            <a:spLocks noGrp="1"/>
          </p:cNvSpPr>
          <p:nvPr>
            <p:ph idx="1"/>
          </p:nvPr>
        </p:nvSpPr>
        <p:spPr>
          <a:xfrm>
            <a:off x="3403600" y="1940561"/>
            <a:ext cx="8229600" cy="3273227"/>
          </a:xfrm>
        </p:spPr>
        <p:txBody>
          <a:bodyPr>
            <a:normAutofit fontScale="92500" lnSpcReduction="20000"/>
          </a:bodyPr>
          <a:lstStyle/>
          <a:p>
            <a:pPr>
              <a:lnSpc>
                <a:spcPct val="150000"/>
              </a:lnSpc>
            </a:pPr>
            <a:r>
              <a:rPr lang="en-US" sz="3600" dirty="0"/>
              <a:t>Existing Clinical Councils</a:t>
            </a:r>
          </a:p>
          <a:p>
            <a:pPr>
              <a:lnSpc>
                <a:spcPct val="150000"/>
              </a:lnSpc>
            </a:pPr>
            <a:r>
              <a:rPr lang="en-US" sz="3600" dirty="0"/>
              <a:t>Existing Clinical Networks and Streams</a:t>
            </a:r>
          </a:p>
          <a:p>
            <a:pPr>
              <a:lnSpc>
                <a:spcPct val="150000"/>
              </a:lnSpc>
            </a:pPr>
            <a:r>
              <a:rPr lang="en-US" sz="3600" dirty="0"/>
              <a:t>Connecting Clinical Expertise to fill gaps</a:t>
            </a:r>
          </a:p>
          <a:p>
            <a:pPr>
              <a:lnSpc>
                <a:spcPct val="150000"/>
              </a:lnSpc>
            </a:pPr>
            <a:r>
              <a:rPr lang="en-US" sz="3600" dirty="0"/>
              <a:t>Where required, employ GP Clinical Advisors </a:t>
            </a:r>
          </a:p>
          <a:p>
            <a:endParaRPr lang="en-AU"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1944623"/>
      </p:ext>
    </p:extLst>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BD70882-E468-481D-92BC-937D3D09E052}"/>
              </a:ext>
            </a:extLst>
          </p:cNvPr>
          <p:cNvSpPr>
            <a:spLocks noGrp="1"/>
          </p:cNvSpPr>
          <p:nvPr>
            <p:ph type="title"/>
          </p:nvPr>
        </p:nvSpPr>
        <p:spPr>
          <a:xfrm>
            <a:off x="1981203" y="1266433"/>
            <a:ext cx="9570796" cy="1440160"/>
          </a:xfrm>
        </p:spPr>
        <p:txBody>
          <a:bodyPr>
            <a:normAutofit fontScale="90000"/>
          </a:bodyPr>
          <a:lstStyle/>
          <a:p>
            <a:r>
              <a:rPr lang="en-AU" dirty="0"/>
              <a:t>5. Agreed ways of using existing vehicles for </a:t>
            </a:r>
            <a:r>
              <a:rPr lang="en-AU" b="1" dirty="0"/>
              <a:t>involving patients and families</a:t>
            </a:r>
            <a:r>
              <a:rPr lang="en-AU" dirty="0"/>
              <a:t/>
            </a:r>
            <a:br>
              <a:rPr lang="en-AU" dirty="0"/>
            </a:br>
            <a:r>
              <a:rPr lang="en-AU" dirty="0"/>
              <a:t/>
            </a:r>
            <a:br>
              <a:rPr lang="en-AU" dirty="0"/>
            </a:br>
            <a:r>
              <a:rPr lang="en-AU" dirty="0"/>
              <a:t/>
            </a:r>
            <a:br>
              <a:rPr lang="en-AU" dirty="0"/>
            </a:br>
            <a:endParaRPr lang="en-AU" dirty="0"/>
          </a:p>
        </p:txBody>
      </p:sp>
      <p:sp>
        <p:nvSpPr>
          <p:cNvPr id="7"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10CF03D-CD53-4929-91DA-82C2AAA01C9E}"/>
              </a:ext>
            </a:extLst>
          </p:cNvPr>
          <p:cNvSpPr>
            <a:spLocks noGrp="1"/>
          </p:cNvSpPr>
          <p:nvPr>
            <p:ph idx="1"/>
          </p:nvPr>
        </p:nvSpPr>
        <p:spPr>
          <a:xfrm>
            <a:off x="3322396" y="2108888"/>
            <a:ext cx="8229600" cy="3482681"/>
          </a:xfrm>
        </p:spPr>
        <p:txBody>
          <a:bodyPr>
            <a:normAutofit/>
          </a:bodyPr>
          <a:lstStyle/>
          <a:p>
            <a:r>
              <a:rPr lang="en-US" sz="3600" dirty="0"/>
              <a:t>Existing Community and Consumer Advisory Committees</a:t>
            </a:r>
          </a:p>
          <a:p>
            <a:r>
              <a:rPr lang="en-US" sz="3600" dirty="0"/>
              <a:t>Existing Consumer Advocacy groups</a:t>
            </a:r>
          </a:p>
          <a:p>
            <a:r>
              <a:rPr lang="en-US" sz="3600" dirty="0"/>
              <a:t>Consumer Representation on some of the workstreams</a:t>
            </a:r>
            <a:br>
              <a:rPr lang="en-US" sz="3600" dirty="0"/>
            </a:br>
            <a:r>
              <a:rPr lang="en-US" sz="3600" dirty="0"/>
              <a:t> </a:t>
            </a:r>
          </a:p>
          <a:p>
            <a:endParaRPr lang="en-AU"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39055240"/>
      </p:ext>
    </p:extLst>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33E302C-D1B6-4D6A-845A-3D59FC527DCC}"/>
              </a:ext>
            </a:extLst>
          </p:cNvPr>
          <p:cNvSpPr>
            <a:spLocks noGrp="1"/>
          </p:cNvSpPr>
          <p:nvPr>
            <p:ph type="title"/>
          </p:nvPr>
        </p:nvSpPr>
        <p:spPr>
          <a:xfrm>
            <a:off x="1828800" y="975008"/>
            <a:ext cx="9398000" cy="1440160"/>
          </a:xfrm>
        </p:spPr>
        <p:txBody>
          <a:bodyPr>
            <a:normAutofit fontScale="90000"/>
          </a:bodyPr>
          <a:lstStyle/>
          <a:p>
            <a:r>
              <a:rPr lang="en-AU" dirty="0"/>
              <a:t/>
            </a:r>
            <a:br>
              <a:rPr lang="en-AU" dirty="0"/>
            </a:br>
            <a:r>
              <a:rPr lang="en-AU" dirty="0"/>
              <a:t/>
            </a:r>
            <a:br>
              <a:rPr lang="en-AU" dirty="0"/>
            </a:br>
            <a:r>
              <a:rPr lang="en-AU" dirty="0"/>
              <a:t>6. Agreed ways of </a:t>
            </a:r>
            <a:r>
              <a:rPr lang="en-AU" b="1" dirty="0"/>
              <a:t>sharing knowledge</a:t>
            </a:r>
            <a:r>
              <a:rPr lang="en-AU" dirty="0"/>
              <a:t> about “how we do things around here” with our entire clinical community. </a:t>
            </a:r>
            <a:br>
              <a:rPr lang="en-AU" dirty="0"/>
            </a:br>
            <a:r>
              <a:rPr lang="en-AU" dirty="0"/>
              <a:t/>
            </a:r>
            <a:br>
              <a:rPr lang="en-AU" dirty="0"/>
            </a:br>
            <a:r>
              <a:rPr lang="en-AU" dirty="0"/>
              <a:t/>
            </a:r>
            <a:br>
              <a:rPr lang="en-AU" dirty="0"/>
            </a:br>
            <a:r>
              <a:rPr lang="en-AU" dirty="0"/>
              <a:t/>
            </a:r>
            <a:br>
              <a:rPr lang="en-AU" dirty="0"/>
            </a:br>
            <a:endParaRPr lang="en-AU" dirty="0"/>
          </a:p>
        </p:txBody>
      </p:sp>
      <p:sp>
        <p:nvSpPr>
          <p:cNvPr id="7"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5F35CA6-DCAF-4C82-A203-D1C22438CACA}"/>
              </a:ext>
            </a:extLst>
          </p:cNvPr>
          <p:cNvSpPr>
            <a:spLocks noGrp="1"/>
          </p:cNvSpPr>
          <p:nvPr>
            <p:ph idx="1"/>
          </p:nvPr>
        </p:nvSpPr>
        <p:spPr>
          <a:xfrm>
            <a:off x="3527351" y="2415176"/>
            <a:ext cx="8867881" cy="3273227"/>
          </a:xfrm>
        </p:spPr>
        <p:txBody>
          <a:bodyPr/>
          <a:lstStyle/>
          <a:p>
            <a:pPr>
              <a:lnSpc>
                <a:spcPct val="150000"/>
              </a:lnSpc>
            </a:pPr>
            <a:r>
              <a:rPr lang="en-US" sz="3200" dirty="0"/>
              <a:t>Telling our stories</a:t>
            </a:r>
          </a:p>
          <a:p>
            <a:pPr>
              <a:lnSpc>
                <a:spcPct val="150000"/>
              </a:lnSpc>
            </a:pPr>
            <a:r>
              <a:rPr lang="en-US" sz="3200" dirty="0"/>
              <a:t>Consistent management of workstreams</a:t>
            </a:r>
          </a:p>
          <a:p>
            <a:pPr>
              <a:lnSpc>
                <a:spcPct val="150000"/>
              </a:lnSpc>
            </a:pPr>
            <a:r>
              <a:rPr lang="en-US" sz="3200" dirty="0"/>
              <a:t>Helps us reduce variation in clinical practice</a:t>
            </a:r>
            <a:r>
              <a:rPr lang="en-US" dirty="0"/>
              <a:t/>
            </a:r>
            <a:br>
              <a:rPr lang="en-US" dirty="0"/>
            </a:br>
            <a:r>
              <a:rPr lang="en-US" dirty="0"/>
              <a:t> </a:t>
            </a:r>
          </a:p>
          <a:p>
            <a:endParaRPr lang="en-AU"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4242538"/>
      </p:ext>
    </p:extLst>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2164159" y="335159"/>
            <a:ext cx="9428404" cy="77128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r>
              <a:rPr lang="en-AU" sz="3200" dirty="0"/>
              <a:t>7. Commitment </a:t>
            </a:r>
            <a:r>
              <a:rPr lang="en-AU" sz="3200" b="1" dirty="0"/>
              <a:t>to sharing data</a:t>
            </a:r>
            <a:r>
              <a:rPr lang="en-AU" sz="3200" dirty="0"/>
              <a:t> and using Patient Reported Measures (PRMS) to measure results from patient perspective </a:t>
            </a:r>
          </a:p>
        </p:txBody>
      </p:sp>
      <p:sp>
        <p:nvSpPr>
          <p:cNvPr id="3" name="TextBox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B8977E2-F2BF-4302-93D9-8F7AEFB80A80}"/>
              </a:ext>
            </a:extLst>
          </p:cNvPr>
          <p:cNvSpPr txBox="1"/>
          <p:nvPr/>
        </p:nvSpPr>
        <p:spPr>
          <a:xfrm>
            <a:off x="3291840" y="2438400"/>
            <a:ext cx="8524240"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t>Joined up teams can share data for integrated projects</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Shared evaluation strategies</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Testing a number of PREMs and PROMs and data collection systems</a:t>
            </a:r>
            <a:endParaRPr lang="en-AU" sz="3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99303286"/>
      </p:ext>
    </p:extLst>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1F178AE-4C71-4D18-934F-F0FE451C3485}"/>
              </a:ext>
            </a:extLst>
          </p:cNvPr>
          <p:cNvSpPr>
            <a:spLocks noGrp="1"/>
          </p:cNvSpPr>
          <p:nvPr>
            <p:ph type="title"/>
          </p:nvPr>
        </p:nvSpPr>
        <p:spPr/>
        <p:txBody>
          <a:bodyPr/>
          <a:lstStyle/>
          <a:p>
            <a:r>
              <a:rPr lang="en-GB" dirty="0"/>
              <a:t>Alliance contracting </a:t>
            </a:r>
            <a:br>
              <a:rPr lang="en-GB" dirty="0"/>
            </a:br>
            <a:r>
              <a:rPr lang="en-GB" dirty="0"/>
              <a:t>is for complex problems</a:t>
            </a:r>
          </a:p>
        </p:txBody>
      </p:sp>
      <p:pic>
        <p:nvPicPr>
          <p:cNvPr id="4" name="Picture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1F9D9BC-F520-4C98-ABC0-7193F2581050}"/>
              </a:ext>
            </a:extLst>
          </p:cNvPr>
          <p:cNvPicPr>
            <a:picLocks noChangeAspect="1"/>
          </p:cNvPicPr>
          <p:nvPr/>
        </p:nvPicPr>
        <p:blipFill>
          <a:blip r:embed="rId2"/>
          <a:stretch>
            <a:fillRect/>
          </a:stretch>
        </p:blipFill>
        <p:spPr>
          <a:xfrm>
            <a:off x="1981200" y="1423299"/>
            <a:ext cx="7352184" cy="489328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0627337"/>
      </p:ext>
    </p:extLst>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098803" y="1608466"/>
            <a:ext cx="8445508" cy="4955203"/>
          </a:xfrm>
          <a:prstGeom prst="rect">
            <a:avLst/>
          </a:prstGeom>
          <a:noFill/>
        </p:spPr>
        <p:txBody>
          <a:bodyPr wrap="square" rtlCol="0">
            <a:spAutoFit/>
          </a:bodyPr>
          <a:lstStyle/>
          <a:p>
            <a:pPr marL="342900" indent="-342900">
              <a:buFont typeface="Arial" panose="020B0604020202020204" pitchFamily="34" charset="0"/>
              <a:buChar char="•"/>
            </a:pPr>
            <a:r>
              <a:rPr lang="en-AU" sz="3200" dirty="0">
                <a:solidFill>
                  <a:srgbClr val="003E6A"/>
                </a:solidFill>
              </a:rPr>
              <a:t>Capability building for our team members</a:t>
            </a:r>
          </a:p>
          <a:p>
            <a:pPr marL="342900" indent="-342900">
              <a:buFont typeface="Arial" panose="020B0604020202020204" pitchFamily="34" charset="0"/>
              <a:buChar char="•"/>
            </a:pPr>
            <a:endParaRPr lang="en-US" sz="3200" dirty="0">
              <a:solidFill>
                <a:srgbClr val="003E6A"/>
              </a:solidFill>
            </a:endParaRPr>
          </a:p>
          <a:p>
            <a:pPr marL="342900" indent="-342900">
              <a:buFont typeface="Arial" panose="020B0604020202020204" pitchFamily="34" charset="0"/>
              <a:buChar char="•"/>
            </a:pPr>
            <a:r>
              <a:rPr lang="en-US" sz="3200" dirty="0">
                <a:solidFill>
                  <a:srgbClr val="003E6A"/>
                </a:solidFill>
              </a:rPr>
              <a:t>Teams can bring their aspirations to the Shared Executive</a:t>
            </a:r>
          </a:p>
          <a:p>
            <a:pPr marL="342900" indent="-342900">
              <a:buFont typeface="Arial" panose="020B0604020202020204" pitchFamily="34" charset="0"/>
              <a:buChar char="•"/>
            </a:pPr>
            <a:endParaRPr lang="en-US" sz="3200" dirty="0">
              <a:solidFill>
                <a:srgbClr val="003E6A"/>
              </a:solidFill>
            </a:endParaRPr>
          </a:p>
          <a:p>
            <a:pPr marL="342900" indent="-342900">
              <a:buFont typeface="Arial" panose="020B0604020202020204" pitchFamily="34" charset="0"/>
              <a:buChar char="•"/>
            </a:pPr>
            <a:r>
              <a:rPr lang="en-US" sz="3200" dirty="0">
                <a:solidFill>
                  <a:srgbClr val="003E6A"/>
                </a:solidFill>
              </a:rPr>
              <a:t>Transparent means for identifying priorities and services which will receive support under the strategy</a:t>
            </a:r>
            <a:endParaRPr lang="en-AU" sz="3200" dirty="0">
              <a:solidFill>
                <a:srgbClr val="003E6A"/>
              </a:solidFill>
            </a:endParaRPr>
          </a:p>
          <a:p>
            <a:endParaRPr lang="en-AU" sz="3200" dirty="0">
              <a:solidFill>
                <a:srgbClr val="003E6A"/>
              </a:solidFill>
            </a:endParaRPr>
          </a:p>
          <a:p>
            <a:endParaRPr lang="en-AU" sz="2800" dirty="0"/>
          </a:p>
        </p:txBody>
      </p:sp>
      <p:sp>
        <p:nvSpPr>
          <p:cNvPr id="5" name="Title 1"/>
          <p:cNvSpPr txBox="1">
            <a:spLocks/>
          </p:cNvSpPr>
          <p:nvPr/>
        </p:nvSpPr>
        <p:spPr>
          <a:xfrm>
            <a:off x="2164159" y="467239"/>
            <a:ext cx="9174404" cy="77128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AU" sz="3600" dirty="0"/>
              <a:t>8. Clear programs for </a:t>
            </a:r>
            <a:r>
              <a:rPr lang="en-AU" sz="3600" b="1" dirty="0"/>
              <a:t>supporting aspiring change agents</a:t>
            </a:r>
            <a:r>
              <a:rPr lang="en-AU" sz="3600" dirty="0"/>
              <a:t> whose work meets our priorities</a:t>
            </a:r>
            <a:endParaRPr lang="en-AU" sz="1600" dirty="0">
              <a:solidFill>
                <a:srgbClr val="003E6A"/>
              </a:solidFill>
              <a:latin typeface="+mn-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00411837"/>
      </p:ext>
    </p:extLst>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2164159" y="335159"/>
            <a:ext cx="9052484" cy="77128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r>
              <a:rPr lang="en-AU" sz="5400" dirty="0"/>
              <a:t>9. Shared commitment to </a:t>
            </a:r>
            <a:r>
              <a:rPr lang="en-AU" sz="4800" b="1" dirty="0"/>
              <a:t>research</a:t>
            </a:r>
            <a:r>
              <a:rPr lang="en-AU" sz="5400" b="1" dirty="0"/>
              <a:t> and its translation</a:t>
            </a:r>
            <a:endParaRPr lang="en-AU" sz="5400" dirty="0"/>
          </a:p>
        </p:txBody>
      </p:sp>
      <p:sp>
        <p:nvSpPr>
          <p:cNvPr id="2" name="TextBox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422AAF8-6687-4593-AA59-7F429E3D143E}"/>
              </a:ext>
            </a:extLst>
          </p:cNvPr>
          <p:cNvSpPr txBox="1"/>
          <p:nvPr/>
        </p:nvSpPr>
        <p:spPr>
          <a:xfrm>
            <a:off x="2905760" y="2133688"/>
            <a:ext cx="9164320"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t>Participation in NSW Regional Health Partners Centre for Innovation in Regional Health</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Access to research and evaluation support</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Focus on Translation of research into practice across the care continuum </a:t>
            </a:r>
            <a:endParaRPr lang="en-AU" sz="3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19593781"/>
      </p:ext>
    </p:extLst>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FC2938C-08A3-4B85-A228-B9295B7F3637}"/>
              </a:ext>
            </a:extLst>
          </p:cNvPr>
          <p:cNvSpPr>
            <a:spLocks noGrp="1"/>
          </p:cNvSpPr>
          <p:nvPr>
            <p:ph type="title"/>
          </p:nvPr>
        </p:nvSpPr>
        <p:spPr>
          <a:xfrm>
            <a:off x="1757680" y="315278"/>
            <a:ext cx="9824720" cy="1143000"/>
          </a:xfrm>
        </p:spPr>
        <p:txBody>
          <a:bodyPr>
            <a:normAutofit fontScale="90000"/>
          </a:bodyPr>
          <a:lstStyle/>
          <a:p>
            <a:r>
              <a:rPr lang="en-AU" sz="4000" b="1" dirty="0">
                <a:solidFill>
                  <a:srgbClr val="00B0F0"/>
                </a:solidFill>
              </a:rPr>
              <a:t>Case Study – HNE Integrated Diabetes Model of Care – Chronic Disease Service Integration</a:t>
            </a:r>
          </a:p>
        </p:txBody>
      </p:sp>
      <p:sp>
        <p:nvSpPr>
          <p:cNvPr id="7"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BDEEA2F-F180-41EF-8581-1D9E48F1A716}"/>
              </a:ext>
            </a:extLst>
          </p:cNvPr>
          <p:cNvSpPr>
            <a:spLocks noGrp="1"/>
          </p:cNvSpPr>
          <p:nvPr>
            <p:ph idx="1"/>
          </p:nvPr>
        </p:nvSpPr>
        <p:spPr>
          <a:xfrm>
            <a:off x="2794000" y="2108376"/>
            <a:ext cx="8788400" cy="4525963"/>
          </a:xfrm>
        </p:spPr>
        <p:txBody>
          <a:bodyPr/>
          <a:lstStyle/>
          <a:p>
            <a:pPr marL="0" indent="0" algn="ctr">
              <a:buNone/>
            </a:pPr>
            <a:r>
              <a:rPr lang="en-AU" sz="3600" dirty="0">
                <a:latin typeface="Arial" panose="020B0604020202020204" pitchFamily="34" charset="0"/>
                <a:cs typeface="Arial" panose="020B0604020202020204" pitchFamily="34" charset="0"/>
              </a:rPr>
              <a:t>“Make Hunter New England the best place in Australia for those who live with Diabetes” </a:t>
            </a:r>
            <a:r>
              <a:rPr lang="en-AU" dirty="0">
                <a:latin typeface="Arial" panose="020B0604020202020204" pitchFamily="34" charset="0"/>
                <a:cs typeface="Arial" panose="020B0604020202020204" pitchFamily="34" charset="0"/>
              </a:rPr>
              <a:t/>
            </a:r>
            <a:br>
              <a:rPr lang="en-AU" dirty="0">
                <a:latin typeface="Arial" panose="020B0604020202020204" pitchFamily="34" charset="0"/>
                <a:cs typeface="Arial" panose="020B0604020202020204" pitchFamily="34" charset="0"/>
              </a:rPr>
            </a:br>
            <a:endParaRPr lang="en-AU" dirty="0">
              <a:latin typeface="Arial" panose="020B0604020202020204" pitchFamily="34" charset="0"/>
              <a:cs typeface="Arial" panose="020B0604020202020204" pitchFamily="34" charset="0"/>
            </a:endParaRPr>
          </a:p>
          <a:p>
            <a:pPr marL="0" indent="0" algn="r">
              <a:buNone/>
            </a:pPr>
            <a:r>
              <a:rPr lang="en-AU" dirty="0">
                <a:latin typeface="Arial" panose="020B0604020202020204" pitchFamily="34" charset="0"/>
                <a:cs typeface="Arial" panose="020B0604020202020204" pitchFamily="34" charset="0"/>
              </a:rPr>
              <a:t>Trevor    </a:t>
            </a:r>
          </a:p>
          <a:p>
            <a:pPr marL="0" indent="0" algn="r">
              <a:buNone/>
            </a:pPr>
            <a:r>
              <a:rPr lang="en-AU" dirty="0">
                <a:latin typeface="Arial" panose="020B0604020202020204" pitchFamily="34" charset="0"/>
                <a:cs typeface="Arial" panose="020B0604020202020204" pitchFamily="34" charset="0"/>
              </a:rPr>
              <a:t>  (consumer representative)</a:t>
            </a:r>
            <a:endParaRPr lang="en-AU" dirty="0"/>
          </a:p>
          <a:p>
            <a:endParaRPr lang="en-AU"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26678755"/>
      </p:ext>
    </p:extLst>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1982923" y="196452"/>
            <a:ext cx="8453044" cy="77128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AU" sz="4000" b="1" dirty="0">
                <a:solidFill>
                  <a:srgbClr val="00B0F0"/>
                </a:solidFill>
              </a:rPr>
              <a:t>HNE Integrated Diabetes Model of Care</a:t>
            </a:r>
            <a:endParaRPr lang="en-AU" sz="4000" dirty="0">
              <a:solidFill>
                <a:srgbClr val="003E6A"/>
              </a:solidFill>
              <a:latin typeface="+mn-lt"/>
            </a:endParaRPr>
          </a:p>
        </p:txBody>
      </p:sp>
      <p:graphicFrame>
        <p:nvGraphicFramePr>
          <p:cNvPr id="6" name="Content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74252D1-5B50-43A9-A7BE-F0BB4311CB91}"/>
              </a:ext>
            </a:extLst>
          </p:cNvPr>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893446732"/>
              </p:ext>
            </p:extLst>
          </p:nvPr>
        </p:nvGraphicFramePr>
        <p:xfrm>
          <a:off x="1859281" y="967740"/>
          <a:ext cx="9493251" cy="492252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74145584"/>
      </p:ext>
    </p:extLst>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37CFB43-5F39-4996-99C1-371384643F42}"/>
              </a:ext>
            </a:extLst>
          </p:cNvPr>
          <p:cNvSpPr txBox="1"/>
          <p:nvPr/>
        </p:nvSpPr>
        <p:spPr>
          <a:xfrm>
            <a:off x="1412240" y="172896"/>
            <a:ext cx="10353040" cy="1908215"/>
          </a:xfrm>
          <a:prstGeom prst="rect">
            <a:avLst/>
          </a:prstGeom>
          <a:noFill/>
        </p:spPr>
        <p:txBody>
          <a:bodyPr wrap="square" rtlCol="0">
            <a:spAutoFit/>
          </a:bodyPr>
          <a:lstStyle/>
          <a:p>
            <a:r>
              <a:rPr lang="en-AU" sz="2800" b="1" dirty="0">
                <a:solidFill>
                  <a:srgbClr val="00B0F0"/>
                </a:solidFill>
              </a:rPr>
              <a:t>HNE Integrated Diabetes Model of </a:t>
            </a:r>
            <a:r>
              <a:rPr lang="en-AU" sz="3600" b="1" dirty="0">
                <a:solidFill>
                  <a:srgbClr val="00B0F0"/>
                </a:solidFill>
              </a:rPr>
              <a:t>Care</a:t>
            </a:r>
            <a:endParaRPr lang="en-AU" sz="2800" b="1" dirty="0">
              <a:solidFill>
                <a:srgbClr val="00B0F0"/>
              </a:solidFill>
            </a:endParaRPr>
          </a:p>
          <a:p>
            <a:endParaRPr lang="en-US" sz="2800" b="1" dirty="0">
              <a:solidFill>
                <a:srgbClr val="00B0F0"/>
              </a:solidFill>
            </a:endParaRPr>
          </a:p>
          <a:p>
            <a:endParaRPr lang="en-AU" dirty="0">
              <a:solidFill>
                <a:srgbClr val="003E6A"/>
              </a:solidFill>
            </a:endParaRPr>
          </a:p>
          <a:p>
            <a:endParaRPr lang="en-US" dirty="0"/>
          </a:p>
          <a:p>
            <a:endParaRPr lang="en-AU" dirty="0"/>
          </a:p>
        </p:txBody>
      </p:sp>
      <p:graphicFrame>
        <p:nvGraphicFramePr>
          <p:cNvPr id="7" name="Table 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4D6024F-D71E-4619-958B-40D1AA2B01EE}"/>
              </a:ext>
            </a:extLst>
          </p:cNvPr>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775507563"/>
              </p:ext>
            </p:extLst>
          </p:nvPr>
        </p:nvGraphicFramePr>
        <p:xfrm>
          <a:off x="3221821" y="1126827"/>
          <a:ext cx="8368819" cy="3749040"/>
        </p:xfrm>
        <a:graphic>
          <a:graphicData uri="http://schemas.openxmlformats.org/drawingml/2006/table">
            <a:tbl>
              <a:tblPr firstRow="1" bandRow="1">
                <a:tableStyleId>{5C22544A-7EE6-4342-B048-85BDC9FD1C3A}</a:tableStyleId>
              </a:tblPr>
              <a:tblGrid>
                <a:gridCol w="8368819">
                  <a:extLst>
                    <a:ext uri="{9D8B030D-6E8A-4147-A177-3AD203B41FA5}">
                      <a16:colId xmlns="" xmlns:a16="http://schemas.microsoft.com/office/drawing/2014/main" xmlns:p="http://schemas.openxmlformats.org/presentationml/2006/main" xmlns:r="http://schemas.openxmlformats.org/officeDocument/2006/relationships" xmlns:a="http://schemas.openxmlformats.org/drawingml/2006/main" val="350374285"/>
                    </a:ext>
                  </a:extLst>
                </a:gridCol>
              </a:tblGrid>
              <a:tr h="346936">
                <a:tc>
                  <a:txBody>
                    <a:bodyPr/>
                    <a:lstStyle/>
                    <a:p>
                      <a:r>
                        <a:rPr lang="en-US" sz="3200" dirty="0"/>
                        <a:t>Results to date</a:t>
                      </a:r>
                      <a:endParaRPr lang="en-AU" sz="3200" dirty="0"/>
                    </a:p>
                  </a:txBody>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2560897586"/>
                  </a:ext>
                </a:extLst>
              </a:tr>
              <a:tr h="346936">
                <a:tc>
                  <a:txBody>
                    <a:bodyPr/>
                    <a:lstStyle/>
                    <a:p>
                      <a:r>
                        <a:rPr lang="en-US" sz="2000" dirty="0"/>
                        <a:t>80 enrolled practices that have hosted a clinic</a:t>
                      </a:r>
                      <a:endParaRPr lang="en-AU" sz="2000" dirty="0"/>
                    </a:p>
                  </a:txBody>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3821164415"/>
                  </a:ext>
                </a:extLst>
              </a:tr>
              <a:tr h="346936">
                <a:tc>
                  <a:txBody>
                    <a:bodyPr/>
                    <a:lstStyle/>
                    <a:p>
                      <a:r>
                        <a:rPr lang="en-US" sz="2000" dirty="0"/>
                        <a:t>190 Clinics have been held</a:t>
                      </a:r>
                      <a:endParaRPr lang="en-AU" sz="2000" dirty="0"/>
                    </a:p>
                  </a:txBody>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2904978643"/>
                  </a:ext>
                </a:extLst>
              </a:tr>
              <a:tr h="346936">
                <a:tc>
                  <a:txBody>
                    <a:bodyPr/>
                    <a:lstStyle/>
                    <a:p>
                      <a:r>
                        <a:rPr lang="en-US" sz="2000" dirty="0"/>
                        <a:t>1483 Patients have been seen in the Clinic</a:t>
                      </a:r>
                      <a:endParaRPr lang="en-AU" sz="2000" dirty="0"/>
                    </a:p>
                  </a:txBody>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2689707554"/>
                  </a:ext>
                </a:extLst>
              </a:tr>
              <a:tr h="346936">
                <a:tc>
                  <a:txBody>
                    <a:bodyPr/>
                    <a:lstStyle/>
                    <a:p>
                      <a:r>
                        <a:rPr lang="en-US" sz="2000" dirty="0"/>
                        <a:t>307 GPs have participated in the program</a:t>
                      </a:r>
                      <a:endParaRPr lang="en-AU" sz="2000" dirty="0"/>
                    </a:p>
                  </a:txBody>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893307069"/>
                  </a:ext>
                </a:extLst>
              </a:tr>
              <a:tr h="346936">
                <a:tc>
                  <a:txBody>
                    <a:bodyPr/>
                    <a:lstStyle/>
                    <a:p>
                      <a:r>
                        <a:rPr lang="en-US" sz="2000" dirty="0"/>
                        <a:t>96% of practices have achieved improved rates of HbA1c screening</a:t>
                      </a:r>
                      <a:endParaRPr lang="en-AU" sz="2000" dirty="0"/>
                    </a:p>
                  </a:txBody>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2827329122"/>
                  </a:ext>
                </a:extLst>
              </a:tr>
              <a:tr h="346936">
                <a:tc>
                  <a:txBody>
                    <a:bodyPr/>
                    <a:lstStyle/>
                    <a:p>
                      <a:r>
                        <a:rPr lang="en-US" sz="2000" dirty="0"/>
                        <a:t>100% of practices have improved rates of Kidney screening</a:t>
                      </a:r>
                      <a:endParaRPr lang="en-AU" sz="2000" dirty="0"/>
                    </a:p>
                  </a:txBody>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2331671022"/>
                  </a:ext>
                </a:extLst>
              </a:tr>
              <a:tr h="2969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u="none" strike="noStrike" kern="1200" baseline="0" dirty="0">
                          <a:solidFill>
                            <a:schemeClr val="dk1"/>
                          </a:solidFill>
                          <a:latin typeface="+mn-lt"/>
                          <a:ea typeface="+mn-ea"/>
                          <a:cs typeface="+mn-cs"/>
                        </a:rPr>
                        <a:t>100% of practices with improved rates of patients meeting HbA1c target of &lt;7% </a:t>
                      </a:r>
                      <a:endParaRPr lang="en-AU" sz="2000" dirty="0"/>
                    </a:p>
                  </a:txBody>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3195799612"/>
                  </a:ext>
                </a:extLst>
              </a:tr>
              <a:tr h="346783">
                <a:tc>
                  <a:txBody>
                    <a:bodyPr/>
                    <a:lstStyle/>
                    <a:p>
                      <a:r>
                        <a:rPr lang="en-US" sz="2000" dirty="0"/>
                        <a:t>100% of practices have improved rates of patients meeting Cholesterol targets</a:t>
                      </a:r>
                      <a:endParaRPr lang="en-AU" sz="2000" dirty="0"/>
                    </a:p>
                  </a:txBody>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2280644438"/>
                  </a:ext>
                </a:extLst>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93479328"/>
      </p:ext>
    </p:extLst>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2164159" y="335159"/>
            <a:ext cx="8442884" cy="77128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AU" sz="3200" b="1" dirty="0">
                <a:solidFill>
                  <a:srgbClr val="00B0F0"/>
                </a:solidFill>
              </a:rPr>
              <a:t>Agreed elements of Joint Commissioning are reflected in our new Alliance</a:t>
            </a:r>
            <a:endParaRPr lang="en-AU" sz="3200" dirty="0">
              <a:solidFill>
                <a:srgbClr val="003E6A"/>
              </a:solidFill>
              <a:latin typeface="+mn-lt"/>
            </a:endParaRPr>
          </a:p>
        </p:txBody>
      </p:sp>
      <p:sp>
        <p:nvSpPr>
          <p:cNvPr id="6" name="Content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470BE7E-BE4C-4BEA-830F-CD65AB7F850D}"/>
              </a:ext>
            </a:extLst>
          </p:cNvPr>
          <p:cNvSpPr>
            <a:spLocks noGrp="1"/>
          </p:cNvSpPr>
          <p:nvPr>
            <p:ph idx="1"/>
          </p:nvPr>
        </p:nvSpPr>
        <p:spPr>
          <a:xfrm>
            <a:off x="2143953" y="1512352"/>
            <a:ext cx="8726473" cy="3833303"/>
          </a:xfrm>
        </p:spPr>
        <p:txBody>
          <a:bodyPr>
            <a:normAutofit/>
          </a:bodyPr>
          <a:lstStyle/>
          <a:p>
            <a:pPr lvl="0"/>
            <a:r>
              <a:rPr lang="en-US" sz="3200" dirty="0"/>
              <a:t>Shared Governance</a:t>
            </a:r>
            <a:endParaRPr lang="en-AU" sz="3200" dirty="0"/>
          </a:p>
          <a:p>
            <a:pPr lvl="0"/>
            <a:r>
              <a:rPr lang="en-US" sz="3200" dirty="0"/>
              <a:t>Shared Data, Analytics and System Measurement</a:t>
            </a:r>
            <a:endParaRPr lang="en-AU" sz="3200" dirty="0"/>
          </a:p>
          <a:p>
            <a:pPr lvl="0"/>
            <a:r>
              <a:rPr lang="en-US" sz="3200" dirty="0"/>
              <a:t>Shared Needs Assessment and Service Design</a:t>
            </a:r>
            <a:endParaRPr lang="en-AU" sz="3200" dirty="0"/>
          </a:p>
          <a:p>
            <a:pPr lvl="0"/>
            <a:r>
              <a:rPr lang="en-US" sz="3200" dirty="0"/>
              <a:t>Co-investment</a:t>
            </a:r>
            <a:endParaRPr lang="en-AU" sz="3200" dirty="0"/>
          </a:p>
          <a:p>
            <a:pPr lvl="0"/>
            <a:r>
              <a:rPr lang="en-US" sz="3200" dirty="0"/>
              <a:t>Shared Performance Monitoring, Management and Evaluation</a:t>
            </a:r>
            <a:endParaRPr lang="en-AU" sz="3200" dirty="0"/>
          </a:p>
          <a:p>
            <a:endParaRPr lang="en-AU"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03021309"/>
      </p:ext>
    </p:extLst>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2164159" y="335159"/>
            <a:ext cx="8442884" cy="77128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AU" sz="3200" dirty="0">
              <a:solidFill>
                <a:srgbClr val="003E6A"/>
              </a:solidFill>
              <a:latin typeface="+mn-lt"/>
            </a:endParaRPr>
          </a:p>
        </p:txBody>
      </p:sp>
      <p:pic>
        <p:nvPicPr>
          <p:cNvPr id="3" name="Content Placeholder 2">
            <a:hlinkClick r:id="rId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D0D002A-C14A-4673-95AF-65B8E7DE369A}"/>
              </a:ext>
            </a:extLst>
          </p:cNvPr>
          <p:cNvPicPr>
            <a:picLocks noGrp="1" noChangeAspect="1"/>
          </p:cNvPicPr>
          <p:nvPr>
            <p:ph idx="1"/>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718619" y="1982725"/>
            <a:ext cx="4909217" cy="3681913"/>
          </a:xfrm>
        </p:spPr>
      </p:pic>
      <p:sp>
        <p:nvSpPr>
          <p:cNvPr id="4" name="TextBox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02C7F66-9B5A-4A2E-8148-67F80CB5B198}"/>
              </a:ext>
            </a:extLst>
          </p:cNvPr>
          <p:cNvSpPr txBox="1"/>
          <p:nvPr/>
        </p:nvSpPr>
        <p:spPr>
          <a:xfrm>
            <a:off x="3383280" y="414037"/>
            <a:ext cx="4714240" cy="1384995"/>
          </a:xfrm>
          <a:prstGeom prst="rect">
            <a:avLst/>
          </a:prstGeom>
          <a:noFill/>
        </p:spPr>
        <p:txBody>
          <a:bodyPr wrap="square" rtlCol="0">
            <a:spAutoFit/>
          </a:bodyPr>
          <a:lstStyle/>
          <a:p>
            <a:r>
              <a:rPr lang="en-US" sz="2800" dirty="0">
                <a:solidFill>
                  <a:srgbClr val="00B0F0"/>
                </a:solidFill>
              </a:rPr>
              <a:t>Working together with the patient at the </a:t>
            </a:r>
            <a:r>
              <a:rPr lang="en-US" sz="2800" dirty="0" err="1">
                <a:solidFill>
                  <a:srgbClr val="00B0F0"/>
                </a:solidFill>
              </a:rPr>
              <a:t>centre</a:t>
            </a:r>
            <a:r>
              <a:rPr lang="en-US" sz="2800" dirty="0">
                <a:solidFill>
                  <a:srgbClr val="00B0F0"/>
                </a:solidFill>
              </a:rPr>
              <a:t> of their own care</a:t>
            </a:r>
            <a:endParaRPr lang="en-AU" sz="2800" dirty="0">
              <a:solidFill>
                <a:srgbClr val="00B0F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12073333"/>
      </p:ext>
    </p:extLst>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2164159" y="335159"/>
            <a:ext cx="8442884" cy="77128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sz="3600" b="1" dirty="0">
                <a:solidFill>
                  <a:srgbClr val="00B0F0"/>
                </a:solidFill>
              </a:rPr>
              <a:t>Final Messages</a:t>
            </a:r>
            <a:endParaRPr lang="en-AU" sz="3600" dirty="0">
              <a:solidFill>
                <a:srgbClr val="003E6A"/>
              </a:solidFill>
              <a:latin typeface="+mn-lt"/>
            </a:endParaRPr>
          </a:p>
        </p:txBody>
      </p:sp>
      <p:sp>
        <p:nvSpPr>
          <p:cNvPr id="6" name="Content Placeholder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470BE7E-BE4C-4BEA-830F-CD65AB7F850D}"/>
              </a:ext>
            </a:extLst>
          </p:cNvPr>
          <p:cNvSpPr>
            <a:spLocks noGrp="1"/>
          </p:cNvSpPr>
          <p:nvPr>
            <p:ph idx="1"/>
          </p:nvPr>
        </p:nvSpPr>
        <p:spPr>
          <a:xfrm>
            <a:off x="2255596" y="1228044"/>
            <a:ext cx="9005528" cy="3833303"/>
          </a:xfrm>
        </p:spPr>
        <p:txBody>
          <a:bodyPr>
            <a:normAutofit lnSpcReduction="10000"/>
          </a:bodyPr>
          <a:lstStyle/>
          <a:p>
            <a:pPr lvl="0">
              <a:lnSpc>
                <a:spcPct val="150000"/>
              </a:lnSpc>
            </a:pPr>
            <a:r>
              <a:rPr lang="en-US" sz="3200" dirty="0"/>
              <a:t>Integrated Care through Alliancing is possible when there is a shared benefit</a:t>
            </a:r>
          </a:p>
          <a:p>
            <a:pPr lvl="0">
              <a:lnSpc>
                <a:spcPct val="150000"/>
              </a:lnSpc>
            </a:pPr>
            <a:r>
              <a:rPr lang="en-US" sz="3200" dirty="0"/>
              <a:t>Clinical and Executive Leadership is crucial</a:t>
            </a:r>
          </a:p>
          <a:p>
            <a:pPr lvl="0">
              <a:lnSpc>
                <a:spcPct val="150000"/>
              </a:lnSpc>
            </a:pPr>
            <a:r>
              <a:rPr lang="en-US" sz="3200" dirty="0"/>
              <a:t>Lack of joined up funding is NOT a barrier to joined up care</a:t>
            </a:r>
          </a:p>
          <a:p>
            <a:pPr marL="0" lvl="0" indent="0">
              <a:lnSpc>
                <a:spcPct val="150000"/>
              </a:lnSpc>
              <a:buNone/>
            </a:pPr>
            <a:endParaRPr lang="en-US" sz="3200" dirty="0"/>
          </a:p>
          <a:p>
            <a:pPr lvl="0">
              <a:lnSpc>
                <a:spcPct val="150000"/>
              </a:lnSpc>
            </a:pPr>
            <a:endParaRPr lang="en-AU" sz="3200" dirty="0"/>
          </a:p>
          <a:p>
            <a:pPr>
              <a:lnSpc>
                <a:spcPct val="150000"/>
              </a:lnSpc>
            </a:pPr>
            <a:endParaRPr lang="en-AU"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12890233"/>
      </p:ext>
    </p:extLst>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1"/>
            <a:ext cx="12192001" cy="685800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5908585"/>
      </p:ext>
    </p:extLst>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384176"/>
            <a:ext cx="10972800" cy="4925144"/>
          </a:xfrm>
        </p:spPr>
        <p:txBody>
          <a:bodyPr>
            <a:normAutofit/>
          </a:bodyPr>
          <a:lstStyle/>
          <a:p>
            <a:pPr marL="0" lvl="0" indent="0">
              <a:buNone/>
            </a:pPr>
            <a:endParaRPr lang="en-AU" dirty="0"/>
          </a:p>
          <a:p>
            <a:pPr marL="0" indent="0">
              <a:buNone/>
            </a:pPr>
            <a:endParaRPr lang="en-AU" dirty="0"/>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79671" y="1484963"/>
            <a:ext cx="8201668" cy="216815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Subtitle 2"/>
          <p:cNvSpPr txBox="1">
            <a:spLocks/>
          </p:cNvSpPr>
          <p:nvPr/>
        </p:nvSpPr>
        <p:spPr>
          <a:xfrm>
            <a:off x="815416" y="4149080"/>
            <a:ext cx="10561173" cy="1512168"/>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marL="109728" indent="0" algn="ctr">
              <a:buNone/>
            </a:pPr>
            <a:r>
              <a:rPr lang="en-AU" sz="2200" b="1" dirty="0"/>
              <a:t>Transformers III </a:t>
            </a:r>
          </a:p>
          <a:p>
            <a:pPr marL="109728" indent="0" algn="ctr">
              <a:buNone/>
            </a:pPr>
            <a:r>
              <a:rPr lang="en-AU" sz="2200" b="1" dirty="0"/>
              <a:t>Alliance Contracting</a:t>
            </a:r>
          </a:p>
          <a:p>
            <a:pPr marL="109728" indent="0" algn="ctr">
              <a:buNone/>
            </a:pPr>
            <a:r>
              <a:rPr lang="en-AU" sz="1800" dirty="0"/>
              <a:t>November 2018</a:t>
            </a:r>
            <a:endParaRPr lang="en-AU"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58113906"/>
      </p:ext>
    </p:extLst>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CFEA3A0-1CAC-4CC3-AFD7-E94DD616D8F4}"/>
              </a:ext>
            </a:extLst>
          </p:cNvPr>
          <p:cNvSpPr>
            <a:spLocks noGrp="1"/>
          </p:cNvSpPr>
          <p:nvPr>
            <p:ph type="title"/>
          </p:nvPr>
        </p:nvSpPr>
        <p:spPr/>
        <p:txBody>
          <a:bodyPr/>
          <a:lstStyle/>
          <a:p>
            <a:r>
              <a:rPr lang="en-GB" dirty="0"/>
              <a:t>Alliances vs. Markets</a:t>
            </a:r>
          </a:p>
        </p:txBody>
      </p:sp>
      <p:pic>
        <p:nvPicPr>
          <p:cNvPr id="4" name="Picture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3AF7060-0697-4D82-BBDF-A221E286E6BE}"/>
              </a:ext>
            </a:extLst>
          </p:cNvPr>
          <p:cNvPicPr>
            <a:picLocks noChangeAspect="1"/>
          </p:cNvPicPr>
          <p:nvPr/>
        </p:nvPicPr>
        <p:blipFill>
          <a:blip r:embed="rId2"/>
          <a:stretch>
            <a:fillRect/>
          </a:stretch>
        </p:blipFill>
        <p:spPr>
          <a:xfrm>
            <a:off x="2080162" y="1479886"/>
            <a:ext cx="7589335" cy="474159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17910449"/>
      </p:ext>
    </p:extLst>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31373" y="260648"/>
            <a:ext cx="10465163" cy="1143000"/>
          </a:xfrm>
        </p:spPr>
        <p:txBody>
          <a:bodyPr>
            <a:noAutofit/>
          </a:bodyPr>
          <a:lstStyle/>
          <a:p>
            <a:pPr algn="ctr"/>
            <a:r>
              <a:rPr lang="en-AU" sz="4000" b="1" dirty="0"/>
              <a:t>Wollondilly (Location)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78797" y="1196753"/>
            <a:ext cx="8434411" cy="4472923"/>
          </a:xfrm>
          <a:prstGeom prst="rect">
            <a:avLst/>
          </a:prstGeom>
        </p:spPr>
      </p:pic>
      <p:sp>
        <p:nvSpPr>
          <p:cNvPr id="6" name="Content Placeholder 2"/>
          <p:cNvSpPr txBox="1">
            <a:spLocks/>
          </p:cNvSpPr>
          <p:nvPr/>
        </p:nvSpPr>
        <p:spPr>
          <a:xfrm>
            <a:off x="527384" y="1700809"/>
            <a:ext cx="3360373" cy="3312368"/>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lvl="1">
              <a:lnSpc>
                <a:spcPct val="90000"/>
              </a:lnSpc>
              <a:buFont typeface="Arial" pitchFamily="34" charset="0"/>
              <a:buChar char="•"/>
              <a:defRPr/>
            </a:pPr>
            <a:endParaRPr lang="en-US" dirty="0">
              <a:latin typeface="Arial" charset="0"/>
              <a:cs typeface="Arial" charset="0"/>
            </a:endParaRPr>
          </a:p>
          <a:p>
            <a:pPr marL="0" indent="0">
              <a:lnSpc>
                <a:spcPct val="90000"/>
              </a:lnSpc>
              <a:buFont typeface="Arial" pitchFamily="34" charset="0"/>
              <a:buChar char="•"/>
              <a:defRPr/>
            </a:pPr>
            <a:endParaRPr lang="en-US" altLang="en-US" i="1" dirty="0">
              <a:latin typeface="Arial" charset="0"/>
              <a:cs typeface="Arial" charset="0"/>
            </a:endParaRPr>
          </a:p>
          <a:p>
            <a:pPr>
              <a:lnSpc>
                <a:spcPct val="90000"/>
              </a:lnSpc>
              <a:buFont typeface="Arial" pitchFamily="34" charset="0"/>
              <a:buChar char="•"/>
              <a:defRPr/>
            </a:pPr>
            <a:endParaRPr lang="en-US" altLang="en-US" sz="3600" dirty="0">
              <a:latin typeface="Arial" charset="0"/>
              <a:cs typeface="Arial" charset="0"/>
            </a:endParaRPr>
          </a:p>
          <a:p>
            <a:pPr>
              <a:lnSpc>
                <a:spcPct val="90000"/>
              </a:lnSpc>
              <a:buFont typeface="Arial" pitchFamily="34" charset="0"/>
              <a:buChar char="•"/>
              <a:defRPr/>
            </a:pPr>
            <a:endParaRPr lang="en-US" altLang="en-US" sz="3600" dirty="0">
              <a:latin typeface="Arial" charset="0"/>
              <a:cs typeface="Arial" charset="0"/>
            </a:endParaRPr>
          </a:p>
          <a:p>
            <a:pPr marL="0" indent="0">
              <a:lnSpc>
                <a:spcPct val="90000"/>
              </a:lnSpc>
              <a:buFont typeface="Arial" pitchFamily="34" charset="0"/>
              <a:buChar char="•"/>
              <a:defRPr/>
            </a:pPr>
            <a:endParaRPr lang="en-AU" altLang="en-US" sz="4000" dirty="0"/>
          </a:p>
          <a:p>
            <a:pPr marL="0" indent="0">
              <a:lnSpc>
                <a:spcPct val="90000"/>
              </a:lnSpc>
              <a:buFont typeface="Arial" pitchFamily="34" charset="0"/>
              <a:buChar char="•"/>
              <a:defRPr/>
            </a:pPr>
            <a:endParaRPr lang="en-AU" altLang="en-US" sz="2800" dirty="0">
              <a:solidFill>
                <a:srgbClr val="2A2A86"/>
              </a:solidFill>
              <a:latin typeface="Arial" charset="0"/>
              <a:cs typeface="Arial" charset="0"/>
            </a:endParaRPr>
          </a:p>
          <a:p>
            <a:pPr marL="990600" lvl="1" indent="-533400">
              <a:lnSpc>
                <a:spcPct val="90000"/>
              </a:lnSpc>
              <a:buFont typeface="Arial" pitchFamily="34" charset="0"/>
              <a:buChar char="•"/>
              <a:defRPr/>
            </a:pPr>
            <a:endParaRPr lang="en-AU" altLang="en-US" sz="3200" b="1" u="sng" dirty="0"/>
          </a:p>
          <a:p>
            <a:pPr marL="990600" lvl="1" indent="-533400">
              <a:lnSpc>
                <a:spcPct val="90000"/>
              </a:lnSpc>
              <a:buFont typeface="Arial" pitchFamily="34" charset="0"/>
              <a:buChar char="•"/>
              <a:defRPr/>
            </a:pPr>
            <a:endParaRPr lang="en-AU" altLang="en-US" sz="3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6383289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10"/>
    </mc:Choice>
    <mc:Fallback>
      <mp:transition xmlns:mp="http://schemas.microsoft.com/office/mac/powerpoint/2008/main"/>
    </mc:Fallback>
  </mc:AlternateContent>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903979" y="188640"/>
            <a:ext cx="6096000" cy="3048000"/>
          </a:xfrm>
          <a:prstGeom prst="rect">
            <a:avLst/>
          </a:prstGeom>
        </p:spPr>
      </p:pic>
      <p:sp>
        <p:nvSpPr>
          <p:cNvPr id="6" name="TextBox 5"/>
          <p:cNvSpPr txBox="1"/>
          <p:nvPr/>
        </p:nvSpPr>
        <p:spPr>
          <a:xfrm>
            <a:off x="9360364" y="2780928"/>
            <a:ext cx="2496277" cy="369332"/>
          </a:xfrm>
          <a:prstGeom prst="rect">
            <a:avLst/>
          </a:prstGeom>
          <a:solidFill>
            <a:schemeClr val="bg1"/>
          </a:solidFill>
        </p:spPr>
        <p:txBody>
          <a:bodyPr wrap="square" rtlCol="0">
            <a:spAutoFit/>
          </a:bodyPr>
          <a:lstStyle/>
          <a:p>
            <a:pPr algn="ctr"/>
            <a:r>
              <a:rPr lang="en-AU" dirty="0"/>
              <a:t>Mermaid Pools</a:t>
            </a:r>
          </a:p>
        </p:txBody>
      </p:sp>
      <p:pic>
        <p:nvPicPr>
          <p:cNvPr id="8" name="Content Placeholder 7"/>
          <p:cNvPicPr>
            <a:picLocks noGrp="1" noChangeAspect="1"/>
          </p:cNvPicPr>
          <p:nvPr>
            <p:ph idx="1"/>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031013" y="3432380"/>
            <a:ext cx="8128000" cy="3208020"/>
          </a:xfrm>
        </p:spPr>
      </p:pic>
      <p:sp>
        <p:nvSpPr>
          <p:cNvPr id="9" name="TextBox 8"/>
          <p:cNvSpPr txBox="1"/>
          <p:nvPr/>
        </p:nvSpPr>
        <p:spPr>
          <a:xfrm>
            <a:off x="4271797" y="6021288"/>
            <a:ext cx="2592288" cy="369332"/>
          </a:xfrm>
          <a:prstGeom prst="rect">
            <a:avLst/>
          </a:prstGeom>
          <a:solidFill>
            <a:schemeClr val="bg1"/>
          </a:solidFill>
        </p:spPr>
        <p:txBody>
          <a:bodyPr wrap="square" rtlCol="0">
            <a:spAutoFit/>
          </a:bodyPr>
          <a:lstStyle/>
          <a:p>
            <a:pPr algn="ctr"/>
            <a:r>
              <a:rPr lang="en-AU" dirty="0" err="1"/>
              <a:t>Burragorang</a:t>
            </a:r>
            <a:endParaRPr lang="en-AU"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88684" y="3425620"/>
            <a:ext cx="14632" cy="676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88684" y="3425620"/>
            <a:ext cx="14632" cy="676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0229" y="399620"/>
            <a:ext cx="6096000" cy="3032760"/>
          </a:xfrm>
          <a:prstGeom prst="rect">
            <a:avLst/>
          </a:prstGeom>
        </p:spPr>
      </p:pic>
      <p:sp>
        <p:nvSpPr>
          <p:cNvPr id="13" name="TextBox 12"/>
          <p:cNvSpPr txBox="1"/>
          <p:nvPr/>
        </p:nvSpPr>
        <p:spPr>
          <a:xfrm>
            <a:off x="289184" y="2969786"/>
            <a:ext cx="2304256" cy="369332"/>
          </a:xfrm>
          <a:prstGeom prst="rect">
            <a:avLst/>
          </a:prstGeom>
          <a:solidFill>
            <a:schemeClr val="bg1"/>
          </a:solidFill>
        </p:spPr>
        <p:txBody>
          <a:bodyPr wrap="square" rtlCol="0">
            <a:spAutoFit/>
          </a:bodyPr>
          <a:lstStyle/>
          <a:p>
            <a:pPr algn="ctr"/>
            <a:r>
              <a:rPr lang="en-AU" dirty="0"/>
              <a:t>Bents Basin</a:t>
            </a:r>
          </a:p>
        </p:txBody>
      </p:sp>
      <p:pic>
        <p:nvPicPr>
          <p:cNvPr id="14" name="Picture 13"/>
          <p:cNvPicPr>
            <a:picLocks noChangeAspect="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0229" y="3645024"/>
            <a:ext cx="4382107" cy="2185576"/>
          </a:xfrm>
          <a:prstGeom prst="rect">
            <a:avLst/>
          </a:prstGeom>
        </p:spPr>
      </p:pic>
      <p:sp>
        <p:nvSpPr>
          <p:cNvPr id="15" name="TextBox 14"/>
          <p:cNvSpPr txBox="1"/>
          <p:nvPr/>
        </p:nvSpPr>
        <p:spPr>
          <a:xfrm>
            <a:off x="335361" y="5589240"/>
            <a:ext cx="1824203" cy="369332"/>
          </a:xfrm>
          <a:prstGeom prst="rect">
            <a:avLst/>
          </a:prstGeom>
          <a:solidFill>
            <a:schemeClr val="bg1"/>
          </a:solidFill>
        </p:spPr>
        <p:txBody>
          <a:bodyPr wrap="square" rtlCol="0">
            <a:spAutoFit/>
          </a:bodyPr>
          <a:lstStyle/>
          <a:p>
            <a:pPr algn="ctr"/>
            <a:r>
              <a:rPr lang="en-AU" dirty="0"/>
              <a:t>Little River</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62937294"/>
      </p:ext>
    </p:extLst>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2955" y="3605243"/>
            <a:ext cx="6308897" cy="298647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94413" y="3403130"/>
            <a:ext cx="6768075" cy="3384037"/>
          </a:xfrm>
          <a:prstGeom prst="rect">
            <a:avLst/>
          </a:prstGeom>
        </p:spPr>
      </p:pic>
      <p:sp>
        <p:nvSpPr>
          <p:cNvPr id="5" name="TextBox 4"/>
          <p:cNvSpPr txBox="1"/>
          <p:nvPr/>
        </p:nvSpPr>
        <p:spPr>
          <a:xfrm>
            <a:off x="6960753" y="1079448"/>
            <a:ext cx="2688299" cy="369332"/>
          </a:xfrm>
          <a:prstGeom prst="rect">
            <a:avLst/>
          </a:prstGeom>
          <a:solidFill>
            <a:schemeClr val="bg1"/>
          </a:solidFill>
        </p:spPr>
        <p:txBody>
          <a:bodyPr wrap="square" rtlCol="0">
            <a:spAutoFit/>
          </a:bodyPr>
          <a:lstStyle/>
          <a:p>
            <a:pPr algn="ctr"/>
            <a:r>
              <a:rPr lang="en-AU" dirty="0"/>
              <a:t>Broughton Pass</a:t>
            </a:r>
          </a:p>
        </p:txBody>
      </p:sp>
      <p:sp>
        <p:nvSpPr>
          <p:cNvPr id="7" name="TextBox 6"/>
          <p:cNvSpPr txBox="1"/>
          <p:nvPr/>
        </p:nvSpPr>
        <p:spPr>
          <a:xfrm>
            <a:off x="9124000" y="3501008"/>
            <a:ext cx="2784309" cy="369332"/>
          </a:xfrm>
          <a:prstGeom prst="rect">
            <a:avLst/>
          </a:prstGeom>
          <a:solidFill>
            <a:schemeClr val="bg1"/>
          </a:solidFill>
        </p:spPr>
        <p:txBody>
          <a:bodyPr wrap="square" rtlCol="0">
            <a:spAutoFit/>
          </a:bodyPr>
          <a:lstStyle/>
          <a:p>
            <a:pPr algn="ctr"/>
            <a:r>
              <a:rPr lang="en-AU" dirty="0"/>
              <a:t>Thirlmere Lakes</a:t>
            </a:r>
          </a:p>
        </p:txBody>
      </p:sp>
      <p:pic>
        <p:nvPicPr>
          <p:cNvPr id="8" name="Picture 7"/>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85515" y="351909"/>
            <a:ext cx="6076972" cy="3038486"/>
          </a:xfrm>
          <a:prstGeom prst="rect">
            <a:avLst/>
          </a:prstGeom>
        </p:spPr>
      </p:pic>
      <p:sp>
        <p:nvSpPr>
          <p:cNvPr id="9" name="TextBox 8"/>
          <p:cNvSpPr txBox="1"/>
          <p:nvPr/>
        </p:nvSpPr>
        <p:spPr>
          <a:xfrm>
            <a:off x="9264353" y="589330"/>
            <a:ext cx="2112891" cy="369332"/>
          </a:xfrm>
          <a:prstGeom prst="rect">
            <a:avLst/>
          </a:prstGeom>
          <a:solidFill>
            <a:schemeClr val="bg1"/>
          </a:solidFill>
        </p:spPr>
        <p:txBody>
          <a:bodyPr wrap="square" rtlCol="0">
            <a:spAutoFit/>
          </a:bodyPr>
          <a:lstStyle/>
          <a:p>
            <a:pPr algn="ctr"/>
            <a:r>
              <a:rPr lang="en-AU" dirty="0" err="1"/>
              <a:t>Yerrandrie</a:t>
            </a:r>
            <a:endParaRPr lang="en-AU" dirty="0"/>
          </a:p>
        </p:txBody>
      </p:sp>
      <p:pic>
        <p:nvPicPr>
          <p:cNvPr id="4" name="Picture 3"/>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39349" y="156652"/>
            <a:ext cx="6096000" cy="3429000"/>
          </a:xfrm>
          <a:prstGeom prst="rect">
            <a:avLst/>
          </a:prstGeom>
        </p:spPr>
      </p:pic>
      <p:sp>
        <p:nvSpPr>
          <p:cNvPr id="11" name="TextBox 10"/>
          <p:cNvSpPr txBox="1"/>
          <p:nvPr/>
        </p:nvSpPr>
        <p:spPr>
          <a:xfrm>
            <a:off x="431373" y="260648"/>
            <a:ext cx="2688299" cy="369332"/>
          </a:xfrm>
          <a:prstGeom prst="rect">
            <a:avLst/>
          </a:prstGeom>
          <a:solidFill>
            <a:schemeClr val="bg1"/>
          </a:solidFill>
        </p:spPr>
        <p:txBody>
          <a:bodyPr wrap="square" rtlCol="0">
            <a:spAutoFit/>
          </a:bodyPr>
          <a:lstStyle/>
          <a:p>
            <a:pPr algn="ctr"/>
            <a:r>
              <a:rPr lang="en-AU" dirty="0"/>
              <a:t>Broughton Pass</a:t>
            </a:r>
          </a:p>
        </p:txBody>
      </p:sp>
      <p:sp>
        <p:nvSpPr>
          <p:cNvPr id="12" name="TextBox 11"/>
          <p:cNvSpPr txBox="1"/>
          <p:nvPr/>
        </p:nvSpPr>
        <p:spPr>
          <a:xfrm>
            <a:off x="3287349" y="5445224"/>
            <a:ext cx="1536171" cy="369332"/>
          </a:xfrm>
          <a:prstGeom prst="rect">
            <a:avLst/>
          </a:prstGeom>
          <a:solidFill>
            <a:schemeClr val="bg1"/>
          </a:solidFill>
        </p:spPr>
        <p:txBody>
          <a:bodyPr wrap="square" rtlCol="0">
            <a:spAutoFit/>
          </a:bodyPr>
          <a:lstStyle/>
          <a:p>
            <a:pPr algn="ctr"/>
            <a:r>
              <a:rPr lang="en-AU" dirty="0"/>
              <a:t>Platypus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5740539"/>
      </p:ext>
    </p:extLst>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3339" y="302051"/>
            <a:ext cx="6096000" cy="3048000"/>
          </a:xfrm>
          <a:prstGeom prst="rect">
            <a:avLst/>
          </a:prstGeom>
        </p:spPr>
      </p:pic>
      <p:sp>
        <p:nvSpPr>
          <p:cNvPr id="6" name="TextBox 5"/>
          <p:cNvSpPr txBox="1"/>
          <p:nvPr/>
        </p:nvSpPr>
        <p:spPr>
          <a:xfrm>
            <a:off x="719405" y="476672"/>
            <a:ext cx="2400267" cy="369332"/>
          </a:xfrm>
          <a:prstGeom prst="rect">
            <a:avLst/>
          </a:prstGeom>
          <a:solidFill>
            <a:schemeClr val="bg1"/>
          </a:solidFill>
        </p:spPr>
        <p:txBody>
          <a:bodyPr wrap="square" rtlCol="0">
            <a:spAutoFit/>
          </a:bodyPr>
          <a:lstStyle/>
          <a:p>
            <a:pPr algn="ctr"/>
            <a:r>
              <a:rPr lang="en-AU" dirty="0"/>
              <a:t>Cataract Dam</a:t>
            </a:r>
          </a:p>
        </p:txBody>
      </p:sp>
      <p:pic>
        <p:nvPicPr>
          <p:cNvPr id="7" name="Picture 6"/>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295211" y="323189"/>
            <a:ext cx="5887240" cy="2943620"/>
          </a:xfrm>
          <a:prstGeom prst="rect">
            <a:avLst/>
          </a:prstGeom>
        </p:spPr>
      </p:pic>
      <p:sp>
        <p:nvSpPr>
          <p:cNvPr id="8" name="TextBox 7"/>
          <p:cNvSpPr txBox="1"/>
          <p:nvPr/>
        </p:nvSpPr>
        <p:spPr>
          <a:xfrm>
            <a:off x="9554636" y="2677562"/>
            <a:ext cx="2351584" cy="369332"/>
          </a:xfrm>
          <a:prstGeom prst="rect">
            <a:avLst/>
          </a:prstGeom>
          <a:solidFill>
            <a:schemeClr val="bg1"/>
          </a:solidFill>
        </p:spPr>
        <p:txBody>
          <a:bodyPr wrap="square" rtlCol="0">
            <a:spAutoFit/>
          </a:bodyPr>
          <a:lstStyle/>
          <a:p>
            <a:pPr algn="ctr"/>
            <a:r>
              <a:rPr lang="en-AU" dirty="0"/>
              <a:t>Nepean Dam</a:t>
            </a:r>
          </a:p>
        </p:txBody>
      </p:sp>
      <p:pic>
        <p:nvPicPr>
          <p:cNvPr id="9" name="Picture 8"/>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3341" y="3478407"/>
            <a:ext cx="6143307" cy="3071654"/>
          </a:xfrm>
          <a:prstGeom prst="rect">
            <a:avLst/>
          </a:prstGeom>
        </p:spPr>
      </p:pic>
      <p:sp>
        <p:nvSpPr>
          <p:cNvPr id="10" name="TextBox 9"/>
          <p:cNvSpPr txBox="1"/>
          <p:nvPr/>
        </p:nvSpPr>
        <p:spPr>
          <a:xfrm>
            <a:off x="1007435" y="3685282"/>
            <a:ext cx="2880320" cy="369332"/>
          </a:xfrm>
          <a:prstGeom prst="rect">
            <a:avLst/>
          </a:prstGeom>
          <a:solidFill>
            <a:schemeClr val="bg1"/>
          </a:solidFill>
        </p:spPr>
        <p:txBody>
          <a:bodyPr wrap="square" rtlCol="0">
            <a:spAutoFit/>
          </a:bodyPr>
          <a:lstStyle/>
          <a:p>
            <a:pPr algn="ctr"/>
            <a:r>
              <a:rPr lang="en-AU" dirty="0"/>
              <a:t>Warragamba Dam</a:t>
            </a:r>
          </a:p>
        </p:txBody>
      </p:sp>
      <p:pic>
        <p:nvPicPr>
          <p:cNvPr id="12" name="Picture 11"/>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454775" y="3573195"/>
            <a:ext cx="5727676" cy="2977045"/>
          </a:xfrm>
          <a:prstGeom prst="rect">
            <a:avLst/>
          </a:prstGeom>
        </p:spPr>
      </p:pic>
      <p:sp>
        <p:nvSpPr>
          <p:cNvPr id="13" name="TextBox 12"/>
          <p:cNvSpPr txBox="1"/>
          <p:nvPr/>
        </p:nvSpPr>
        <p:spPr>
          <a:xfrm>
            <a:off x="9335556" y="6056946"/>
            <a:ext cx="2087893" cy="382498"/>
          </a:xfrm>
          <a:prstGeom prst="rect">
            <a:avLst/>
          </a:prstGeom>
          <a:solidFill>
            <a:schemeClr val="bg1"/>
          </a:solidFill>
        </p:spPr>
        <p:txBody>
          <a:bodyPr wrap="square" rtlCol="0">
            <a:spAutoFit/>
          </a:bodyPr>
          <a:lstStyle/>
          <a:p>
            <a:pPr algn="ctr"/>
            <a:r>
              <a:rPr lang="en-AU" dirty="0"/>
              <a:t>Avon Dam</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27607280"/>
      </p:ext>
    </p:extLst>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115518" y="2701391"/>
            <a:ext cx="4698079" cy="1984035"/>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666" y="3569705"/>
            <a:ext cx="4463585" cy="223179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24604" y="188640"/>
            <a:ext cx="4417880" cy="2512748"/>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509465" y="4685423"/>
            <a:ext cx="4443187" cy="1876392"/>
          </a:xfrm>
          <a:prstGeom prst="rect">
            <a:avLst/>
          </a:prstGeom>
        </p:spPr>
      </p:pic>
      <p:sp>
        <p:nvSpPr>
          <p:cNvPr id="5" name="TextBox 4"/>
          <p:cNvSpPr txBox="1"/>
          <p:nvPr/>
        </p:nvSpPr>
        <p:spPr>
          <a:xfrm>
            <a:off x="10212365" y="5710751"/>
            <a:ext cx="1824203" cy="369332"/>
          </a:xfrm>
          <a:prstGeom prst="rect">
            <a:avLst/>
          </a:prstGeom>
          <a:solidFill>
            <a:schemeClr val="bg1"/>
          </a:solidFill>
        </p:spPr>
        <p:txBody>
          <a:bodyPr wrap="square" rtlCol="0">
            <a:spAutoFit/>
          </a:bodyPr>
          <a:lstStyle/>
          <a:p>
            <a:pPr algn="ctr"/>
            <a:r>
              <a:rPr lang="en-AU" dirty="0"/>
              <a:t>Hatchery</a:t>
            </a:r>
          </a:p>
        </p:txBody>
      </p:sp>
      <p:sp>
        <p:nvSpPr>
          <p:cNvPr id="7" name="TextBox 6"/>
          <p:cNvSpPr txBox="1"/>
          <p:nvPr/>
        </p:nvSpPr>
        <p:spPr>
          <a:xfrm>
            <a:off x="7832260" y="2924944"/>
            <a:ext cx="1632181" cy="369332"/>
          </a:xfrm>
          <a:prstGeom prst="rect">
            <a:avLst/>
          </a:prstGeom>
          <a:solidFill>
            <a:schemeClr val="bg1"/>
          </a:solidFill>
        </p:spPr>
        <p:txBody>
          <a:bodyPr wrap="square" rtlCol="0">
            <a:spAutoFit/>
          </a:bodyPr>
          <a:lstStyle/>
          <a:p>
            <a:pPr algn="ctr"/>
            <a:r>
              <a:rPr lang="en-AU" dirty="0"/>
              <a:t>Eggs</a:t>
            </a:r>
          </a:p>
        </p:txBody>
      </p:sp>
      <p:pic>
        <p:nvPicPr>
          <p:cNvPr id="9" name="Picture 8"/>
          <p:cNvPicPr>
            <a:picLocks noChangeAspect="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275490" y="3357171"/>
            <a:ext cx="3398719" cy="3097083"/>
          </a:xfrm>
          <a:prstGeom prst="rect">
            <a:avLst/>
          </a:prstGeom>
        </p:spPr>
      </p:pic>
      <p:sp>
        <p:nvSpPr>
          <p:cNvPr id="10" name="TextBox 9"/>
          <p:cNvSpPr txBox="1"/>
          <p:nvPr/>
        </p:nvSpPr>
        <p:spPr>
          <a:xfrm>
            <a:off x="5627600" y="4405746"/>
            <a:ext cx="1599221" cy="369332"/>
          </a:xfrm>
          <a:prstGeom prst="rect">
            <a:avLst/>
          </a:prstGeom>
          <a:solidFill>
            <a:schemeClr val="bg1"/>
          </a:solidFill>
        </p:spPr>
        <p:txBody>
          <a:bodyPr wrap="square" rtlCol="0">
            <a:spAutoFit/>
          </a:bodyPr>
          <a:lstStyle/>
          <a:p>
            <a:pPr algn="ctr"/>
            <a:r>
              <a:rPr lang="en-AU" dirty="0"/>
              <a:t>Orchards</a:t>
            </a:r>
          </a:p>
        </p:txBody>
      </p:sp>
      <p:sp>
        <p:nvSpPr>
          <p:cNvPr id="12" name="TextBox 11"/>
          <p:cNvSpPr txBox="1"/>
          <p:nvPr/>
        </p:nvSpPr>
        <p:spPr>
          <a:xfrm>
            <a:off x="8066778" y="278737"/>
            <a:ext cx="1964055" cy="369332"/>
          </a:xfrm>
          <a:prstGeom prst="rect">
            <a:avLst/>
          </a:prstGeom>
          <a:solidFill>
            <a:schemeClr val="bg1"/>
          </a:solidFill>
        </p:spPr>
        <p:txBody>
          <a:bodyPr wrap="square" rtlCol="0">
            <a:spAutoFit/>
          </a:bodyPr>
          <a:lstStyle/>
          <a:p>
            <a:pPr algn="ctr"/>
            <a:r>
              <a:rPr lang="en-AU" dirty="0"/>
              <a:t>Vegetables</a:t>
            </a:r>
          </a:p>
        </p:txBody>
      </p:sp>
      <p:sp>
        <p:nvSpPr>
          <p:cNvPr id="14" name="TextBox 13"/>
          <p:cNvSpPr txBox="1"/>
          <p:nvPr/>
        </p:nvSpPr>
        <p:spPr>
          <a:xfrm>
            <a:off x="239349" y="3812828"/>
            <a:ext cx="1440160" cy="369332"/>
          </a:xfrm>
          <a:prstGeom prst="rect">
            <a:avLst/>
          </a:prstGeom>
          <a:solidFill>
            <a:schemeClr val="bg1"/>
          </a:solidFill>
        </p:spPr>
        <p:txBody>
          <a:bodyPr wrap="square" rtlCol="0">
            <a:spAutoFit/>
          </a:bodyPr>
          <a:lstStyle/>
          <a:p>
            <a:pPr algn="ctr"/>
            <a:r>
              <a:rPr lang="en-AU" dirty="0"/>
              <a:t>Flowers</a:t>
            </a:r>
          </a:p>
        </p:txBody>
      </p:sp>
      <p:pic>
        <p:nvPicPr>
          <p:cNvPr id="2" name="Picture 1"/>
          <p:cNvPicPr>
            <a:picLocks noChangeAspect="1"/>
          </p:cNvPicPr>
          <p:nvPr/>
        </p:nvPicPr>
        <p:blipFill>
          <a:blip r:embed="rId8"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6515" y="62174"/>
            <a:ext cx="7461428" cy="3150867"/>
          </a:xfrm>
          <a:prstGeom prst="rect">
            <a:avLst/>
          </a:prstGeom>
        </p:spPr>
      </p:pic>
      <p:sp>
        <p:nvSpPr>
          <p:cNvPr id="8" name="TextBox 7"/>
          <p:cNvSpPr txBox="1"/>
          <p:nvPr/>
        </p:nvSpPr>
        <p:spPr>
          <a:xfrm>
            <a:off x="4559829" y="620688"/>
            <a:ext cx="2592288" cy="369332"/>
          </a:xfrm>
          <a:prstGeom prst="rect">
            <a:avLst/>
          </a:prstGeom>
          <a:solidFill>
            <a:schemeClr val="bg1"/>
          </a:solidFill>
        </p:spPr>
        <p:txBody>
          <a:bodyPr wrap="square" rtlCol="0">
            <a:spAutoFit/>
          </a:bodyPr>
          <a:lstStyle/>
          <a:p>
            <a:r>
              <a:rPr lang="en-AU" dirty="0"/>
              <a:t>Poultry Farmers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8220237"/>
      </p:ext>
    </p:extLst>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238264" y="332656"/>
            <a:ext cx="5664629" cy="3129708"/>
          </a:xfrm>
          <a:prstGeom prst="rect">
            <a:avLst/>
          </a:prstGeom>
        </p:spPr>
      </p:pic>
      <p:sp>
        <p:nvSpPr>
          <p:cNvPr id="5" name="TextBox 4"/>
          <p:cNvSpPr txBox="1"/>
          <p:nvPr/>
        </p:nvSpPr>
        <p:spPr>
          <a:xfrm>
            <a:off x="6480045" y="836712"/>
            <a:ext cx="1331979" cy="369332"/>
          </a:xfrm>
          <a:prstGeom prst="rect">
            <a:avLst/>
          </a:prstGeom>
          <a:solidFill>
            <a:schemeClr val="bg1"/>
          </a:solidFill>
        </p:spPr>
        <p:txBody>
          <a:bodyPr wrap="square" rtlCol="0">
            <a:spAutoFit/>
          </a:bodyPr>
          <a:lstStyle/>
          <a:p>
            <a:pPr algn="ctr"/>
            <a:r>
              <a:rPr lang="en-AU" dirty="0"/>
              <a:t>Dodge</a:t>
            </a:r>
          </a:p>
        </p:txBody>
      </p:sp>
      <p:pic>
        <p:nvPicPr>
          <p:cNvPr id="6" name="Picture 5"/>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05011" y="3067370"/>
            <a:ext cx="5282044" cy="2971150"/>
          </a:xfrm>
          <a:prstGeom prst="rect">
            <a:avLst/>
          </a:prstGeom>
        </p:spPr>
      </p:pic>
      <p:sp>
        <p:nvSpPr>
          <p:cNvPr id="7" name="TextBox 6"/>
          <p:cNvSpPr txBox="1"/>
          <p:nvPr/>
        </p:nvSpPr>
        <p:spPr>
          <a:xfrm>
            <a:off x="4463821" y="5669188"/>
            <a:ext cx="2976331" cy="369332"/>
          </a:xfrm>
          <a:prstGeom prst="rect">
            <a:avLst/>
          </a:prstGeom>
          <a:solidFill>
            <a:schemeClr val="bg1"/>
          </a:solidFill>
        </p:spPr>
        <p:txBody>
          <a:bodyPr wrap="square" rtlCol="0">
            <a:spAutoFit/>
          </a:bodyPr>
          <a:lstStyle/>
          <a:p>
            <a:pPr algn="ctr"/>
            <a:r>
              <a:rPr lang="en-AU" dirty="0"/>
              <a:t>Aboriginal History</a:t>
            </a:r>
          </a:p>
        </p:txBody>
      </p:sp>
      <p:pic>
        <p:nvPicPr>
          <p:cNvPr id="13" name="Picture 12"/>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063552" y="155251"/>
            <a:ext cx="3174933" cy="3600400"/>
          </a:xfrm>
          <a:prstGeom prst="rect">
            <a:avLst/>
          </a:prstGeom>
        </p:spPr>
      </p:pic>
      <p:sp>
        <p:nvSpPr>
          <p:cNvPr id="14" name="TextBox 13"/>
          <p:cNvSpPr txBox="1"/>
          <p:nvPr/>
        </p:nvSpPr>
        <p:spPr>
          <a:xfrm>
            <a:off x="431373" y="1206044"/>
            <a:ext cx="2400267" cy="369332"/>
          </a:xfrm>
          <a:prstGeom prst="rect">
            <a:avLst/>
          </a:prstGeom>
          <a:solidFill>
            <a:schemeClr val="bg1"/>
          </a:solidFill>
        </p:spPr>
        <p:txBody>
          <a:bodyPr wrap="square" rtlCol="0">
            <a:spAutoFit/>
          </a:bodyPr>
          <a:lstStyle/>
          <a:p>
            <a:pPr algn="ctr"/>
            <a:r>
              <a:rPr lang="en-AU" dirty="0"/>
              <a:t>The Wolverine</a:t>
            </a:r>
          </a:p>
        </p:txBody>
      </p:sp>
      <p:pic>
        <p:nvPicPr>
          <p:cNvPr id="9" name="Picture 8"/>
          <p:cNvPicPr>
            <a:picLocks noChangeAspect="1"/>
          </p:cNvPicPr>
          <p:nvPr/>
        </p:nvPicPr>
        <p:blipFill rotWithShape="1">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7730" r="15051"/>
          <a:stretch/>
        </p:blipFill>
        <p:spPr>
          <a:xfrm>
            <a:off x="431371" y="2760582"/>
            <a:ext cx="2592288" cy="2941316"/>
          </a:xfrm>
          <a:prstGeom prst="rect">
            <a:avLst/>
          </a:prstGeom>
        </p:spPr>
      </p:pic>
      <p:sp>
        <p:nvSpPr>
          <p:cNvPr id="10" name="TextBox 9"/>
          <p:cNvSpPr txBox="1"/>
          <p:nvPr/>
        </p:nvSpPr>
        <p:spPr>
          <a:xfrm>
            <a:off x="1055440" y="5434429"/>
            <a:ext cx="2016224" cy="369332"/>
          </a:xfrm>
          <a:prstGeom prst="rect">
            <a:avLst/>
          </a:prstGeom>
          <a:solidFill>
            <a:schemeClr val="bg1"/>
          </a:solidFill>
        </p:spPr>
        <p:txBody>
          <a:bodyPr wrap="square" rtlCol="0">
            <a:spAutoFit/>
          </a:bodyPr>
          <a:lstStyle/>
          <a:p>
            <a:pPr algn="ctr"/>
            <a:r>
              <a:rPr lang="en-AU" dirty="0"/>
              <a:t>Rural Living</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39555371"/>
      </p:ext>
    </p:extLst>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59844" y="371520"/>
            <a:ext cx="7392823" cy="312204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39349" y="188818"/>
            <a:ext cx="4128459" cy="4697269"/>
          </a:xfrm>
          <a:prstGeom prst="rect">
            <a:avLst/>
          </a:prstGeom>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59828" y="3573016"/>
            <a:ext cx="7264712" cy="3064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14271626"/>
      </p:ext>
    </p:extLst>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6211" y="169942"/>
            <a:ext cx="4148340" cy="225094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59151" y="438989"/>
            <a:ext cx="6575905" cy="270198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47861" y="3284984"/>
            <a:ext cx="6990939" cy="2952328"/>
          </a:xfrm>
          <a:prstGeom prst="rect">
            <a:avLst/>
          </a:prstGeom>
        </p:spPr>
      </p:pic>
      <p:sp>
        <p:nvSpPr>
          <p:cNvPr id="9" name="TextBox 8"/>
          <p:cNvSpPr txBox="1"/>
          <p:nvPr/>
        </p:nvSpPr>
        <p:spPr>
          <a:xfrm>
            <a:off x="9264471" y="3645024"/>
            <a:ext cx="2413231" cy="369332"/>
          </a:xfrm>
          <a:prstGeom prst="rect">
            <a:avLst/>
          </a:prstGeom>
          <a:solidFill>
            <a:schemeClr val="bg1"/>
          </a:solidFill>
        </p:spPr>
        <p:txBody>
          <a:bodyPr wrap="square" rtlCol="0">
            <a:spAutoFit/>
          </a:bodyPr>
          <a:lstStyle/>
          <a:p>
            <a:pPr algn="ctr"/>
            <a:r>
              <a:rPr lang="en-AU" dirty="0"/>
              <a:t>Appin Valley</a:t>
            </a:r>
          </a:p>
        </p:txBody>
      </p:sp>
      <p:pic>
        <p:nvPicPr>
          <p:cNvPr id="11" name="Picture 10"/>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7381" y="2561136"/>
            <a:ext cx="4177168" cy="3892200"/>
          </a:xfrm>
          <a:prstGeom prst="rect">
            <a:avLst/>
          </a:prstGeom>
        </p:spPr>
      </p:pic>
      <p:sp>
        <p:nvSpPr>
          <p:cNvPr id="12" name="TextBox 11"/>
          <p:cNvSpPr txBox="1"/>
          <p:nvPr/>
        </p:nvSpPr>
        <p:spPr>
          <a:xfrm>
            <a:off x="3695736" y="760046"/>
            <a:ext cx="2496277" cy="369332"/>
          </a:xfrm>
          <a:prstGeom prst="rect">
            <a:avLst/>
          </a:prstGeom>
          <a:solidFill>
            <a:schemeClr val="bg1"/>
          </a:solidFill>
        </p:spPr>
        <p:txBody>
          <a:bodyPr wrap="square" rtlCol="0">
            <a:spAutoFit/>
          </a:bodyPr>
          <a:lstStyle/>
          <a:p>
            <a:pPr algn="ctr"/>
            <a:r>
              <a:rPr lang="en-AU" dirty="0"/>
              <a:t>Bingara Gorge</a:t>
            </a:r>
          </a:p>
        </p:txBody>
      </p:sp>
      <p:sp>
        <p:nvSpPr>
          <p:cNvPr id="13" name="TextBox 12"/>
          <p:cNvSpPr txBox="1"/>
          <p:nvPr/>
        </p:nvSpPr>
        <p:spPr>
          <a:xfrm>
            <a:off x="567932" y="5805264"/>
            <a:ext cx="2784309" cy="369332"/>
          </a:xfrm>
          <a:prstGeom prst="rect">
            <a:avLst/>
          </a:prstGeom>
          <a:solidFill>
            <a:schemeClr val="bg1"/>
          </a:solidFill>
        </p:spPr>
        <p:txBody>
          <a:bodyPr wrap="square" rtlCol="0">
            <a:spAutoFit/>
          </a:bodyPr>
          <a:lstStyle/>
          <a:p>
            <a:r>
              <a:rPr lang="en-AU" dirty="0"/>
              <a:t>Wilton Junction</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30476607"/>
      </p:ext>
    </p:extLst>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txBox="1">
            <a:spLocks/>
          </p:cNvSpPr>
          <p:nvPr/>
        </p:nvSpPr>
        <p:spPr>
          <a:xfrm>
            <a:off x="431371" y="260648"/>
            <a:ext cx="11521280" cy="11430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pPr algn="ctr"/>
            <a:r>
              <a:rPr lang="en-AU" sz="4000" dirty="0"/>
              <a:t>Wollondilly (Demographics)</a:t>
            </a:r>
          </a:p>
        </p:txBody>
      </p:sp>
      <p:pic>
        <p:nvPicPr>
          <p:cNvPr id="10" name="Picture 9"/>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71045" y="1650389"/>
            <a:ext cx="193040" cy="338455"/>
          </a:xfrm>
          <a:prstGeom prst="rect">
            <a:avLst/>
          </a:prstGeom>
          <a:noFill/>
          <a:ln>
            <a:noFill/>
          </a:ln>
        </p:spPr>
      </p:pic>
      <p:pic>
        <p:nvPicPr>
          <p:cNvPr id="18" name="Picture 17"/>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84032" y="1650389"/>
            <a:ext cx="193040" cy="338455"/>
          </a:xfrm>
          <a:prstGeom prst="rect">
            <a:avLst/>
          </a:prstGeom>
          <a:noFill/>
          <a:ln>
            <a:noFill/>
          </a:ln>
        </p:spPr>
      </p:pic>
      <p:pic>
        <p:nvPicPr>
          <p:cNvPr id="20" name="Picture 19"/>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638597" y="1650389"/>
            <a:ext cx="193040" cy="338455"/>
          </a:xfrm>
          <a:prstGeom prst="rect">
            <a:avLst/>
          </a:prstGeom>
          <a:noFill/>
          <a:ln>
            <a:noFill/>
          </a:ln>
        </p:spPr>
      </p:pic>
      <p:pic>
        <p:nvPicPr>
          <p:cNvPr id="21" name="Picture 20"/>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5491" y="1650384"/>
            <a:ext cx="193040" cy="338455"/>
          </a:xfrm>
          <a:prstGeom prst="rect">
            <a:avLst/>
          </a:prstGeom>
          <a:noFill/>
          <a:ln>
            <a:noFill/>
          </a:ln>
        </p:spPr>
      </p:pic>
      <p:pic>
        <p:nvPicPr>
          <p:cNvPr id="22" name="Picture 2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26629" y="1650389"/>
            <a:ext cx="193040" cy="338455"/>
          </a:xfrm>
          <a:prstGeom prst="rect">
            <a:avLst/>
          </a:prstGeom>
          <a:noFill/>
          <a:ln>
            <a:noFill/>
          </a:ln>
        </p:spPr>
      </p:pic>
      <p:pic>
        <p:nvPicPr>
          <p:cNvPr id="23" name="Picture 22"/>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07968" y="1650389"/>
            <a:ext cx="193040" cy="338455"/>
          </a:xfrm>
          <a:prstGeom prst="rect">
            <a:avLst/>
          </a:prstGeom>
          <a:noFill/>
          <a:ln>
            <a:noFill/>
          </a:ln>
        </p:spPr>
      </p:pic>
      <p:pic>
        <p:nvPicPr>
          <p:cNvPr id="24" name="Picture 23"/>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16699" y="1650384"/>
            <a:ext cx="193040" cy="338455"/>
          </a:xfrm>
          <a:prstGeom prst="rect">
            <a:avLst/>
          </a:prstGeom>
          <a:noFill/>
          <a:ln>
            <a:noFill/>
          </a:ln>
        </p:spPr>
      </p:pic>
      <p:pic>
        <p:nvPicPr>
          <p:cNvPr id="25" name="Picture 24"/>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3712" y="1650389"/>
            <a:ext cx="193040" cy="338455"/>
          </a:xfrm>
          <a:prstGeom prst="rect">
            <a:avLst/>
          </a:prstGeom>
          <a:noFill/>
          <a:ln>
            <a:noFill/>
          </a:ln>
        </p:spPr>
      </p:pic>
      <p:pic>
        <p:nvPicPr>
          <p:cNvPr id="26" name="Picture 25"/>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90725" y="1650389"/>
            <a:ext cx="193040" cy="338455"/>
          </a:xfrm>
          <a:prstGeom prst="rect">
            <a:avLst/>
          </a:prstGeom>
          <a:noFill/>
          <a:ln>
            <a:noFill/>
          </a:ln>
        </p:spPr>
      </p:pic>
      <p:pic>
        <p:nvPicPr>
          <p:cNvPr id="27" name="Picture 26"/>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78757" y="1650389"/>
            <a:ext cx="193040" cy="338455"/>
          </a:xfrm>
          <a:prstGeom prst="rect">
            <a:avLst/>
          </a:prstGeom>
          <a:noFill/>
          <a:ln>
            <a:noFill/>
          </a:ln>
        </p:spPr>
      </p:pic>
      <p:pic>
        <p:nvPicPr>
          <p:cNvPr id="28" name="Picture 27"/>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67808" y="1650389"/>
            <a:ext cx="193040" cy="338455"/>
          </a:xfrm>
          <a:prstGeom prst="rect">
            <a:avLst/>
          </a:prstGeom>
          <a:noFill/>
          <a:ln>
            <a:noFill/>
          </a:ln>
        </p:spPr>
      </p:pic>
      <p:pic>
        <p:nvPicPr>
          <p:cNvPr id="29" name="Picture 28"/>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54821" y="1650389"/>
            <a:ext cx="193040" cy="338455"/>
          </a:xfrm>
          <a:prstGeom prst="rect">
            <a:avLst/>
          </a:prstGeom>
          <a:noFill/>
          <a:ln>
            <a:noFill/>
          </a:ln>
        </p:spPr>
      </p:pic>
      <p:pic>
        <p:nvPicPr>
          <p:cNvPr id="30" name="Picture 29"/>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42853" y="1650389"/>
            <a:ext cx="193040" cy="338455"/>
          </a:xfrm>
          <a:prstGeom prst="rect">
            <a:avLst/>
          </a:prstGeom>
          <a:noFill/>
          <a:ln>
            <a:noFill/>
          </a:ln>
        </p:spPr>
      </p:pic>
      <p:pic>
        <p:nvPicPr>
          <p:cNvPr id="31" name="Picture 30"/>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30885" y="1650389"/>
            <a:ext cx="193040" cy="338455"/>
          </a:xfrm>
          <a:prstGeom prst="rect">
            <a:avLst/>
          </a:prstGeom>
          <a:noFill/>
          <a:ln>
            <a:noFill/>
          </a:ln>
        </p:spPr>
      </p:pic>
      <p:pic>
        <p:nvPicPr>
          <p:cNvPr id="32" name="Picture 3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19936" y="1650389"/>
            <a:ext cx="193040" cy="338455"/>
          </a:xfrm>
          <a:prstGeom prst="rect">
            <a:avLst/>
          </a:prstGeom>
          <a:noFill/>
          <a:ln>
            <a:noFill/>
          </a:ln>
        </p:spPr>
      </p:pic>
      <p:pic>
        <p:nvPicPr>
          <p:cNvPr id="35" name="Picture 34"/>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90339" y="2133035"/>
            <a:ext cx="241300" cy="344805"/>
          </a:xfrm>
          <a:prstGeom prst="rect">
            <a:avLst/>
          </a:prstGeom>
          <a:noFill/>
          <a:ln>
            <a:noFill/>
          </a:ln>
        </p:spPr>
      </p:pic>
      <p:pic>
        <p:nvPicPr>
          <p:cNvPr id="36" name="Picture 35"/>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78371" y="2137567"/>
            <a:ext cx="241300" cy="344805"/>
          </a:xfrm>
          <a:prstGeom prst="rect">
            <a:avLst/>
          </a:prstGeom>
          <a:noFill/>
          <a:ln>
            <a:noFill/>
          </a:ln>
        </p:spPr>
      </p:pic>
      <p:pic>
        <p:nvPicPr>
          <p:cNvPr id="37" name="Picture 36"/>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66403" y="2133033"/>
            <a:ext cx="241300" cy="344805"/>
          </a:xfrm>
          <a:prstGeom prst="rect">
            <a:avLst/>
          </a:prstGeom>
          <a:noFill/>
          <a:ln>
            <a:noFill/>
          </a:ln>
        </p:spPr>
      </p:pic>
      <p:pic>
        <p:nvPicPr>
          <p:cNvPr id="38" name="Picture 37"/>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54435" y="2133035"/>
            <a:ext cx="241300" cy="344805"/>
          </a:xfrm>
          <a:prstGeom prst="rect">
            <a:avLst/>
          </a:prstGeom>
          <a:noFill/>
          <a:ln>
            <a:noFill/>
          </a:ln>
        </p:spPr>
      </p:pic>
      <p:pic>
        <p:nvPicPr>
          <p:cNvPr id="39" name="Picture 38"/>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2467" y="2133032"/>
            <a:ext cx="241300" cy="344805"/>
          </a:xfrm>
          <a:prstGeom prst="rect">
            <a:avLst/>
          </a:prstGeom>
          <a:noFill/>
          <a:ln>
            <a:noFill/>
          </a:ln>
        </p:spPr>
      </p:pic>
      <p:pic>
        <p:nvPicPr>
          <p:cNvPr id="40" name="Picture 39"/>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30498" y="2133031"/>
            <a:ext cx="241300" cy="344805"/>
          </a:xfrm>
          <a:prstGeom prst="rect">
            <a:avLst/>
          </a:prstGeom>
          <a:noFill/>
          <a:ln>
            <a:noFill/>
          </a:ln>
        </p:spPr>
      </p:pic>
      <p:pic>
        <p:nvPicPr>
          <p:cNvPr id="41" name="Picture 40"/>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18531" y="2137567"/>
            <a:ext cx="241300" cy="344805"/>
          </a:xfrm>
          <a:prstGeom prst="rect">
            <a:avLst/>
          </a:prstGeom>
          <a:noFill/>
          <a:ln>
            <a:noFill/>
          </a:ln>
        </p:spPr>
      </p:pic>
      <p:pic>
        <p:nvPicPr>
          <p:cNvPr id="42" name="Picture 4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06563" y="2133035"/>
            <a:ext cx="241300" cy="344805"/>
          </a:xfrm>
          <a:prstGeom prst="rect">
            <a:avLst/>
          </a:prstGeom>
          <a:noFill/>
          <a:ln>
            <a:noFill/>
          </a:ln>
        </p:spPr>
      </p:pic>
      <p:pic>
        <p:nvPicPr>
          <p:cNvPr id="43" name="Picture 42"/>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94595" y="2137567"/>
            <a:ext cx="241300" cy="344805"/>
          </a:xfrm>
          <a:prstGeom prst="rect">
            <a:avLst/>
          </a:prstGeom>
          <a:noFill/>
          <a:ln>
            <a:noFill/>
          </a:ln>
        </p:spPr>
      </p:pic>
      <p:pic>
        <p:nvPicPr>
          <p:cNvPr id="44" name="Picture 43"/>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82627" y="2142648"/>
            <a:ext cx="241300" cy="344805"/>
          </a:xfrm>
          <a:prstGeom prst="rect">
            <a:avLst/>
          </a:prstGeom>
          <a:noFill/>
          <a:ln>
            <a:noFill/>
          </a:ln>
        </p:spPr>
      </p:pic>
      <p:pic>
        <p:nvPicPr>
          <p:cNvPr id="45" name="Picture 44"/>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70659" y="2142648"/>
            <a:ext cx="241300" cy="344805"/>
          </a:xfrm>
          <a:prstGeom prst="rect">
            <a:avLst/>
          </a:prstGeom>
          <a:noFill/>
          <a:ln>
            <a:noFill/>
          </a:ln>
        </p:spPr>
      </p:pic>
      <p:pic>
        <p:nvPicPr>
          <p:cNvPr id="46" name="Picture 45"/>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58691" y="2142648"/>
            <a:ext cx="241300" cy="344805"/>
          </a:xfrm>
          <a:prstGeom prst="rect">
            <a:avLst/>
          </a:prstGeom>
          <a:noFill/>
          <a:ln>
            <a:noFill/>
          </a:ln>
        </p:spPr>
      </p:pic>
      <p:pic>
        <p:nvPicPr>
          <p:cNvPr id="47" name="Picture 46"/>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46723" y="2147729"/>
            <a:ext cx="241300" cy="344805"/>
          </a:xfrm>
          <a:prstGeom prst="rect">
            <a:avLst/>
          </a:prstGeom>
          <a:noFill/>
          <a:ln>
            <a:noFill/>
          </a:ln>
        </p:spPr>
      </p:pic>
      <p:pic>
        <p:nvPicPr>
          <p:cNvPr id="48" name="Picture 47"/>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34755" y="2152537"/>
            <a:ext cx="241300" cy="344805"/>
          </a:xfrm>
          <a:prstGeom prst="rect">
            <a:avLst/>
          </a:prstGeom>
          <a:noFill/>
          <a:ln>
            <a:noFill/>
          </a:ln>
        </p:spPr>
      </p:pic>
      <p:pic>
        <p:nvPicPr>
          <p:cNvPr id="49" name="Picture 48"/>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22787" y="2148270"/>
            <a:ext cx="241300" cy="344805"/>
          </a:xfrm>
          <a:prstGeom prst="rect">
            <a:avLst/>
          </a:prstGeom>
          <a:noFill/>
          <a:ln>
            <a:noFill/>
          </a:ln>
        </p:spPr>
      </p:pic>
      <p:graphicFrame>
        <p:nvGraphicFramePr>
          <p:cNvPr id="52" name="Chart 51"/>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734312367"/>
              </p:ext>
            </p:extLst>
          </p:nvPr>
        </p:nvGraphicFramePr>
        <p:xfrm>
          <a:off x="1772801" y="3212976"/>
          <a:ext cx="7878315" cy="2438804"/>
        </p:xfrm>
        <a:graphic>
          <a:graphicData uri="http://schemas.openxmlformats.org/drawingml/2006/chart">
            <c:chart xmlns:c="http://schemas.openxmlformats.org/drawingml/2006/chart" xmlns:r="http://schemas.openxmlformats.org/officeDocument/2006/relationships" r:id="rId5"/>
          </a:graphicData>
        </a:graphic>
      </p:graphicFrame>
      <p:pic>
        <p:nvPicPr>
          <p:cNvPr id="74" name="Picture 73"/>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60096" y="1650384"/>
            <a:ext cx="193040" cy="338455"/>
          </a:xfrm>
          <a:prstGeom prst="rect">
            <a:avLst/>
          </a:prstGeom>
          <a:noFill/>
          <a:ln>
            <a:noFill/>
          </a:ln>
        </p:spPr>
      </p:pic>
      <p:pic>
        <p:nvPicPr>
          <p:cNvPr id="75" name="Picture 74"/>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47109" y="1650384"/>
            <a:ext cx="193040" cy="338455"/>
          </a:xfrm>
          <a:prstGeom prst="rect">
            <a:avLst/>
          </a:prstGeom>
          <a:noFill/>
          <a:ln>
            <a:noFill/>
          </a:ln>
        </p:spPr>
      </p:pic>
      <p:pic>
        <p:nvPicPr>
          <p:cNvPr id="76" name="Picture 75"/>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10819" y="2152537"/>
            <a:ext cx="241300" cy="344805"/>
          </a:xfrm>
          <a:prstGeom prst="rect">
            <a:avLst/>
          </a:prstGeom>
          <a:noFill/>
          <a:ln>
            <a:noFill/>
          </a:ln>
        </p:spPr>
      </p:pic>
      <p:pic>
        <p:nvPicPr>
          <p:cNvPr id="77" name="Picture 76"/>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98851" y="2148270"/>
            <a:ext cx="241300" cy="344805"/>
          </a:xfrm>
          <a:prstGeom prst="rect">
            <a:avLst/>
          </a:prstGeom>
          <a:noFill/>
          <a:ln>
            <a:noFill/>
          </a:ln>
        </p:spPr>
      </p:pic>
      <p:pic>
        <p:nvPicPr>
          <p:cNvPr id="83" name="Picture 82"/>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0000" t="-2788"/>
          <a:stretch/>
        </p:blipFill>
        <p:spPr bwMode="auto">
          <a:xfrm>
            <a:off x="7632170" y="2138654"/>
            <a:ext cx="120651" cy="354421"/>
          </a:xfrm>
          <a:prstGeom prst="rect">
            <a:avLst/>
          </a:prstGeom>
          <a:noFill/>
          <a:ln>
            <a:noFill/>
          </a:ln>
        </p:spPr>
      </p:pic>
      <p:pic>
        <p:nvPicPr>
          <p:cNvPr id="85" name="Picture 84"/>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 r="50000"/>
          <a:stretch/>
        </p:blipFill>
        <p:spPr bwMode="auto">
          <a:xfrm>
            <a:off x="7511623" y="2148270"/>
            <a:ext cx="120649" cy="344805"/>
          </a:xfrm>
          <a:prstGeom prst="rect">
            <a:avLst/>
          </a:prstGeom>
          <a:noFill/>
          <a:ln>
            <a:noFill/>
          </a:ln>
        </p:spPr>
      </p:pic>
      <p:pic>
        <p:nvPicPr>
          <p:cNvPr id="87" name="Picture 86"/>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0000"/>
          <a:stretch/>
        </p:blipFill>
        <p:spPr bwMode="auto">
          <a:xfrm>
            <a:off x="7643349" y="1650389"/>
            <a:ext cx="96520" cy="338455"/>
          </a:xfrm>
          <a:prstGeom prst="rect">
            <a:avLst/>
          </a:prstGeom>
          <a:noFill/>
          <a:ln>
            <a:noFill/>
          </a:ln>
        </p:spPr>
      </p:pic>
      <p:pic>
        <p:nvPicPr>
          <p:cNvPr id="88" name="Picture 87"/>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45999"/>
          <a:stretch/>
        </p:blipFill>
        <p:spPr bwMode="auto">
          <a:xfrm>
            <a:off x="7539109" y="1650389"/>
            <a:ext cx="104243" cy="338455"/>
          </a:xfrm>
          <a:prstGeom prst="rect">
            <a:avLst/>
          </a:prstGeom>
          <a:noFill/>
          <a:ln>
            <a:noFill/>
          </a:ln>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80496" y="1407963"/>
            <a:ext cx="9180325" cy="124168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89" name="Picture 88"/>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406443" y="1455320"/>
            <a:ext cx="193040" cy="338455"/>
          </a:xfrm>
          <a:prstGeom prst="rect">
            <a:avLst/>
          </a:prstGeom>
          <a:noFill/>
          <a:ln>
            <a:noFill/>
          </a:ln>
        </p:spPr>
      </p:pic>
      <p:pic>
        <p:nvPicPr>
          <p:cNvPr id="90" name="Picture 89"/>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406443" y="1856405"/>
            <a:ext cx="241300" cy="344805"/>
          </a:xfrm>
          <a:prstGeom prst="rect">
            <a:avLst/>
          </a:prstGeom>
          <a:noFill/>
          <a:ln>
            <a:noFill/>
          </a:ln>
        </p:spPr>
      </p:pic>
      <p:sp>
        <p:nvSpPr>
          <p:cNvPr id="2" name="TextBox 1"/>
          <p:cNvSpPr txBox="1"/>
          <p:nvPr/>
        </p:nvSpPr>
        <p:spPr>
          <a:xfrm>
            <a:off x="10614526" y="1484963"/>
            <a:ext cx="842223" cy="276999"/>
          </a:xfrm>
          <a:prstGeom prst="rect">
            <a:avLst/>
          </a:prstGeom>
          <a:noFill/>
        </p:spPr>
        <p:txBody>
          <a:bodyPr wrap="none" rtlCol="0">
            <a:spAutoFit/>
          </a:bodyPr>
          <a:lstStyle/>
          <a:p>
            <a:r>
              <a:rPr lang="en-AU" sz="1200" dirty="0"/>
              <a:t>=24,000</a:t>
            </a:r>
          </a:p>
        </p:txBody>
      </p:sp>
      <p:sp>
        <p:nvSpPr>
          <p:cNvPr id="91" name="TextBox 90"/>
          <p:cNvSpPr txBox="1"/>
          <p:nvPr/>
        </p:nvSpPr>
        <p:spPr>
          <a:xfrm>
            <a:off x="10636081" y="1927865"/>
            <a:ext cx="842223" cy="276999"/>
          </a:xfrm>
          <a:prstGeom prst="rect">
            <a:avLst/>
          </a:prstGeom>
          <a:noFill/>
        </p:spPr>
        <p:txBody>
          <a:bodyPr wrap="none" rtlCol="0">
            <a:spAutoFit/>
          </a:bodyPr>
          <a:lstStyle/>
          <a:p>
            <a:r>
              <a:rPr lang="en-AU" sz="1200" dirty="0"/>
              <a:t>=24,000</a:t>
            </a:r>
          </a:p>
        </p:txBody>
      </p:sp>
      <p:sp>
        <p:nvSpPr>
          <p:cNvPr id="4" name="Rectangle 3"/>
          <p:cNvSpPr/>
          <p:nvPr/>
        </p:nvSpPr>
        <p:spPr>
          <a:xfrm>
            <a:off x="10320469" y="1403648"/>
            <a:ext cx="1440160" cy="144016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p:cNvSpPr txBox="1"/>
          <p:nvPr/>
        </p:nvSpPr>
        <p:spPr>
          <a:xfrm>
            <a:off x="10298915" y="2268340"/>
            <a:ext cx="1440160" cy="584775"/>
          </a:xfrm>
          <a:prstGeom prst="rect">
            <a:avLst/>
          </a:prstGeom>
          <a:noFill/>
        </p:spPr>
        <p:txBody>
          <a:bodyPr wrap="square" rtlCol="0">
            <a:spAutoFit/>
          </a:bodyPr>
          <a:lstStyle/>
          <a:p>
            <a:pPr algn="ctr"/>
            <a:r>
              <a:rPr lang="en-AU" sz="1600" b="1" dirty="0"/>
              <a:t>Total = 48,000</a:t>
            </a:r>
          </a:p>
        </p:txBody>
      </p:sp>
      <p:sp>
        <p:nvSpPr>
          <p:cNvPr id="6" name="TextBox 5"/>
          <p:cNvSpPr txBox="1"/>
          <p:nvPr/>
        </p:nvSpPr>
        <p:spPr>
          <a:xfrm>
            <a:off x="3313221" y="3861048"/>
            <a:ext cx="765539" cy="215444"/>
          </a:xfrm>
          <a:prstGeom prst="rect">
            <a:avLst/>
          </a:prstGeom>
          <a:noFill/>
        </p:spPr>
        <p:txBody>
          <a:bodyPr wrap="square" rtlCol="0">
            <a:spAutoFit/>
          </a:bodyPr>
          <a:lstStyle/>
          <a:p>
            <a:r>
              <a:rPr lang="en-AU" sz="800" b="1" dirty="0"/>
              <a:t>48,000</a:t>
            </a:r>
          </a:p>
        </p:txBody>
      </p:sp>
      <p:sp>
        <p:nvSpPr>
          <p:cNvPr id="50" name="TextBox 49"/>
          <p:cNvSpPr txBox="1"/>
          <p:nvPr/>
        </p:nvSpPr>
        <p:spPr>
          <a:xfrm>
            <a:off x="8400257" y="3357572"/>
            <a:ext cx="765539" cy="215444"/>
          </a:xfrm>
          <a:prstGeom prst="rect">
            <a:avLst/>
          </a:prstGeom>
          <a:noFill/>
        </p:spPr>
        <p:txBody>
          <a:bodyPr wrap="square" rtlCol="0">
            <a:spAutoFit/>
          </a:bodyPr>
          <a:lstStyle/>
          <a:p>
            <a:r>
              <a:rPr lang="en-AU" sz="800" b="1" dirty="0"/>
              <a:t>72,000</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85547525"/>
      </p:ext>
    </p:extLst>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5423925" y="1403649"/>
            <a:ext cx="5184576" cy="4401616"/>
          </a:xfrm>
        </p:spPr>
        <p:txBody>
          <a:bodyPr>
            <a:normAutofit lnSpcReduction="10000"/>
          </a:bodyPr>
          <a:lstStyle/>
          <a:p>
            <a:pPr marL="109728" indent="0" algn="ctr" eaLnBrk="1" hangingPunct="1">
              <a:lnSpc>
                <a:spcPct val="150000"/>
              </a:lnSpc>
              <a:buNone/>
              <a:defRPr/>
            </a:pPr>
            <a:r>
              <a:rPr lang="en-US" altLang="en-US" sz="2200" dirty="0">
                <a:latin typeface="Arial" charset="0"/>
                <a:cs typeface="Arial" charset="0"/>
              </a:rPr>
              <a:t>GP Usage</a:t>
            </a:r>
          </a:p>
          <a:p>
            <a:pPr marL="109728" indent="0" algn="ctr" eaLnBrk="1" hangingPunct="1">
              <a:lnSpc>
                <a:spcPct val="150000"/>
              </a:lnSpc>
              <a:buNone/>
              <a:defRPr/>
            </a:pPr>
            <a:r>
              <a:rPr lang="en-US" altLang="en-US" sz="2200" dirty="0">
                <a:latin typeface="Arial" charset="0"/>
                <a:cs typeface="Arial" charset="0"/>
              </a:rPr>
              <a:t>Hospital Usage</a:t>
            </a:r>
          </a:p>
          <a:p>
            <a:pPr marL="109728" indent="0" algn="ctr" eaLnBrk="1" hangingPunct="1">
              <a:lnSpc>
                <a:spcPct val="150000"/>
              </a:lnSpc>
              <a:buNone/>
              <a:defRPr/>
            </a:pPr>
            <a:r>
              <a:rPr lang="en-US" altLang="en-US" sz="2200" dirty="0">
                <a:latin typeface="Arial" charset="0"/>
                <a:cs typeface="Arial" charset="0"/>
              </a:rPr>
              <a:t>Overweight/Obese</a:t>
            </a:r>
          </a:p>
          <a:p>
            <a:pPr marL="109728" indent="0" algn="ctr" eaLnBrk="1" hangingPunct="1">
              <a:lnSpc>
                <a:spcPct val="150000"/>
              </a:lnSpc>
              <a:buNone/>
              <a:defRPr/>
            </a:pPr>
            <a:r>
              <a:rPr lang="en-US" altLang="en-US" sz="2200" dirty="0">
                <a:latin typeface="Arial" charset="0"/>
                <a:cs typeface="Arial" charset="0"/>
              </a:rPr>
              <a:t>Alcohol consumption</a:t>
            </a:r>
          </a:p>
          <a:p>
            <a:pPr marL="109728" indent="0" algn="ctr" eaLnBrk="1" hangingPunct="1">
              <a:lnSpc>
                <a:spcPct val="150000"/>
              </a:lnSpc>
              <a:buNone/>
              <a:defRPr/>
            </a:pPr>
            <a:r>
              <a:rPr lang="en-US" altLang="en-US" sz="2200" dirty="0">
                <a:latin typeface="Arial" charset="0"/>
                <a:cs typeface="Arial" charset="0"/>
              </a:rPr>
              <a:t>Smoking during pregnancy</a:t>
            </a:r>
          </a:p>
          <a:p>
            <a:pPr marL="109728" indent="0" algn="ctr" eaLnBrk="1" hangingPunct="1">
              <a:lnSpc>
                <a:spcPct val="150000"/>
              </a:lnSpc>
              <a:buNone/>
              <a:defRPr/>
            </a:pPr>
            <a:r>
              <a:rPr lang="en-US" altLang="en-US" sz="2200" dirty="0">
                <a:latin typeface="Arial" charset="0"/>
                <a:cs typeface="Arial" charset="0"/>
              </a:rPr>
              <a:t>Coronary heart disease</a:t>
            </a:r>
          </a:p>
          <a:p>
            <a:pPr marL="109728" indent="0" algn="ctr" eaLnBrk="1" hangingPunct="1">
              <a:lnSpc>
                <a:spcPct val="150000"/>
              </a:lnSpc>
              <a:buNone/>
              <a:defRPr/>
            </a:pPr>
            <a:r>
              <a:rPr lang="en-US" altLang="en-US" sz="2200" dirty="0">
                <a:latin typeface="Arial" charset="0"/>
                <a:cs typeface="Arial" charset="0"/>
              </a:rPr>
              <a:t>Lung cancer</a:t>
            </a:r>
          </a:p>
          <a:p>
            <a:pPr marL="109728" indent="0" algn="ctr" eaLnBrk="1" hangingPunct="1">
              <a:lnSpc>
                <a:spcPct val="150000"/>
              </a:lnSpc>
              <a:buNone/>
              <a:defRPr/>
            </a:pPr>
            <a:r>
              <a:rPr lang="en-US" altLang="en-US" sz="2200" dirty="0">
                <a:latin typeface="Arial" charset="0"/>
                <a:cs typeface="Arial" charset="0"/>
              </a:rPr>
              <a:t>Intentional self-harm</a:t>
            </a:r>
          </a:p>
          <a:p>
            <a:pPr marL="0" indent="0" eaLnBrk="1" hangingPunct="1">
              <a:lnSpc>
                <a:spcPct val="90000"/>
              </a:lnSpc>
              <a:buFont typeface="Arial" pitchFamily="34" charset="0"/>
              <a:buChar char="•"/>
              <a:defRPr/>
            </a:pPr>
            <a:endParaRPr lang="en-AU" altLang="en-US" sz="4000" dirty="0"/>
          </a:p>
          <a:p>
            <a:pPr marL="0" indent="0" eaLnBrk="1" hangingPunct="1">
              <a:lnSpc>
                <a:spcPct val="90000"/>
              </a:lnSpc>
              <a:buFont typeface="Arial" pitchFamily="34" charset="0"/>
              <a:buChar char="•"/>
              <a:defRPr/>
            </a:pPr>
            <a:endParaRPr lang="en-AU" altLang="en-US" sz="2800" dirty="0">
              <a:solidFill>
                <a:srgbClr val="2A2A86"/>
              </a:solidFill>
              <a:latin typeface="Arial" charset="0"/>
              <a:cs typeface="Arial" charset="0"/>
            </a:endParaRPr>
          </a:p>
          <a:p>
            <a:pPr marL="990600" lvl="1" indent="-533400" eaLnBrk="1" hangingPunct="1">
              <a:lnSpc>
                <a:spcPct val="90000"/>
              </a:lnSpc>
              <a:buFont typeface="Arial" pitchFamily="34" charset="0"/>
              <a:buChar char="•"/>
              <a:defRPr/>
            </a:pPr>
            <a:endParaRPr lang="en-AU" altLang="en-US" sz="3200" b="1" u="sng" dirty="0"/>
          </a:p>
          <a:p>
            <a:pPr marL="990600" lvl="1" indent="-533400" eaLnBrk="1" hangingPunct="1">
              <a:lnSpc>
                <a:spcPct val="90000"/>
              </a:lnSpc>
              <a:buFont typeface="Arial" pitchFamily="34" charset="0"/>
              <a:buChar char="•"/>
              <a:defRPr/>
            </a:pPr>
            <a:endParaRPr lang="en-AU" altLang="en-US" sz="3600" dirty="0"/>
          </a:p>
        </p:txBody>
      </p:sp>
      <p:sp>
        <p:nvSpPr>
          <p:cNvPr id="6" name="Title 1"/>
          <p:cNvSpPr txBox="1">
            <a:spLocks/>
          </p:cNvSpPr>
          <p:nvPr/>
        </p:nvSpPr>
        <p:spPr>
          <a:xfrm>
            <a:off x="431371" y="260648"/>
            <a:ext cx="11521280" cy="11430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pPr algn="ctr"/>
            <a:r>
              <a:rPr lang="en-AU" sz="4000" dirty="0"/>
              <a:t>Wollondilly (Health Status)</a:t>
            </a:r>
          </a:p>
        </p:txBody>
      </p:sp>
      <p:sp>
        <p:nvSpPr>
          <p:cNvPr id="2" name="Up Arrow 1"/>
          <p:cNvSpPr/>
          <p:nvPr/>
        </p:nvSpPr>
        <p:spPr>
          <a:xfrm>
            <a:off x="2735627" y="1559738"/>
            <a:ext cx="2304256" cy="4029501"/>
          </a:xfrm>
          <a:prstGeom prst="upArrow">
            <a:avLst>
              <a:gd name="adj1" fmla="val 5698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52525668"/>
      </p:ext>
    </p:extLst>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A3E7CBE5-606F-441A-8C7E-84A6DCAA240E}"/>
              </a:ext>
            </a:extLst>
          </p:cNvPr>
          <p:cNvSpPr>
            <a:spLocks noGrp="1"/>
          </p:cNvSpPr>
          <p:nvPr>
            <p:ph type="title"/>
          </p:nvPr>
        </p:nvSpPr>
        <p:spPr/>
        <p:txBody>
          <a:bodyPr/>
          <a:lstStyle/>
          <a:p>
            <a:r>
              <a:rPr lang="en-GB" dirty="0"/>
              <a:t>Why and when to choose an alliance</a:t>
            </a:r>
          </a:p>
        </p:txBody>
      </p:sp>
      <p:sp>
        <p:nvSpPr>
          <p:cNvPr id="3" name="Content Placeholder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9CB5063-CB8B-43D2-81A8-4F4FA884689B}"/>
              </a:ext>
            </a:extLst>
          </p:cNvPr>
          <p:cNvSpPr>
            <a:spLocks noGrp="1"/>
          </p:cNvSpPr>
          <p:nvPr>
            <p:ph sz="quarter" idx="10"/>
          </p:nvPr>
        </p:nvSpPr>
        <p:spPr>
          <a:xfrm>
            <a:off x="1981204" y="1331958"/>
            <a:ext cx="4034901" cy="4893241"/>
          </a:xfrm>
        </p:spPr>
        <p:txBody>
          <a:bodyPr>
            <a:normAutofit fontScale="77500" lnSpcReduction="20000"/>
          </a:bodyPr>
          <a:lstStyle/>
          <a:p>
            <a:pPr marL="0" indent="0">
              <a:buNone/>
            </a:pPr>
            <a:r>
              <a:rPr lang="en-GB" dirty="0"/>
              <a:t>Why choose an alliance?</a:t>
            </a:r>
          </a:p>
          <a:p>
            <a:pPr marL="0" indent="0">
              <a:buNone/>
            </a:pPr>
            <a:endParaRPr lang="en-GB" dirty="0"/>
          </a:p>
          <a:p>
            <a:pPr>
              <a:buFont typeface="Wingdings" panose="05000000000000000000" pitchFamily="2" charset="2"/>
              <a:buChar char="ü"/>
            </a:pPr>
            <a:r>
              <a:rPr lang="en-GB" dirty="0"/>
              <a:t>To drive change</a:t>
            </a:r>
          </a:p>
          <a:p>
            <a:pPr>
              <a:buFont typeface="Wingdings" panose="05000000000000000000" pitchFamily="2" charset="2"/>
              <a:buChar char="ü"/>
            </a:pPr>
            <a:r>
              <a:rPr lang="en-GB" dirty="0"/>
              <a:t>To increase innovation</a:t>
            </a:r>
          </a:p>
          <a:p>
            <a:pPr>
              <a:buFont typeface="Wingdings" panose="05000000000000000000" pitchFamily="2" charset="2"/>
              <a:buChar char="ü"/>
            </a:pPr>
            <a:r>
              <a:rPr lang="en-GB" dirty="0"/>
              <a:t>To drive integration</a:t>
            </a:r>
          </a:p>
          <a:p>
            <a:pPr>
              <a:buFont typeface="Wingdings" panose="05000000000000000000" pitchFamily="2" charset="2"/>
              <a:buChar char="ü"/>
            </a:pPr>
            <a:r>
              <a:rPr lang="en-GB" dirty="0"/>
              <a:t>To improve end user involvement</a:t>
            </a:r>
          </a:p>
          <a:p>
            <a:pPr>
              <a:buFont typeface="Wingdings" panose="05000000000000000000" pitchFamily="2" charset="2"/>
              <a:buChar char="ü"/>
            </a:pPr>
            <a:r>
              <a:rPr lang="en-GB" dirty="0"/>
              <a:t>To be more consultative</a:t>
            </a:r>
          </a:p>
          <a:p>
            <a:pPr>
              <a:buFont typeface="Wingdings" panose="05000000000000000000" pitchFamily="2" charset="2"/>
              <a:buChar char="ü"/>
            </a:pPr>
            <a:r>
              <a:rPr lang="en-GB" dirty="0"/>
              <a:t>To get more buy-in and ownership</a:t>
            </a:r>
          </a:p>
          <a:p>
            <a:pPr>
              <a:buFont typeface="Wingdings" panose="05000000000000000000" pitchFamily="2" charset="2"/>
              <a:buChar char="ü"/>
            </a:pPr>
            <a:r>
              <a:rPr lang="en-GB" dirty="0"/>
              <a:t>To increase the quality of service provision and outcomes</a:t>
            </a:r>
          </a:p>
          <a:p>
            <a:pPr>
              <a:buFont typeface="Wingdings" panose="05000000000000000000" pitchFamily="2" charset="2"/>
              <a:buChar char="ü"/>
            </a:pPr>
            <a:r>
              <a:rPr lang="en-GB" dirty="0"/>
              <a:t>To increase the potential for increasing value / supporting cost-reduction and elimination of waste</a:t>
            </a:r>
          </a:p>
          <a:p>
            <a:pPr>
              <a:buFont typeface="Wingdings" panose="05000000000000000000" pitchFamily="2" charset="2"/>
              <a:buChar char="ü"/>
            </a:pPr>
            <a:r>
              <a:rPr lang="en-GB" dirty="0"/>
              <a:t>To mitigate risks and optimise opportunities</a:t>
            </a:r>
          </a:p>
          <a:p>
            <a:pPr>
              <a:buFont typeface="Wingdings" panose="05000000000000000000" pitchFamily="2" charset="2"/>
              <a:buChar char="ü"/>
            </a:pPr>
            <a:r>
              <a:rPr lang="en-GB" dirty="0"/>
              <a:t>To promote flexibility</a:t>
            </a:r>
          </a:p>
          <a:p>
            <a:endParaRPr lang="en-GB" dirty="0"/>
          </a:p>
        </p:txBody>
      </p:sp>
      <p:sp>
        <p:nvSpPr>
          <p:cNvPr id="4" name="Content Placeholder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3049B12-C043-49EA-8914-C73F5AF5DFB7}"/>
              </a:ext>
            </a:extLst>
          </p:cNvPr>
          <p:cNvSpPr txBox="1">
            <a:spLocks/>
          </p:cNvSpPr>
          <p:nvPr/>
        </p:nvSpPr>
        <p:spPr>
          <a:xfrm>
            <a:off x="6096004" y="1331953"/>
            <a:ext cx="4034901" cy="376383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72397C"/>
              </a:buClr>
              <a:buNone/>
            </a:pPr>
            <a:r>
              <a:rPr lang="en-GB" sz="1800" dirty="0">
                <a:solidFill>
                  <a:prstClr val="black"/>
                </a:solidFill>
              </a:rPr>
              <a:t>Suitable alliance contexts</a:t>
            </a:r>
          </a:p>
          <a:p>
            <a:pPr marL="0" indent="0">
              <a:buClr>
                <a:srgbClr val="72397C"/>
              </a:buClr>
              <a:buNone/>
            </a:pPr>
            <a:endParaRPr lang="en-GB" sz="1800" dirty="0">
              <a:solidFill>
                <a:prstClr val="black"/>
              </a:solidFill>
            </a:endParaRPr>
          </a:p>
          <a:p>
            <a:pPr>
              <a:buClr>
                <a:srgbClr val="72397C"/>
              </a:buClr>
              <a:buFont typeface="Wingdings" panose="05000000000000000000" pitchFamily="2" charset="2"/>
              <a:buChar char="ü"/>
            </a:pPr>
            <a:r>
              <a:rPr lang="en-GB" sz="1800" dirty="0">
                <a:solidFill>
                  <a:prstClr val="black"/>
                </a:solidFill>
              </a:rPr>
              <a:t>High number of unknowns</a:t>
            </a:r>
          </a:p>
          <a:p>
            <a:pPr>
              <a:buClr>
                <a:srgbClr val="72397C"/>
              </a:buClr>
              <a:buFont typeface="Wingdings" panose="05000000000000000000" pitchFamily="2" charset="2"/>
              <a:buChar char="ü"/>
            </a:pPr>
            <a:r>
              <a:rPr lang="en-GB" sz="1800" dirty="0">
                <a:solidFill>
                  <a:prstClr val="black"/>
                </a:solidFill>
              </a:rPr>
              <a:t>High degree of complexity</a:t>
            </a:r>
          </a:p>
          <a:p>
            <a:pPr>
              <a:buClr>
                <a:srgbClr val="72397C"/>
              </a:buClr>
              <a:buFont typeface="Wingdings" panose="05000000000000000000" pitchFamily="2" charset="2"/>
              <a:buChar char="ü"/>
            </a:pPr>
            <a:r>
              <a:rPr lang="en-GB" sz="1800" dirty="0">
                <a:solidFill>
                  <a:prstClr val="black"/>
                </a:solidFill>
              </a:rPr>
              <a:t>Short timeframe</a:t>
            </a:r>
          </a:p>
          <a:p>
            <a:pPr>
              <a:buClr>
                <a:srgbClr val="72397C"/>
              </a:buClr>
              <a:buFont typeface="Wingdings" panose="05000000000000000000" pitchFamily="2" charset="2"/>
              <a:buChar char="ü"/>
            </a:pPr>
            <a:r>
              <a:rPr lang="en-GB" sz="1800" dirty="0">
                <a:solidFill>
                  <a:prstClr val="black"/>
                </a:solidFill>
              </a:rPr>
              <a:t>Timeframes and outcomes dependent on multiple parties</a:t>
            </a:r>
          </a:p>
          <a:p>
            <a:pPr>
              <a:buClr>
                <a:srgbClr val="72397C"/>
              </a:buClr>
              <a:buFont typeface="Wingdings" panose="05000000000000000000" pitchFamily="2" charset="2"/>
              <a:buChar char="ü"/>
            </a:pPr>
            <a:r>
              <a:rPr lang="en-GB" sz="1800" dirty="0">
                <a:solidFill>
                  <a:prstClr val="black"/>
                </a:solidFill>
              </a:rPr>
              <a:t>Need to become more financial sustainable</a:t>
            </a:r>
          </a:p>
          <a:p>
            <a:pPr>
              <a:buClr>
                <a:srgbClr val="72397C"/>
              </a:buClr>
              <a:buFont typeface="Wingdings" panose="05000000000000000000" pitchFamily="2" charset="2"/>
              <a:buChar char="ü"/>
            </a:pPr>
            <a:r>
              <a:rPr lang="en-GB" sz="1800" dirty="0">
                <a:solidFill>
                  <a:prstClr val="black"/>
                </a:solidFill>
              </a:rPr>
              <a:t>High risk from external factors</a:t>
            </a:r>
          </a:p>
          <a:p>
            <a:pPr>
              <a:buClr>
                <a:srgbClr val="72397C"/>
              </a:buClr>
              <a:buFont typeface="Wingdings" panose="05000000000000000000" pitchFamily="2" charset="2"/>
              <a:buChar char="ü"/>
            </a:pPr>
            <a:r>
              <a:rPr lang="en-GB" sz="1800" dirty="0">
                <a:solidFill>
                  <a:prstClr val="black"/>
                </a:solidFill>
              </a:rPr>
              <a:t>Dispersed expertise</a:t>
            </a:r>
          </a:p>
          <a:p>
            <a:pPr>
              <a:buClr>
                <a:srgbClr val="72397C"/>
              </a:buClr>
              <a:buFont typeface="Wingdings" panose="05000000000000000000" pitchFamily="2" charset="2"/>
              <a:buChar char="ü"/>
            </a:pPr>
            <a:r>
              <a:rPr lang="en-GB" sz="1800" dirty="0">
                <a:solidFill>
                  <a:prstClr val="black"/>
                </a:solidFill>
              </a:rPr>
              <a:t>Intention to promote value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50424371"/>
      </p:ext>
    </p:extLst>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BC3768B-6C96-4508-9AED-4DD8FDF837BE}"/>
              </a:ext>
            </a:extLst>
          </p:cNvPr>
          <p:cNvSpPr>
            <a:spLocks noGrp="1"/>
          </p:cNvSpPr>
          <p:nvPr>
            <p:ph idx="1"/>
          </p:nvPr>
        </p:nvSpPr>
        <p:spPr>
          <a:xfrm>
            <a:off x="788988" y="2316918"/>
            <a:ext cx="4910336" cy="1426163"/>
          </a:xfrm>
        </p:spPr>
        <p:txBody>
          <a:bodyPr/>
          <a:lstStyle/>
          <a:p>
            <a:endParaRPr lang="en-AU" dirty="0"/>
          </a:p>
        </p:txBody>
      </p:sp>
      <p:sp>
        <p:nvSpPr>
          <p:cNvPr id="3" name="Title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8D3C2EF-0A62-44D5-987F-BB799F1BD42C}"/>
              </a:ext>
            </a:extLst>
          </p:cNvPr>
          <p:cNvSpPr>
            <a:spLocks noGrp="1"/>
          </p:cNvSpPr>
          <p:nvPr>
            <p:ph type="title"/>
          </p:nvPr>
        </p:nvSpPr>
        <p:spPr/>
        <p:txBody>
          <a:bodyPr/>
          <a:lstStyle/>
          <a:p>
            <a:r>
              <a:rPr lang="en-AU" dirty="0"/>
              <a:t>The Need for a Solution</a:t>
            </a:r>
          </a:p>
        </p:txBody>
      </p:sp>
      <p:pic>
        <p:nvPicPr>
          <p:cNvPr id="1026" name="Picture 2" descr="Image result for campbelltown hospital">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01D3749-0438-4D80-8A56-80E59B28FE0B}"/>
              </a:ext>
            </a:extLst>
          </p:cNvPr>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3088" y="1417638"/>
            <a:ext cx="10035413" cy="424102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01764329"/>
      </p:ext>
    </p:extLst>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31371" y="260648"/>
            <a:ext cx="11233248" cy="1143000"/>
          </a:xfrm>
        </p:spPr>
        <p:txBody>
          <a:bodyPr>
            <a:noAutofit/>
          </a:bodyPr>
          <a:lstStyle/>
          <a:p>
            <a:pPr algn="ctr"/>
            <a:r>
              <a:rPr lang="en-AU" sz="4000" b="1" dirty="0"/>
              <a:t>The Wollondilly Health Alliance</a:t>
            </a:r>
          </a:p>
        </p:txBody>
      </p:sp>
      <p:sp>
        <p:nvSpPr>
          <p:cNvPr id="3" name="Content Placeholder 2"/>
          <p:cNvSpPr>
            <a:spLocks noGrp="1"/>
          </p:cNvSpPr>
          <p:nvPr>
            <p:ph idx="1"/>
          </p:nvPr>
        </p:nvSpPr>
        <p:spPr>
          <a:xfrm>
            <a:off x="431372" y="1340769"/>
            <a:ext cx="11137237" cy="792088"/>
          </a:xfrm>
        </p:spPr>
        <p:txBody>
          <a:bodyPr>
            <a:noAutofit/>
          </a:bodyPr>
          <a:lstStyle/>
          <a:p>
            <a:pPr algn="just"/>
            <a:r>
              <a:rPr lang="en-AU" sz="2200" dirty="0"/>
              <a:t>The Wollondilly Health Alliance (WHA), formed in 2014, is an initiative of the NSW Health Integrated Care Strategy.</a:t>
            </a:r>
            <a:endParaRPr lang="en-AU" sz="800" dirty="0"/>
          </a:p>
          <a:p>
            <a:pPr marL="109728" indent="0">
              <a:buNone/>
            </a:pPr>
            <a:endParaRPr lang="en-AU" sz="800" dirty="0"/>
          </a:p>
          <a:p>
            <a:endParaRPr lang="en-AU" sz="2200" dirty="0"/>
          </a:p>
          <a:p>
            <a:endParaRPr lang="en-AU" dirty="0"/>
          </a:p>
        </p:txBody>
      </p:sp>
      <p:sp>
        <p:nvSpPr>
          <p:cNvPr id="5" name="TextBox 4"/>
          <p:cNvSpPr txBox="1"/>
          <p:nvPr/>
        </p:nvSpPr>
        <p:spPr>
          <a:xfrm>
            <a:off x="698824" y="2420888"/>
            <a:ext cx="10849205" cy="2616101"/>
          </a:xfrm>
          <a:prstGeom prst="rect">
            <a:avLst/>
          </a:prstGeom>
          <a:solidFill>
            <a:schemeClr val="accent1">
              <a:lumMod val="75000"/>
            </a:schemeClr>
          </a:solidFill>
          <a:ln>
            <a:solidFill>
              <a:schemeClr val="accent1">
                <a:lumMod val="75000"/>
              </a:schemeClr>
            </a:solidFill>
          </a:ln>
        </p:spPr>
        <p:txBody>
          <a:bodyPr wrap="square" rtlCol="0" anchor="ctr">
            <a:spAutoFit/>
          </a:bodyPr>
          <a:lstStyle/>
          <a:p>
            <a:pPr algn="just"/>
            <a:r>
              <a:rPr lang="en-AU" sz="2200" dirty="0">
                <a:solidFill>
                  <a:schemeClr val="bg1"/>
                </a:solidFill>
              </a:rPr>
              <a:t>The vision for the WHA is a community that:</a:t>
            </a:r>
          </a:p>
          <a:p>
            <a:pPr algn="just"/>
            <a:endParaRPr lang="en-AU" sz="800" dirty="0">
              <a:solidFill>
                <a:schemeClr val="bg1"/>
              </a:solidFill>
            </a:endParaRPr>
          </a:p>
          <a:p>
            <a:pPr marL="342900" indent="-342900" algn="just">
              <a:buFont typeface="Arial" panose="020B0604020202020204" pitchFamily="34" charset="0"/>
              <a:buChar char="•"/>
            </a:pPr>
            <a:r>
              <a:rPr lang="en-AU" sz="2200" dirty="0">
                <a:solidFill>
                  <a:schemeClr val="bg1"/>
                </a:solidFill>
              </a:rPr>
              <a:t>Is healthier</a:t>
            </a:r>
          </a:p>
          <a:p>
            <a:pPr marL="342900" indent="-342900" algn="just">
              <a:buFont typeface="Arial" panose="020B0604020202020204" pitchFamily="34" charset="0"/>
              <a:buChar char="•"/>
            </a:pPr>
            <a:endParaRPr lang="en-AU" sz="800" dirty="0">
              <a:solidFill>
                <a:schemeClr val="bg1"/>
              </a:solidFill>
            </a:endParaRPr>
          </a:p>
          <a:p>
            <a:pPr marL="342900" indent="-342900" algn="just">
              <a:buFont typeface="Arial" panose="020B0604020202020204" pitchFamily="34" charset="0"/>
              <a:buChar char="•"/>
            </a:pPr>
            <a:r>
              <a:rPr lang="en-AU" sz="2200" dirty="0">
                <a:solidFill>
                  <a:schemeClr val="bg1"/>
                </a:solidFill>
              </a:rPr>
              <a:t>Finds it easier and quicker to access services</a:t>
            </a:r>
          </a:p>
          <a:p>
            <a:pPr marL="342900" indent="-342900" algn="just">
              <a:buFont typeface="Arial" panose="020B0604020202020204" pitchFamily="34" charset="0"/>
              <a:buChar char="•"/>
            </a:pPr>
            <a:endParaRPr lang="en-AU" sz="800" dirty="0">
              <a:solidFill>
                <a:schemeClr val="bg1"/>
              </a:solidFill>
            </a:endParaRPr>
          </a:p>
          <a:p>
            <a:pPr marL="342900" indent="-342900" algn="just">
              <a:buFont typeface="Arial" panose="020B0604020202020204" pitchFamily="34" charset="0"/>
              <a:buChar char="•"/>
            </a:pPr>
            <a:r>
              <a:rPr lang="en-AU" sz="2200" dirty="0">
                <a:solidFill>
                  <a:schemeClr val="bg1"/>
                </a:solidFill>
              </a:rPr>
              <a:t>Has access to the highest quality of health services</a:t>
            </a:r>
          </a:p>
          <a:p>
            <a:pPr marL="342900" indent="-342900" algn="just">
              <a:buFont typeface="Arial" panose="020B0604020202020204" pitchFamily="34" charset="0"/>
              <a:buChar char="•"/>
            </a:pPr>
            <a:endParaRPr lang="en-AU" sz="800" dirty="0">
              <a:solidFill>
                <a:schemeClr val="bg1"/>
              </a:solidFill>
            </a:endParaRPr>
          </a:p>
          <a:p>
            <a:pPr marL="342900" indent="-342900" algn="just">
              <a:buFont typeface="Arial" panose="020B0604020202020204" pitchFamily="34" charset="0"/>
              <a:buChar char="•"/>
            </a:pPr>
            <a:r>
              <a:rPr lang="en-AU" sz="2200" dirty="0">
                <a:solidFill>
                  <a:schemeClr val="bg1"/>
                </a:solidFill>
              </a:rPr>
              <a:t>Has a say in the development and provision of health services that affect them</a:t>
            </a:r>
          </a:p>
        </p:txBody>
      </p:sp>
      <p:sp>
        <p:nvSpPr>
          <p:cNvPr id="4" name="TextBox 3"/>
          <p:cNvSpPr txBox="1"/>
          <p:nvPr/>
        </p:nvSpPr>
        <p:spPr>
          <a:xfrm>
            <a:off x="9360364" y="5805264"/>
            <a:ext cx="2496277" cy="923330"/>
          </a:xfrm>
          <a:prstGeom prst="rect">
            <a:avLst/>
          </a:prstGeom>
          <a:solidFill>
            <a:schemeClr val="bg1"/>
          </a:solidFill>
          <a:ln>
            <a:solidFill>
              <a:schemeClr val="bg1"/>
            </a:solidFill>
          </a:ln>
        </p:spPr>
        <p:txBody>
          <a:bodyPr wrap="square" rtlCol="0">
            <a:spAutoFit/>
          </a:bodyPr>
          <a:lstStyle/>
          <a:p>
            <a:endParaRPr lang="en-AU" dirty="0"/>
          </a:p>
          <a:p>
            <a:endParaRPr lang="en-AU" dirty="0"/>
          </a:p>
          <a:p>
            <a:endParaRPr lang="en-AU"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6371061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10"/>
    </mc:Choice>
    <mc:Fallback>
      <mp:transition xmlns:mp="http://schemas.microsoft.com/office/mac/powerpoint/2008/main"/>
    </mc:Fallback>
  </mc:AlternateContent>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normAutofit/>
          </a:bodyPr>
          <a:lstStyle/>
          <a:p>
            <a:pPr marL="109728" indent="0" algn="ctr">
              <a:buNone/>
            </a:pPr>
            <a:r>
              <a:rPr lang="en-AU" dirty="0"/>
              <a:t>“We believe in coming together for the benefit of our community’s health and wellbeing”</a:t>
            </a:r>
          </a:p>
          <a:p>
            <a:endParaRPr lang="en-AU" dirty="0"/>
          </a:p>
          <a:p>
            <a:endParaRPr lang="en-AU" dirty="0"/>
          </a:p>
          <a:p>
            <a:endParaRPr lang="en-AU" dirty="0"/>
          </a:p>
          <a:p>
            <a:endParaRPr lang="en-AU" dirty="0"/>
          </a:p>
          <a:p>
            <a:pPr algn="just"/>
            <a:r>
              <a:rPr lang="en-AU" sz="2200" dirty="0"/>
              <a:t>In addition to the three key member agencies, General Practitioners, Non-Government Organisations and Private Enterprise Organisations are considered to be the core customers of the Alliance.</a:t>
            </a:r>
          </a:p>
          <a:p>
            <a:endParaRPr lang="en-AU" dirty="0"/>
          </a:p>
        </p:txBody>
      </p:sp>
      <p:sp>
        <p:nvSpPr>
          <p:cNvPr id="2" name="Title 1"/>
          <p:cNvSpPr>
            <a:spLocks noGrp="1"/>
          </p:cNvSpPr>
          <p:nvPr>
            <p:ph type="title"/>
          </p:nvPr>
        </p:nvSpPr>
        <p:spPr>
          <a:xfrm>
            <a:off x="431371" y="260648"/>
            <a:ext cx="11233248" cy="1143000"/>
          </a:xfrm>
        </p:spPr>
        <p:txBody>
          <a:bodyPr>
            <a:noAutofit/>
          </a:bodyPr>
          <a:lstStyle/>
          <a:p>
            <a:pPr algn="ctr"/>
            <a:r>
              <a:rPr lang="en-AU" sz="4000" b="1" dirty="0"/>
              <a:t>The Wollondilly Health Alliance</a:t>
            </a:r>
          </a:p>
        </p:txBody>
      </p:sp>
      <p:pic>
        <p:nvPicPr>
          <p:cNvPr id="6" name="Picture 5" descr="https://www.swslhd.nsw.gov.au/Services/CANR%5Ccontent/images/NSW_Health_South_West_Sydney_LHD_-_col_grad_RGB.jpg">
            <a:hlinkClick r:id="rId3"/>
          </p:cNvPr>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99456" y="3048471"/>
            <a:ext cx="3606872" cy="72247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 name="Picture 7"/>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360363" y="2669794"/>
            <a:ext cx="2016224" cy="113794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TextBox 3"/>
          <p:cNvSpPr txBox="1"/>
          <p:nvPr/>
        </p:nvSpPr>
        <p:spPr>
          <a:xfrm>
            <a:off x="9360364" y="5805264"/>
            <a:ext cx="2496277" cy="923330"/>
          </a:xfrm>
          <a:prstGeom prst="rect">
            <a:avLst/>
          </a:prstGeom>
          <a:solidFill>
            <a:schemeClr val="bg1"/>
          </a:solidFill>
          <a:ln>
            <a:solidFill>
              <a:schemeClr val="bg1"/>
            </a:solidFill>
          </a:ln>
        </p:spPr>
        <p:txBody>
          <a:bodyPr wrap="square" rtlCol="0">
            <a:spAutoFit/>
          </a:bodyPr>
          <a:lstStyle/>
          <a:p>
            <a:endParaRPr lang="en-AU" dirty="0"/>
          </a:p>
          <a:p>
            <a:endParaRPr lang="en-AU" dirty="0"/>
          </a:p>
          <a:p>
            <a:endParaRPr lang="en-AU" dirty="0"/>
          </a:p>
        </p:txBody>
      </p:sp>
      <p:pic>
        <p:nvPicPr>
          <p:cNvPr id="8" name="Picture 9" descr="http://profile.id.com.au/Assets/profile/wollondilly/images/248-logo.png">
            <a:hlinkClick r:id="rId6"/>
          </p:cNvPr>
          <p:cNvPicPr>
            <a:picLocks noChangeAspect="1" noChangeArrowheads="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38155" y="2732499"/>
            <a:ext cx="1977652" cy="103826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6664430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10"/>
    </mc:Choice>
    <mc:Fallback>
      <mp:transition xmlns:mp="http://schemas.microsoft.com/office/mac/powerpoint/2008/main"/>
    </mc:Fallback>
  </mc:AlternateContent>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372" y="1268760"/>
            <a:ext cx="11137237" cy="4392488"/>
          </a:xfrm>
        </p:spPr>
        <p:txBody>
          <a:bodyPr>
            <a:noAutofit/>
          </a:bodyPr>
          <a:lstStyle/>
          <a:p>
            <a:pPr algn="just"/>
            <a:r>
              <a:rPr lang="en-AU" sz="2200" dirty="0"/>
              <a:t>To identify and address health care access issues in Wollondilly</a:t>
            </a:r>
          </a:p>
          <a:p>
            <a:pPr marL="109728" indent="0" algn="just">
              <a:buNone/>
            </a:pPr>
            <a:endParaRPr lang="en-AU" sz="1000" dirty="0"/>
          </a:p>
          <a:p>
            <a:pPr marL="109728" indent="0" algn="just">
              <a:buNone/>
            </a:pPr>
            <a:endParaRPr lang="en-AU" sz="1000" dirty="0"/>
          </a:p>
          <a:p>
            <a:pPr lvl="1"/>
            <a:r>
              <a:rPr lang="en-AU" sz="2200" dirty="0"/>
              <a:t>Support</a:t>
            </a:r>
          </a:p>
          <a:p>
            <a:pPr lvl="1"/>
            <a:r>
              <a:rPr lang="en-AU" sz="2200" dirty="0"/>
              <a:t>Connect</a:t>
            </a:r>
          </a:p>
          <a:p>
            <a:pPr lvl="1"/>
            <a:r>
              <a:rPr lang="en-AU" sz="2200" dirty="0"/>
              <a:t>Innovation</a:t>
            </a:r>
          </a:p>
          <a:p>
            <a:pPr lvl="1"/>
            <a:r>
              <a:rPr lang="en-AU" sz="2200" dirty="0"/>
              <a:t>Insight</a:t>
            </a:r>
          </a:p>
          <a:p>
            <a:pPr lvl="1"/>
            <a:r>
              <a:rPr lang="en-AU" sz="2200" dirty="0"/>
              <a:t>Wellbeing</a:t>
            </a:r>
          </a:p>
        </p:txBody>
      </p:sp>
      <p:sp>
        <p:nvSpPr>
          <p:cNvPr id="2" name="Title 1"/>
          <p:cNvSpPr>
            <a:spLocks noGrp="1"/>
          </p:cNvSpPr>
          <p:nvPr>
            <p:ph type="title"/>
          </p:nvPr>
        </p:nvSpPr>
        <p:spPr>
          <a:xfrm>
            <a:off x="527381" y="332656"/>
            <a:ext cx="11233248" cy="936104"/>
          </a:xfrm>
        </p:spPr>
        <p:txBody>
          <a:bodyPr>
            <a:normAutofit/>
          </a:bodyPr>
          <a:lstStyle/>
          <a:p>
            <a:r>
              <a:rPr lang="en-AU" sz="4000" b="1" dirty="0"/>
              <a:t>Purpose</a:t>
            </a:r>
            <a:endParaRPr lang="en-AU" sz="3600" b="1"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95733" y="1916832"/>
            <a:ext cx="7461816" cy="302433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9967582"/>
      </p:ext>
    </p:extLst>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3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EBC63E6-0045-4B9E-A5CE-24F2AF56F6E8}"/>
              </a:ext>
            </a:extLst>
          </p:cNvPr>
          <p:cNvSpPr>
            <a:spLocks noChangeArrowheads="1"/>
          </p:cNvSpPr>
          <p:nvPr/>
        </p:nvSpPr>
        <p:spPr bwMode="auto">
          <a:xfrm>
            <a:off x="6003667" y="43934"/>
            <a:ext cx="184666" cy="36933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a:endParaRPr lang="en-AU"/>
          </a:p>
        </p:txBody>
      </p:sp>
      <p:grpSp>
        <p:nvGrpSpPr>
          <p:cNvPr id="3" name="Group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D024370-0D8B-4EAF-8AD9-6644A36F01A2}"/>
              </a:ext>
            </a:extLst>
          </p:cNvPr>
          <p:cNvGrpSpPr>
            <a:grpSpLocks/>
          </p:cNvGrpSpPr>
          <p:nvPr/>
        </p:nvGrpSpPr>
        <p:grpSpPr bwMode="auto">
          <a:xfrm>
            <a:off x="2135448" y="1648347"/>
            <a:ext cx="7675033" cy="3742829"/>
            <a:chOff x="1423" y="235"/>
            <a:chExt cx="9065" cy="5895"/>
          </a:xfrm>
        </p:grpSpPr>
        <p:sp>
          <p:nvSpPr>
            <p:cNvPr id="5" name="Rectangle 3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F6BB462-CFB3-4A20-9203-07112F5478F9}"/>
                </a:ext>
              </a:extLst>
            </p:cNvPr>
            <p:cNvSpPr>
              <a:spLocks noChangeArrowheads="1"/>
            </p:cNvSpPr>
            <p:nvPr/>
          </p:nvSpPr>
          <p:spPr bwMode="auto">
            <a:xfrm>
              <a:off x="4543" y="242"/>
              <a:ext cx="2777" cy="982"/>
            </a:xfrm>
            <a:prstGeom prst="rect">
              <a:avLst/>
            </a:prstGeom>
            <a:solidFill>
              <a:srgbClr val="E6E6E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sp>
          <p:nvSpPr>
            <p:cNvPr id="6" name="AutoShape 3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4703F4C-8020-4255-992B-BE062DA55D73}"/>
                </a:ext>
              </a:extLst>
            </p:cNvPr>
            <p:cNvSpPr>
              <a:spLocks/>
            </p:cNvSpPr>
            <p:nvPr/>
          </p:nvSpPr>
          <p:spPr bwMode="auto">
            <a:xfrm>
              <a:off x="4536" y="235"/>
              <a:ext cx="2794" cy="996"/>
            </a:xfrm>
            <a:custGeom>
              <a:avLst/>
              <a:gdLst>
                <a:gd name="T0" fmla="+- 0 7330 4536"/>
                <a:gd name="T1" fmla="*/ T0 w 2794"/>
                <a:gd name="T2" fmla="+- 0 1232 236"/>
                <a:gd name="T3" fmla="*/ 1232 h 996"/>
                <a:gd name="T4" fmla="+- 0 4536 4536"/>
                <a:gd name="T5" fmla="*/ T4 w 2794"/>
                <a:gd name="T6" fmla="+- 0 1232 236"/>
                <a:gd name="T7" fmla="*/ 1232 h 996"/>
                <a:gd name="T8" fmla="+- 0 4536 4536"/>
                <a:gd name="T9" fmla="*/ T8 w 2794"/>
                <a:gd name="T10" fmla="+- 0 236 236"/>
                <a:gd name="T11" fmla="*/ 236 h 996"/>
                <a:gd name="T12" fmla="+- 0 7330 4536"/>
                <a:gd name="T13" fmla="*/ T12 w 2794"/>
                <a:gd name="T14" fmla="+- 0 236 236"/>
                <a:gd name="T15" fmla="*/ 236 h 996"/>
                <a:gd name="T16" fmla="+- 0 7330 4536"/>
                <a:gd name="T17" fmla="*/ T16 w 2794"/>
                <a:gd name="T18" fmla="+- 0 243 236"/>
                <a:gd name="T19" fmla="*/ 243 h 996"/>
                <a:gd name="T20" fmla="+- 0 4553 4536"/>
                <a:gd name="T21" fmla="*/ T20 w 2794"/>
                <a:gd name="T22" fmla="+- 0 243 236"/>
                <a:gd name="T23" fmla="*/ 243 h 996"/>
                <a:gd name="T24" fmla="+- 0 4543 4536"/>
                <a:gd name="T25" fmla="*/ T24 w 2794"/>
                <a:gd name="T26" fmla="+- 0 250 236"/>
                <a:gd name="T27" fmla="*/ 250 h 996"/>
                <a:gd name="T28" fmla="+- 0 4553 4536"/>
                <a:gd name="T29" fmla="*/ T28 w 2794"/>
                <a:gd name="T30" fmla="+- 0 250 236"/>
                <a:gd name="T31" fmla="*/ 250 h 996"/>
                <a:gd name="T32" fmla="+- 0 4553 4536"/>
                <a:gd name="T33" fmla="*/ T32 w 2794"/>
                <a:gd name="T34" fmla="+- 0 1215 236"/>
                <a:gd name="T35" fmla="*/ 1215 h 996"/>
                <a:gd name="T36" fmla="+- 0 4543 4536"/>
                <a:gd name="T37" fmla="*/ T36 w 2794"/>
                <a:gd name="T38" fmla="+- 0 1215 236"/>
                <a:gd name="T39" fmla="*/ 1215 h 996"/>
                <a:gd name="T40" fmla="+- 0 4553 4536"/>
                <a:gd name="T41" fmla="*/ T40 w 2794"/>
                <a:gd name="T42" fmla="+- 0 1224 236"/>
                <a:gd name="T43" fmla="*/ 1224 h 996"/>
                <a:gd name="T44" fmla="+- 0 7330 4536"/>
                <a:gd name="T45" fmla="*/ T44 w 2794"/>
                <a:gd name="T46" fmla="+- 0 1224 236"/>
                <a:gd name="T47" fmla="*/ 1224 h 996"/>
                <a:gd name="T48" fmla="+- 0 7330 4536"/>
                <a:gd name="T49" fmla="*/ T48 w 2794"/>
                <a:gd name="T50" fmla="+- 0 1232 236"/>
                <a:gd name="T51" fmla="*/ 1232 h 996"/>
                <a:gd name="T52" fmla="+- 0 4553 4536"/>
                <a:gd name="T53" fmla="*/ T52 w 2794"/>
                <a:gd name="T54" fmla="+- 0 250 236"/>
                <a:gd name="T55" fmla="*/ 250 h 996"/>
                <a:gd name="T56" fmla="+- 0 4543 4536"/>
                <a:gd name="T57" fmla="*/ T56 w 2794"/>
                <a:gd name="T58" fmla="+- 0 250 236"/>
                <a:gd name="T59" fmla="*/ 250 h 996"/>
                <a:gd name="T60" fmla="+- 0 4553 4536"/>
                <a:gd name="T61" fmla="*/ T60 w 2794"/>
                <a:gd name="T62" fmla="+- 0 243 236"/>
                <a:gd name="T63" fmla="*/ 243 h 996"/>
                <a:gd name="T64" fmla="+- 0 4553 4536"/>
                <a:gd name="T65" fmla="*/ T64 w 2794"/>
                <a:gd name="T66" fmla="+- 0 250 236"/>
                <a:gd name="T67" fmla="*/ 250 h 996"/>
                <a:gd name="T68" fmla="+- 0 7313 4536"/>
                <a:gd name="T69" fmla="*/ T68 w 2794"/>
                <a:gd name="T70" fmla="+- 0 250 236"/>
                <a:gd name="T71" fmla="*/ 250 h 996"/>
                <a:gd name="T72" fmla="+- 0 4553 4536"/>
                <a:gd name="T73" fmla="*/ T72 w 2794"/>
                <a:gd name="T74" fmla="+- 0 250 236"/>
                <a:gd name="T75" fmla="*/ 250 h 996"/>
                <a:gd name="T76" fmla="+- 0 4553 4536"/>
                <a:gd name="T77" fmla="*/ T76 w 2794"/>
                <a:gd name="T78" fmla="+- 0 243 236"/>
                <a:gd name="T79" fmla="*/ 243 h 996"/>
                <a:gd name="T80" fmla="+- 0 7313 4536"/>
                <a:gd name="T81" fmla="*/ T80 w 2794"/>
                <a:gd name="T82" fmla="+- 0 243 236"/>
                <a:gd name="T83" fmla="*/ 243 h 996"/>
                <a:gd name="T84" fmla="+- 0 7313 4536"/>
                <a:gd name="T85" fmla="*/ T84 w 2794"/>
                <a:gd name="T86" fmla="+- 0 250 236"/>
                <a:gd name="T87" fmla="*/ 250 h 996"/>
                <a:gd name="T88" fmla="+- 0 7313 4536"/>
                <a:gd name="T89" fmla="*/ T88 w 2794"/>
                <a:gd name="T90" fmla="+- 0 1224 236"/>
                <a:gd name="T91" fmla="*/ 1224 h 996"/>
                <a:gd name="T92" fmla="+- 0 7313 4536"/>
                <a:gd name="T93" fmla="*/ T92 w 2794"/>
                <a:gd name="T94" fmla="+- 0 243 236"/>
                <a:gd name="T95" fmla="*/ 243 h 996"/>
                <a:gd name="T96" fmla="+- 0 7320 4536"/>
                <a:gd name="T97" fmla="*/ T96 w 2794"/>
                <a:gd name="T98" fmla="+- 0 250 236"/>
                <a:gd name="T99" fmla="*/ 250 h 996"/>
                <a:gd name="T100" fmla="+- 0 7330 4536"/>
                <a:gd name="T101" fmla="*/ T100 w 2794"/>
                <a:gd name="T102" fmla="+- 0 250 236"/>
                <a:gd name="T103" fmla="*/ 250 h 996"/>
                <a:gd name="T104" fmla="+- 0 7330 4536"/>
                <a:gd name="T105" fmla="*/ T104 w 2794"/>
                <a:gd name="T106" fmla="+- 0 1215 236"/>
                <a:gd name="T107" fmla="*/ 1215 h 996"/>
                <a:gd name="T108" fmla="+- 0 7320 4536"/>
                <a:gd name="T109" fmla="*/ T108 w 2794"/>
                <a:gd name="T110" fmla="+- 0 1215 236"/>
                <a:gd name="T111" fmla="*/ 1215 h 996"/>
                <a:gd name="T112" fmla="+- 0 7313 4536"/>
                <a:gd name="T113" fmla="*/ T112 w 2794"/>
                <a:gd name="T114" fmla="+- 0 1224 236"/>
                <a:gd name="T115" fmla="*/ 1224 h 996"/>
                <a:gd name="T116" fmla="+- 0 7330 4536"/>
                <a:gd name="T117" fmla="*/ T116 w 2794"/>
                <a:gd name="T118" fmla="+- 0 250 236"/>
                <a:gd name="T119" fmla="*/ 250 h 996"/>
                <a:gd name="T120" fmla="+- 0 7320 4536"/>
                <a:gd name="T121" fmla="*/ T120 w 2794"/>
                <a:gd name="T122" fmla="+- 0 250 236"/>
                <a:gd name="T123" fmla="*/ 250 h 996"/>
                <a:gd name="T124" fmla="+- 0 7313 4536"/>
                <a:gd name="T125" fmla="*/ T124 w 2794"/>
                <a:gd name="T126" fmla="+- 0 243 236"/>
                <a:gd name="T127" fmla="*/ 243 h 996"/>
                <a:gd name="T128" fmla="+- 0 7330 4536"/>
                <a:gd name="T129" fmla="*/ T128 w 2794"/>
                <a:gd name="T130" fmla="+- 0 243 236"/>
                <a:gd name="T131" fmla="*/ 243 h 996"/>
                <a:gd name="T132" fmla="+- 0 7330 4536"/>
                <a:gd name="T133" fmla="*/ T132 w 2794"/>
                <a:gd name="T134" fmla="+- 0 250 236"/>
                <a:gd name="T135" fmla="*/ 250 h 996"/>
                <a:gd name="T136" fmla="+- 0 4553 4536"/>
                <a:gd name="T137" fmla="*/ T136 w 2794"/>
                <a:gd name="T138" fmla="+- 0 1224 236"/>
                <a:gd name="T139" fmla="*/ 1224 h 996"/>
                <a:gd name="T140" fmla="+- 0 4543 4536"/>
                <a:gd name="T141" fmla="*/ T140 w 2794"/>
                <a:gd name="T142" fmla="+- 0 1215 236"/>
                <a:gd name="T143" fmla="*/ 1215 h 996"/>
                <a:gd name="T144" fmla="+- 0 4553 4536"/>
                <a:gd name="T145" fmla="*/ T144 w 2794"/>
                <a:gd name="T146" fmla="+- 0 1215 236"/>
                <a:gd name="T147" fmla="*/ 1215 h 996"/>
                <a:gd name="T148" fmla="+- 0 4553 4536"/>
                <a:gd name="T149" fmla="*/ T148 w 2794"/>
                <a:gd name="T150" fmla="+- 0 1224 236"/>
                <a:gd name="T151" fmla="*/ 1224 h 996"/>
                <a:gd name="T152" fmla="+- 0 7313 4536"/>
                <a:gd name="T153" fmla="*/ T152 w 2794"/>
                <a:gd name="T154" fmla="+- 0 1224 236"/>
                <a:gd name="T155" fmla="*/ 1224 h 996"/>
                <a:gd name="T156" fmla="+- 0 4553 4536"/>
                <a:gd name="T157" fmla="*/ T156 w 2794"/>
                <a:gd name="T158" fmla="+- 0 1224 236"/>
                <a:gd name="T159" fmla="*/ 1224 h 996"/>
                <a:gd name="T160" fmla="+- 0 4553 4536"/>
                <a:gd name="T161" fmla="*/ T160 w 2794"/>
                <a:gd name="T162" fmla="+- 0 1215 236"/>
                <a:gd name="T163" fmla="*/ 1215 h 996"/>
                <a:gd name="T164" fmla="+- 0 7313 4536"/>
                <a:gd name="T165" fmla="*/ T164 w 2794"/>
                <a:gd name="T166" fmla="+- 0 1215 236"/>
                <a:gd name="T167" fmla="*/ 1215 h 996"/>
                <a:gd name="T168" fmla="+- 0 7313 4536"/>
                <a:gd name="T169" fmla="*/ T168 w 2794"/>
                <a:gd name="T170" fmla="+- 0 1224 236"/>
                <a:gd name="T171" fmla="*/ 1224 h 996"/>
                <a:gd name="T172" fmla="+- 0 7330 4536"/>
                <a:gd name="T173" fmla="*/ T172 w 2794"/>
                <a:gd name="T174" fmla="+- 0 1224 236"/>
                <a:gd name="T175" fmla="*/ 1224 h 996"/>
                <a:gd name="T176" fmla="+- 0 7313 4536"/>
                <a:gd name="T177" fmla="*/ T176 w 2794"/>
                <a:gd name="T178" fmla="+- 0 1224 236"/>
                <a:gd name="T179" fmla="*/ 1224 h 996"/>
                <a:gd name="T180" fmla="+- 0 7320 4536"/>
                <a:gd name="T181" fmla="*/ T180 w 2794"/>
                <a:gd name="T182" fmla="+- 0 1215 236"/>
                <a:gd name="T183" fmla="*/ 1215 h 996"/>
                <a:gd name="T184" fmla="+- 0 7330 4536"/>
                <a:gd name="T185" fmla="*/ T184 w 2794"/>
                <a:gd name="T186" fmla="+- 0 1215 236"/>
                <a:gd name="T187" fmla="*/ 1215 h 996"/>
                <a:gd name="T188" fmla="+- 0 7330 4536"/>
                <a:gd name="T189" fmla="*/ T188 w 2794"/>
                <a:gd name="T190" fmla="+- 0 1224 236"/>
                <a:gd name="T191" fmla="*/ 1224 h 9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794" h="996">
                  <a:moveTo>
                    <a:pt x="2794" y="996"/>
                  </a:moveTo>
                  <a:lnTo>
                    <a:pt x="0" y="996"/>
                  </a:lnTo>
                  <a:lnTo>
                    <a:pt x="0" y="0"/>
                  </a:lnTo>
                  <a:lnTo>
                    <a:pt x="2794" y="0"/>
                  </a:lnTo>
                  <a:lnTo>
                    <a:pt x="2794" y="7"/>
                  </a:lnTo>
                  <a:lnTo>
                    <a:pt x="17" y="7"/>
                  </a:lnTo>
                  <a:lnTo>
                    <a:pt x="7" y="14"/>
                  </a:lnTo>
                  <a:lnTo>
                    <a:pt x="17" y="14"/>
                  </a:lnTo>
                  <a:lnTo>
                    <a:pt x="17" y="979"/>
                  </a:lnTo>
                  <a:lnTo>
                    <a:pt x="7" y="979"/>
                  </a:lnTo>
                  <a:lnTo>
                    <a:pt x="17" y="988"/>
                  </a:lnTo>
                  <a:lnTo>
                    <a:pt x="2794" y="988"/>
                  </a:lnTo>
                  <a:lnTo>
                    <a:pt x="2794" y="996"/>
                  </a:lnTo>
                  <a:close/>
                  <a:moveTo>
                    <a:pt x="17" y="14"/>
                  </a:moveTo>
                  <a:lnTo>
                    <a:pt x="7" y="14"/>
                  </a:lnTo>
                  <a:lnTo>
                    <a:pt x="17" y="7"/>
                  </a:lnTo>
                  <a:lnTo>
                    <a:pt x="17" y="14"/>
                  </a:lnTo>
                  <a:close/>
                  <a:moveTo>
                    <a:pt x="2777" y="14"/>
                  </a:moveTo>
                  <a:lnTo>
                    <a:pt x="17" y="14"/>
                  </a:lnTo>
                  <a:lnTo>
                    <a:pt x="17" y="7"/>
                  </a:lnTo>
                  <a:lnTo>
                    <a:pt x="2777" y="7"/>
                  </a:lnTo>
                  <a:lnTo>
                    <a:pt x="2777" y="14"/>
                  </a:lnTo>
                  <a:close/>
                  <a:moveTo>
                    <a:pt x="2777" y="988"/>
                  </a:moveTo>
                  <a:lnTo>
                    <a:pt x="2777" y="7"/>
                  </a:lnTo>
                  <a:lnTo>
                    <a:pt x="2784" y="14"/>
                  </a:lnTo>
                  <a:lnTo>
                    <a:pt x="2794" y="14"/>
                  </a:lnTo>
                  <a:lnTo>
                    <a:pt x="2794" y="979"/>
                  </a:lnTo>
                  <a:lnTo>
                    <a:pt x="2784" y="979"/>
                  </a:lnTo>
                  <a:lnTo>
                    <a:pt x="2777" y="988"/>
                  </a:lnTo>
                  <a:close/>
                  <a:moveTo>
                    <a:pt x="2794" y="14"/>
                  </a:moveTo>
                  <a:lnTo>
                    <a:pt x="2784" y="14"/>
                  </a:lnTo>
                  <a:lnTo>
                    <a:pt x="2777" y="7"/>
                  </a:lnTo>
                  <a:lnTo>
                    <a:pt x="2794" y="7"/>
                  </a:lnTo>
                  <a:lnTo>
                    <a:pt x="2794" y="14"/>
                  </a:lnTo>
                  <a:close/>
                  <a:moveTo>
                    <a:pt x="17" y="988"/>
                  </a:moveTo>
                  <a:lnTo>
                    <a:pt x="7" y="979"/>
                  </a:lnTo>
                  <a:lnTo>
                    <a:pt x="17" y="979"/>
                  </a:lnTo>
                  <a:lnTo>
                    <a:pt x="17" y="988"/>
                  </a:lnTo>
                  <a:close/>
                  <a:moveTo>
                    <a:pt x="2777" y="988"/>
                  </a:moveTo>
                  <a:lnTo>
                    <a:pt x="17" y="988"/>
                  </a:lnTo>
                  <a:lnTo>
                    <a:pt x="17" y="979"/>
                  </a:lnTo>
                  <a:lnTo>
                    <a:pt x="2777" y="979"/>
                  </a:lnTo>
                  <a:lnTo>
                    <a:pt x="2777" y="988"/>
                  </a:lnTo>
                  <a:close/>
                  <a:moveTo>
                    <a:pt x="2794" y="988"/>
                  </a:moveTo>
                  <a:lnTo>
                    <a:pt x="2777" y="988"/>
                  </a:lnTo>
                  <a:lnTo>
                    <a:pt x="2784" y="979"/>
                  </a:lnTo>
                  <a:lnTo>
                    <a:pt x="2794" y="979"/>
                  </a:lnTo>
                  <a:lnTo>
                    <a:pt x="2794" y="988"/>
                  </a:lnTo>
                  <a:close/>
                </a:path>
              </a:pathLst>
            </a:custGeom>
            <a:solidFill>
              <a:srgbClr val="AFAAA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sp>
          <p:nvSpPr>
            <p:cNvPr id="7" name="Rectangle 3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BC9E268-0947-4EC3-A863-6EA74039787F}"/>
                </a:ext>
              </a:extLst>
            </p:cNvPr>
            <p:cNvSpPr>
              <a:spLocks noChangeArrowheads="1"/>
            </p:cNvSpPr>
            <p:nvPr/>
          </p:nvSpPr>
          <p:spPr bwMode="auto">
            <a:xfrm>
              <a:off x="4543" y="1874"/>
              <a:ext cx="2777" cy="982"/>
            </a:xfrm>
            <a:prstGeom prst="rect">
              <a:avLst/>
            </a:prstGeom>
            <a:solidFill>
              <a:srgbClr val="E6E6E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endParaRPr lang="en-AU" dirty="0"/>
            </a:p>
          </p:txBody>
        </p:sp>
        <p:sp>
          <p:nvSpPr>
            <p:cNvPr id="8" name="AutoShape 3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CEBEC94-6EC5-4919-934A-CD3C2A5D8457}"/>
                </a:ext>
              </a:extLst>
            </p:cNvPr>
            <p:cNvSpPr>
              <a:spLocks/>
            </p:cNvSpPr>
            <p:nvPr/>
          </p:nvSpPr>
          <p:spPr bwMode="auto">
            <a:xfrm>
              <a:off x="4536" y="1867"/>
              <a:ext cx="2794" cy="996"/>
            </a:xfrm>
            <a:custGeom>
              <a:avLst/>
              <a:gdLst>
                <a:gd name="T0" fmla="+- 0 7330 4536"/>
                <a:gd name="T1" fmla="*/ T0 w 2794"/>
                <a:gd name="T2" fmla="+- 0 2864 1868"/>
                <a:gd name="T3" fmla="*/ 2864 h 996"/>
                <a:gd name="T4" fmla="+- 0 4536 4536"/>
                <a:gd name="T5" fmla="*/ T4 w 2794"/>
                <a:gd name="T6" fmla="+- 0 2864 1868"/>
                <a:gd name="T7" fmla="*/ 2864 h 996"/>
                <a:gd name="T8" fmla="+- 0 4536 4536"/>
                <a:gd name="T9" fmla="*/ T8 w 2794"/>
                <a:gd name="T10" fmla="+- 0 1868 1868"/>
                <a:gd name="T11" fmla="*/ 1868 h 996"/>
                <a:gd name="T12" fmla="+- 0 7330 4536"/>
                <a:gd name="T13" fmla="*/ T12 w 2794"/>
                <a:gd name="T14" fmla="+- 0 1868 1868"/>
                <a:gd name="T15" fmla="*/ 1868 h 996"/>
                <a:gd name="T16" fmla="+- 0 7330 4536"/>
                <a:gd name="T17" fmla="*/ T16 w 2794"/>
                <a:gd name="T18" fmla="+- 0 1875 1868"/>
                <a:gd name="T19" fmla="*/ 1875 h 996"/>
                <a:gd name="T20" fmla="+- 0 4553 4536"/>
                <a:gd name="T21" fmla="*/ T20 w 2794"/>
                <a:gd name="T22" fmla="+- 0 1875 1868"/>
                <a:gd name="T23" fmla="*/ 1875 h 996"/>
                <a:gd name="T24" fmla="+- 0 4543 4536"/>
                <a:gd name="T25" fmla="*/ T24 w 2794"/>
                <a:gd name="T26" fmla="+- 0 1882 1868"/>
                <a:gd name="T27" fmla="*/ 1882 h 996"/>
                <a:gd name="T28" fmla="+- 0 4553 4536"/>
                <a:gd name="T29" fmla="*/ T28 w 2794"/>
                <a:gd name="T30" fmla="+- 0 1882 1868"/>
                <a:gd name="T31" fmla="*/ 1882 h 996"/>
                <a:gd name="T32" fmla="+- 0 4553 4536"/>
                <a:gd name="T33" fmla="*/ T32 w 2794"/>
                <a:gd name="T34" fmla="+- 0 2849 1868"/>
                <a:gd name="T35" fmla="*/ 2849 h 996"/>
                <a:gd name="T36" fmla="+- 0 4543 4536"/>
                <a:gd name="T37" fmla="*/ T36 w 2794"/>
                <a:gd name="T38" fmla="+- 0 2849 1868"/>
                <a:gd name="T39" fmla="*/ 2849 h 996"/>
                <a:gd name="T40" fmla="+- 0 4553 4536"/>
                <a:gd name="T41" fmla="*/ T40 w 2794"/>
                <a:gd name="T42" fmla="+- 0 2856 1868"/>
                <a:gd name="T43" fmla="*/ 2856 h 996"/>
                <a:gd name="T44" fmla="+- 0 7330 4536"/>
                <a:gd name="T45" fmla="*/ T44 w 2794"/>
                <a:gd name="T46" fmla="+- 0 2856 1868"/>
                <a:gd name="T47" fmla="*/ 2856 h 996"/>
                <a:gd name="T48" fmla="+- 0 7330 4536"/>
                <a:gd name="T49" fmla="*/ T48 w 2794"/>
                <a:gd name="T50" fmla="+- 0 2864 1868"/>
                <a:gd name="T51" fmla="*/ 2864 h 996"/>
                <a:gd name="T52" fmla="+- 0 4553 4536"/>
                <a:gd name="T53" fmla="*/ T52 w 2794"/>
                <a:gd name="T54" fmla="+- 0 1882 1868"/>
                <a:gd name="T55" fmla="*/ 1882 h 996"/>
                <a:gd name="T56" fmla="+- 0 4543 4536"/>
                <a:gd name="T57" fmla="*/ T56 w 2794"/>
                <a:gd name="T58" fmla="+- 0 1882 1868"/>
                <a:gd name="T59" fmla="*/ 1882 h 996"/>
                <a:gd name="T60" fmla="+- 0 4553 4536"/>
                <a:gd name="T61" fmla="*/ T60 w 2794"/>
                <a:gd name="T62" fmla="+- 0 1875 1868"/>
                <a:gd name="T63" fmla="*/ 1875 h 996"/>
                <a:gd name="T64" fmla="+- 0 4553 4536"/>
                <a:gd name="T65" fmla="*/ T64 w 2794"/>
                <a:gd name="T66" fmla="+- 0 1882 1868"/>
                <a:gd name="T67" fmla="*/ 1882 h 996"/>
                <a:gd name="T68" fmla="+- 0 7313 4536"/>
                <a:gd name="T69" fmla="*/ T68 w 2794"/>
                <a:gd name="T70" fmla="+- 0 1882 1868"/>
                <a:gd name="T71" fmla="*/ 1882 h 996"/>
                <a:gd name="T72" fmla="+- 0 4553 4536"/>
                <a:gd name="T73" fmla="*/ T72 w 2794"/>
                <a:gd name="T74" fmla="+- 0 1882 1868"/>
                <a:gd name="T75" fmla="*/ 1882 h 996"/>
                <a:gd name="T76" fmla="+- 0 4553 4536"/>
                <a:gd name="T77" fmla="*/ T76 w 2794"/>
                <a:gd name="T78" fmla="+- 0 1875 1868"/>
                <a:gd name="T79" fmla="*/ 1875 h 996"/>
                <a:gd name="T80" fmla="+- 0 7313 4536"/>
                <a:gd name="T81" fmla="*/ T80 w 2794"/>
                <a:gd name="T82" fmla="+- 0 1875 1868"/>
                <a:gd name="T83" fmla="*/ 1875 h 996"/>
                <a:gd name="T84" fmla="+- 0 7313 4536"/>
                <a:gd name="T85" fmla="*/ T84 w 2794"/>
                <a:gd name="T86" fmla="+- 0 1882 1868"/>
                <a:gd name="T87" fmla="*/ 1882 h 996"/>
                <a:gd name="T88" fmla="+- 0 7313 4536"/>
                <a:gd name="T89" fmla="*/ T88 w 2794"/>
                <a:gd name="T90" fmla="+- 0 2856 1868"/>
                <a:gd name="T91" fmla="*/ 2856 h 996"/>
                <a:gd name="T92" fmla="+- 0 7313 4536"/>
                <a:gd name="T93" fmla="*/ T92 w 2794"/>
                <a:gd name="T94" fmla="+- 0 1875 1868"/>
                <a:gd name="T95" fmla="*/ 1875 h 996"/>
                <a:gd name="T96" fmla="+- 0 7320 4536"/>
                <a:gd name="T97" fmla="*/ T96 w 2794"/>
                <a:gd name="T98" fmla="+- 0 1882 1868"/>
                <a:gd name="T99" fmla="*/ 1882 h 996"/>
                <a:gd name="T100" fmla="+- 0 7330 4536"/>
                <a:gd name="T101" fmla="*/ T100 w 2794"/>
                <a:gd name="T102" fmla="+- 0 1882 1868"/>
                <a:gd name="T103" fmla="*/ 1882 h 996"/>
                <a:gd name="T104" fmla="+- 0 7330 4536"/>
                <a:gd name="T105" fmla="*/ T104 w 2794"/>
                <a:gd name="T106" fmla="+- 0 2849 1868"/>
                <a:gd name="T107" fmla="*/ 2849 h 996"/>
                <a:gd name="T108" fmla="+- 0 7320 4536"/>
                <a:gd name="T109" fmla="*/ T108 w 2794"/>
                <a:gd name="T110" fmla="+- 0 2849 1868"/>
                <a:gd name="T111" fmla="*/ 2849 h 996"/>
                <a:gd name="T112" fmla="+- 0 7313 4536"/>
                <a:gd name="T113" fmla="*/ T112 w 2794"/>
                <a:gd name="T114" fmla="+- 0 2856 1868"/>
                <a:gd name="T115" fmla="*/ 2856 h 996"/>
                <a:gd name="T116" fmla="+- 0 7330 4536"/>
                <a:gd name="T117" fmla="*/ T116 w 2794"/>
                <a:gd name="T118" fmla="+- 0 1882 1868"/>
                <a:gd name="T119" fmla="*/ 1882 h 996"/>
                <a:gd name="T120" fmla="+- 0 7320 4536"/>
                <a:gd name="T121" fmla="*/ T120 w 2794"/>
                <a:gd name="T122" fmla="+- 0 1882 1868"/>
                <a:gd name="T123" fmla="*/ 1882 h 996"/>
                <a:gd name="T124" fmla="+- 0 7313 4536"/>
                <a:gd name="T125" fmla="*/ T124 w 2794"/>
                <a:gd name="T126" fmla="+- 0 1875 1868"/>
                <a:gd name="T127" fmla="*/ 1875 h 996"/>
                <a:gd name="T128" fmla="+- 0 7330 4536"/>
                <a:gd name="T129" fmla="*/ T128 w 2794"/>
                <a:gd name="T130" fmla="+- 0 1875 1868"/>
                <a:gd name="T131" fmla="*/ 1875 h 996"/>
                <a:gd name="T132" fmla="+- 0 7330 4536"/>
                <a:gd name="T133" fmla="*/ T132 w 2794"/>
                <a:gd name="T134" fmla="+- 0 1882 1868"/>
                <a:gd name="T135" fmla="*/ 1882 h 996"/>
                <a:gd name="T136" fmla="+- 0 4553 4536"/>
                <a:gd name="T137" fmla="*/ T136 w 2794"/>
                <a:gd name="T138" fmla="+- 0 2856 1868"/>
                <a:gd name="T139" fmla="*/ 2856 h 996"/>
                <a:gd name="T140" fmla="+- 0 4543 4536"/>
                <a:gd name="T141" fmla="*/ T140 w 2794"/>
                <a:gd name="T142" fmla="+- 0 2849 1868"/>
                <a:gd name="T143" fmla="*/ 2849 h 996"/>
                <a:gd name="T144" fmla="+- 0 4553 4536"/>
                <a:gd name="T145" fmla="*/ T144 w 2794"/>
                <a:gd name="T146" fmla="+- 0 2849 1868"/>
                <a:gd name="T147" fmla="*/ 2849 h 996"/>
                <a:gd name="T148" fmla="+- 0 4553 4536"/>
                <a:gd name="T149" fmla="*/ T148 w 2794"/>
                <a:gd name="T150" fmla="+- 0 2856 1868"/>
                <a:gd name="T151" fmla="*/ 2856 h 996"/>
                <a:gd name="T152" fmla="+- 0 7313 4536"/>
                <a:gd name="T153" fmla="*/ T152 w 2794"/>
                <a:gd name="T154" fmla="+- 0 2856 1868"/>
                <a:gd name="T155" fmla="*/ 2856 h 996"/>
                <a:gd name="T156" fmla="+- 0 4553 4536"/>
                <a:gd name="T157" fmla="*/ T156 w 2794"/>
                <a:gd name="T158" fmla="+- 0 2856 1868"/>
                <a:gd name="T159" fmla="*/ 2856 h 996"/>
                <a:gd name="T160" fmla="+- 0 4553 4536"/>
                <a:gd name="T161" fmla="*/ T160 w 2794"/>
                <a:gd name="T162" fmla="+- 0 2849 1868"/>
                <a:gd name="T163" fmla="*/ 2849 h 996"/>
                <a:gd name="T164" fmla="+- 0 7313 4536"/>
                <a:gd name="T165" fmla="*/ T164 w 2794"/>
                <a:gd name="T166" fmla="+- 0 2849 1868"/>
                <a:gd name="T167" fmla="*/ 2849 h 996"/>
                <a:gd name="T168" fmla="+- 0 7313 4536"/>
                <a:gd name="T169" fmla="*/ T168 w 2794"/>
                <a:gd name="T170" fmla="+- 0 2856 1868"/>
                <a:gd name="T171" fmla="*/ 2856 h 996"/>
                <a:gd name="T172" fmla="+- 0 7330 4536"/>
                <a:gd name="T173" fmla="*/ T172 w 2794"/>
                <a:gd name="T174" fmla="+- 0 2856 1868"/>
                <a:gd name="T175" fmla="*/ 2856 h 996"/>
                <a:gd name="T176" fmla="+- 0 7313 4536"/>
                <a:gd name="T177" fmla="*/ T176 w 2794"/>
                <a:gd name="T178" fmla="+- 0 2856 1868"/>
                <a:gd name="T179" fmla="*/ 2856 h 996"/>
                <a:gd name="T180" fmla="+- 0 7320 4536"/>
                <a:gd name="T181" fmla="*/ T180 w 2794"/>
                <a:gd name="T182" fmla="+- 0 2849 1868"/>
                <a:gd name="T183" fmla="*/ 2849 h 996"/>
                <a:gd name="T184" fmla="+- 0 7330 4536"/>
                <a:gd name="T185" fmla="*/ T184 w 2794"/>
                <a:gd name="T186" fmla="+- 0 2849 1868"/>
                <a:gd name="T187" fmla="*/ 2849 h 996"/>
                <a:gd name="T188" fmla="+- 0 7330 4536"/>
                <a:gd name="T189" fmla="*/ T188 w 2794"/>
                <a:gd name="T190" fmla="+- 0 2856 1868"/>
                <a:gd name="T191" fmla="*/ 2856 h 9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794" h="996">
                  <a:moveTo>
                    <a:pt x="2794" y="996"/>
                  </a:moveTo>
                  <a:lnTo>
                    <a:pt x="0" y="996"/>
                  </a:lnTo>
                  <a:lnTo>
                    <a:pt x="0" y="0"/>
                  </a:lnTo>
                  <a:lnTo>
                    <a:pt x="2794" y="0"/>
                  </a:lnTo>
                  <a:lnTo>
                    <a:pt x="2794" y="7"/>
                  </a:lnTo>
                  <a:lnTo>
                    <a:pt x="17" y="7"/>
                  </a:lnTo>
                  <a:lnTo>
                    <a:pt x="7" y="14"/>
                  </a:lnTo>
                  <a:lnTo>
                    <a:pt x="17" y="14"/>
                  </a:lnTo>
                  <a:lnTo>
                    <a:pt x="17" y="981"/>
                  </a:lnTo>
                  <a:lnTo>
                    <a:pt x="7" y="981"/>
                  </a:lnTo>
                  <a:lnTo>
                    <a:pt x="17" y="988"/>
                  </a:lnTo>
                  <a:lnTo>
                    <a:pt x="2794" y="988"/>
                  </a:lnTo>
                  <a:lnTo>
                    <a:pt x="2794" y="996"/>
                  </a:lnTo>
                  <a:close/>
                  <a:moveTo>
                    <a:pt x="17" y="14"/>
                  </a:moveTo>
                  <a:lnTo>
                    <a:pt x="7" y="14"/>
                  </a:lnTo>
                  <a:lnTo>
                    <a:pt x="17" y="7"/>
                  </a:lnTo>
                  <a:lnTo>
                    <a:pt x="17" y="14"/>
                  </a:lnTo>
                  <a:close/>
                  <a:moveTo>
                    <a:pt x="2777" y="14"/>
                  </a:moveTo>
                  <a:lnTo>
                    <a:pt x="17" y="14"/>
                  </a:lnTo>
                  <a:lnTo>
                    <a:pt x="17" y="7"/>
                  </a:lnTo>
                  <a:lnTo>
                    <a:pt x="2777" y="7"/>
                  </a:lnTo>
                  <a:lnTo>
                    <a:pt x="2777" y="14"/>
                  </a:lnTo>
                  <a:close/>
                  <a:moveTo>
                    <a:pt x="2777" y="988"/>
                  </a:moveTo>
                  <a:lnTo>
                    <a:pt x="2777" y="7"/>
                  </a:lnTo>
                  <a:lnTo>
                    <a:pt x="2784" y="14"/>
                  </a:lnTo>
                  <a:lnTo>
                    <a:pt x="2794" y="14"/>
                  </a:lnTo>
                  <a:lnTo>
                    <a:pt x="2794" y="981"/>
                  </a:lnTo>
                  <a:lnTo>
                    <a:pt x="2784" y="981"/>
                  </a:lnTo>
                  <a:lnTo>
                    <a:pt x="2777" y="988"/>
                  </a:lnTo>
                  <a:close/>
                  <a:moveTo>
                    <a:pt x="2794" y="14"/>
                  </a:moveTo>
                  <a:lnTo>
                    <a:pt x="2784" y="14"/>
                  </a:lnTo>
                  <a:lnTo>
                    <a:pt x="2777" y="7"/>
                  </a:lnTo>
                  <a:lnTo>
                    <a:pt x="2794" y="7"/>
                  </a:lnTo>
                  <a:lnTo>
                    <a:pt x="2794" y="14"/>
                  </a:lnTo>
                  <a:close/>
                  <a:moveTo>
                    <a:pt x="17" y="988"/>
                  </a:moveTo>
                  <a:lnTo>
                    <a:pt x="7" y="981"/>
                  </a:lnTo>
                  <a:lnTo>
                    <a:pt x="17" y="981"/>
                  </a:lnTo>
                  <a:lnTo>
                    <a:pt x="17" y="988"/>
                  </a:lnTo>
                  <a:close/>
                  <a:moveTo>
                    <a:pt x="2777" y="988"/>
                  </a:moveTo>
                  <a:lnTo>
                    <a:pt x="17" y="988"/>
                  </a:lnTo>
                  <a:lnTo>
                    <a:pt x="17" y="981"/>
                  </a:lnTo>
                  <a:lnTo>
                    <a:pt x="2777" y="981"/>
                  </a:lnTo>
                  <a:lnTo>
                    <a:pt x="2777" y="988"/>
                  </a:lnTo>
                  <a:close/>
                  <a:moveTo>
                    <a:pt x="2794" y="988"/>
                  </a:moveTo>
                  <a:lnTo>
                    <a:pt x="2777" y="988"/>
                  </a:lnTo>
                  <a:lnTo>
                    <a:pt x="2784" y="981"/>
                  </a:lnTo>
                  <a:lnTo>
                    <a:pt x="2794" y="981"/>
                  </a:lnTo>
                  <a:lnTo>
                    <a:pt x="2794" y="988"/>
                  </a:lnTo>
                  <a:close/>
                </a:path>
              </a:pathLst>
            </a:custGeom>
            <a:solidFill>
              <a:srgbClr val="AFAAA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sp>
          <p:nvSpPr>
            <p:cNvPr id="9" name="AutoShape 3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CFCFA93-BF35-48AC-AB29-2CF3C0F86F01}"/>
                </a:ext>
              </a:extLst>
            </p:cNvPr>
            <p:cNvSpPr>
              <a:spLocks/>
            </p:cNvSpPr>
            <p:nvPr/>
          </p:nvSpPr>
          <p:spPr bwMode="auto">
            <a:xfrm>
              <a:off x="5882" y="1243"/>
              <a:ext cx="120" cy="622"/>
            </a:xfrm>
            <a:custGeom>
              <a:avLst/>
              <a:gdLst>
                <a:gd name="T0" fmla="+- 0 5938 5882"/>
                <a:gd name="T1" fmla="*/ T0 w 120"/>
                <a:gd name="T2" fmla="+- 0 1364 1244"/>
                <a:gd name="T3" fmla="*/ 1364 h 622"/>
                <a:gd name="T4" fmla="+- 0 5882 5882"/>
                <a:gd name="T5" fmla="*/ T4 w 120"/>
                <a:gd name="T6" fmla="+- 0 1364 1244"/>
                <a:gd name="T7" fmla="*/ 1364 h 622"/>
                <a:gd name="T8" fmla="+- 0 5942 5882"/>
                <a:gd name="T9" fmla="*/ T8 w 120"/>
                <a:gd name="T10" fmla="+- 0 1244 1244"/>
                <a:gd name="T11" fmla="*/ 1244 h 622"/>
                <a:gd name="T12" fmla="+- 0 5992 5882"/>
                <a:gd name="T13" fmla="*/ T12 w 120"/>
                <a:gd name="T14" fmla="+- 0 1342 1244"/>
                <a:gd name="T15" fmla="*/ 1342 h 622"/>
                <a:gd name="T16" fmla="+- 0 5938 5882"/>
                <a:gd name="T17" fmla="*/ T16 w 120"/>
                <a:gd name="T18" fmla="+- 0 1342 1244"/>
                <a:gd name="T19" fmla="*/ 1342 h 622"/>
                <a:gd name="T20" fmla="+- 0 5938 5882"/>
                <a:gd name="T21" fmla="*/ T20 w 120"/>
                <a:gd name="T22" fmla="+- 0 1364 1244"/>
                <a:gd name="T23" fmla="*/ 1364 h 622"/>
                <a:gd name="T24" fmla="+- 0 5947 5882"/>
                <a:gd name="T25" fmla="*/ T24 w 120"/>
                <a:gd name="T26" fmla="+- 0 1865 1244"/>
                <a:gd name="T27" fmla="*/ 1865 h 622"/>
                <a:gd name="T28" fmla="+- 0 5938 5882"/>
                <a:gd name="T29" fmla="*/ T28 w 120"/>
                <a:gd name="T30" fmla="+- 0 1865 1244"/>
                <a:gd name="T31" fmla="*/ 1865 h 622"/>
                <a:gd name="T32" fmla="+- 0 5938 5882"/>
                <a:gd name="T33" fmla="*/ T32 w 120"/>
                <a:gd name="T34" fmla="+- 0 1342 1244"/>
                <a:gd name="T35" fmla="*/ 1342 h 622"/>
                <a:gd name="T36" fmla="+- 0 5947 5882"/>
                <a:gd name="T37" fmla="*/ T36 w 120"/>
                <a:gd name="T38" fmla="+- 0 1342 1244"/>
                <a:gd name="T39" fmla="*/ 1342 h 622"/>
                <a:gd name="T40" fmla="+- 0 5947 5882"/>
                <a:gd name="T41" fmla="*/ T40 w 120"/>
                <a:gd name="T42" fmla="+- 0 1865 1244"/>
                <a:gd name="T43" fmla="*/ 1865 h 622"/>
                <a:gd name="T44" fmla="+- 0 6002 5882"/>
                <a:gd name="T45" fmla="*/ T44 w 120"/>
                <a:gd name="T46" fmla="+- 0 1364 1244"/>
                <a:gd name="T47" fmla="*/ 1364 h 622"/>
                <a:gd name="T48" fmla="+- 0 5947 5882"/>
                <a:gd name="T49" fmla="*/ T48 w 120"/>
                <a:gd name="T50" fmla="+- 0 1364 1244"/>
                <a:gd name="T51" fmla="*/ 1364 h 622"/>
                <a:gd name="T52" fmla="+- 0 5947 5882"/>
                <a:gd name="T53" fmla="*/ T52 w 120"/>
                <a:gd name="T54" fmla="+- 0 1342 1244"/>
                <a:gd name="T55" fmla="*/ 1342 h 622"/>
                <a:gd name="T56" fmla="+- 0 5992 5882"/>
                <a:gd name="T57" fmla="*/ T56 w 120"/>
                <a:gd name="T58" fmla="+- 0 1342 1244"/>
                <a:gd name="T59" fmla="*/ 1342 h 622"/>
                <a:gd name="T60" fmla="+- 0 6002 5882"/>
                <a:gd name="T61" fmla="*/ T60 w 120"/>
                <a:gd name="T62" fmla="+- 0 1364 1244"/>
                <a:gd name="T63" fmla="*/ 1364 h 6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20" h="622">
                  <a:moveTo>
                    <a:pt x="56" y="120"/>
                  </a:moveTo>
                  <a:lnTo>
                    <a:pt x="0" y="120"/>
                  </a:lnTo>
                  <a:lnTo>
                    <a:pt x="60" y="0"/>
                  </a:lnTo>
                  <a:lnTo>
                    <a:pt x="110" y="98"/>
                  </a:lnTo>
                  <a:lnTo>
                    <a:pt x="56" y="98"/>
                  </a:lnTo>
                  <a:lnTo>
                    <a:pt x="56" y="120"/>
                  </a:lnTo>
                  <a:close/>
                  <a:moveTo>
                    <a:pt x="65" y="621"/>
                  </a:moveTo>
                  <a:lnTo>
                    <a:pt x="56" y="621"/>
                  </a:lnTo>
                  <a:lnTo>
                    <a:pt x="56" y="98"/>
                  </a:lnTo>
                  <a:lnTo>
                    <a:pt x="65" y="98"/>
                  </a:lnTo>
                  <a:lnTo>
                    <a:pt x="65" y="621"/>
                  </a:lnTo>
                  <a:close/>
                  <a:moveTo>
                    <a:pt x="120" y="120"/>
                  </a:moveTo>
                  <a:lnTo>
                    <a:pt x="65" y="120"/>
                  </a:lnTo>
                  <a:lnTo>
                    <a:pt x="65" y="98"/>
                  </a:lnTo>
                  <a:lnTo>
                    <a:pt x="110" y="98"/>
                  </a:lnTo>
                  <a:lnTo>
                    <a:pt x="120" y="120"/>
                  </a:lnTo>
                  <a:close/>
                </a:path>
              </a:pathLst>
            </a:custGeom>
            <a:solidFill>
              <a:srgbClr val="00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sp>
          <p:nvSpPr>
            <p:cNvPr id="10" name="Rectangle 2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D62071B-CF18-4B08-BF93-2A5A75622F06}"/>
                </a:ext>
              </a:extLst>
            </p:cNvPr>
            <p:cNvSpPr>
              <a:spLocks noChangeArrowheads="1"/>
            </p:cNvSpPr>
            <p:nvPr/>
          </p:nvSpPr>
          <p:spPr bwMode="auto">
            <a:xfrm>
              <a:off x="4543" y="3506"/>
              <a:ext cx="2777" cy="982"/>
            </a:xfrm>
            <a:prstGeom prst="rect">
              <a:avLst/>
            </a:prstGeom>
            <a:solidFill>
              <a:srgbClr val="E6E6E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sp>
          <p:nvSpPr>
            <p:cNvPr id="11" name="AutoShape 2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F1DB572-DB02-486C-A4F0-8D1BF6344B2F}"/>
                </a:ext>
              </a:extLst>
            </p:cNvPr>
            <p:cNvSpPr>
              <a:spLocks/>
            </p:cNvSpPr>
            <p:nvPr/>
          </p:nvSpPr>
          <p:spPr bwMode="auto">
            <a:xfrm>
              <a:off x="4536" y="3499"/>
              <a:ext cx="2794" cy="996"/>
            </a:xfrm>
            <a:custGeom>
              <a:avLst/>
              <a:gdLst>
                <a:gd name="T0" fmla="+- 0 7330 4536"/>
                <a:gd name="T1" fmla="*/ T0 w 2794"/>
                <a:gd name="T2" fmla="+- 0 4496 3500"/>
                <a:gd name="T3" fmla="*/ 4496 h 996"/>
                <a:gd name="T4" fmla="+- 0 4536 4536"/>
                <a:gd name="T5" fmla="*/ T4 w 2794"/>
                <a:gd name="T6" fmla="+- 0 4496 3500"/>
                <a:gd name="T7" fmla="*/ 4496 h 996"/>
                <a:gd name="T8" fmla="+- 0 4536 4536"/>
                <a:gd name="T9" fmla="*/ T8 w 2794"/>
                <a:gd name="T10" fmla="+- 0 3500 3500"/>
                <a:gd name="T11" fmla="*/ 3500 h 996"/>
                <a:gd name="T12" fmla="+- 0 7330 4536"/>
                <a:gd name="T13" fmla="*/ T12 w 2794"/>
                <a:gd name="T14" fmla="+- 0 3500 3500"/>
                <a:gd name="T15" fmla="*/ 3500 h 996"/>
                <a:gd name="T16" fmla="+- 0 7330 4536"/>
                <a:gd name="T17" fmla="*/ T16 w 2794"/>
                <a:gd name="T18" fmla="+- 0 3507 3500"/>
                <a:gd name="T19" fmla="*/ 3507 h 996"/>
                <a:gd name="T20" fmla="+- 0 4553 4536"/>
                <a:gd name="T21" fmla="*/ T20 w 2794"/>
                <a:gd name="T22" fmla="+- 0 3507 3500"/>
                <a:gd name="T23" fmla="*/ 3507 h 996"/>
                <a:gd name="T24" fmla="+- 0 4543 4536"/>
                <a:gd name="T25" fmla="*/ T24 w 2794"/>
                <a:gd name="T26" fmla="+- 0 3514 3500"/>
                <a:gd name="T27" fmla="*/ 3514 h 996"/>
                <a:gd name="T28" fmla="+- 0 4553 4536"/>
                <a:gd name="T29" fmla="*/ T28 w 2794"/>
                <a:gd name="T30" fmla="+- 0 3514 3500"/>
                <a:gd name="T31" fmla="*/ 3514 h 996"/>
                <a:gd name="T32" fmla="+- 0 4553 4536"/>
                <a:gd name="T33" fmla="*/ T32 w 2794"/>
                <a:gd name="T34" fmla="+- 0 4481 3500"/>
                <a:gd name="T35" fmla="*/ 4481 h 996"/>
                <a:gd name="T36" fmla="+- 0 4543 4536"/>
                <a:gd name="T37" fmla="*/ T36 w 2794"/>
                <a:gd name="T38" fmla="+- 0 4481 3500"/>
                <a:gd name="T39" fmla="*/ 4481 h 996"/>
                <a:gd name="T40" fmla="+- 0 4553 4536"/>
                <a:gd name="T41" fmla="*/ T40 w 2794"/>
                <a:gd name="T42" fmla="+- 0 4488 3500"/>
                <a:gd name="T43" fmla="*/ 4488 h 996"/>
                <a:gd name="T44" fmla="+- 0 7330 4536"/>
                <a:gd name="T45" fmla="*/ T44 w 2794"/>
                <a:gd name="T46" fmla="+- 0 4488 3500"/>
                <a:gd name="T47" fmla="*/ 4488 h 996"/>
                <a:gd name="T48" fmla="+- 0 7330 4536"/>
                <a:gd name="T49" fmla="*/ T48 w 2794"/>
                <a:gd name="T50" fmla="+- 0 4496 3500"/>
                <a:gd name="T51" fmla="*/ 4496 h 996"/>
                <a:gd name="T52" fmla="+- 0 4553 4536"/>
                <a:gd name="T53" fmla="*/ T52 w 2794"/>
                <a:gd name="T54" fmla="+- 0 3514 3500"/>
                <a:gd name="T55" fmla="*/ 3514 h 996"/>
                <a:gd name="T56" fmla="+- 0 4543 4536"/>
                <a:gd name="T57" fmla="*/ T56 w 2794"/>
                <a:gd name="T58" fmla="+- 0 3514 3500"/>
                <a:gd name="T59" fmla="*/ 3514 h 996"/>
                <a:gd name="T60" fmla="+- 0 4553 4536"/>
                <a:gd name="T61" fmla="*/ T60 w 2794"/>
                <a:gd name="T62" fmla="+- 0 3507 3500"/>
                <a:gd name="T63" fmla="*/ 3507 h 996"/>
                <a:gd name="T64" fmla="+- 0 4553 4536"/>
                <a:gd name="T65" fmla="*/ T64 w 2794"/>
                <a:gd name="T66" fmla="+- 0 3514 3500"/>
                <a:gd name="T67" fmla="*/ 3514 h 996"/>
                <a:gd name="T68" fmla="+- 0 7313 4536"/>
                <a:gd name="T69" fmla="*/ T68 w 2794"/>
                <a:gd name="T70" fmla="+- 0 3514 3500"/>
                <a:gd name="T71" fmla="*/ 3514 h 996"/>
                <a:gd name="T72" fmla="+- 0 4553 4536"/>
                <a:gd name="T73" fmla="*/ T72 w 2794"/>
                <a:gd name="T74" fmla="+- 0 3514 3500"/>
                <a:gd name="T75" fmla="*/ 3514 h 996"/>
                <a:gd name="T76" fmla="+- 0 4553 4536"/>
                <a:gd name="T77" fmla="*/ T76 w 2794"/>
                <a:gd name="T78" fmla="+- 0 3507 3500"/>
                <a:gd name="T79" fmla="*/ 3507 h 996"/>
                <a:gd name="T80" fmla="+- 0 7313 4536"/>
                <a:gd name="T81" fmla="*/ T80 w 2794"/>
                <a:gd name="T82" fmla="+- 0 3507 3500"/>
                <a:gd name="T83" fmla="*/ 3507 h 996"/>
                <a:gd name="T84" fmla="+- 0 7313 4536"/>
                <a:gd name="T85" fmla="*/ T84 w 2794"/>
                <a:gd name="T86" fmla="+- 0 3514 3500"/>
                <a:gd name="T87" fmla="*/ 3514 h 996"/>
                <a:gd name="T88" fmla="+- 0 7313 4536"/>
                <a:gd name="T89" fmla="*/ T88 w 2794"/>
                <a:gd name="T90" fmla="+- 0 4488 3500"/>
                <a:gd name="T91" fmla="*/ 4488 h 996"/>
                <a:gd name="T92" fmla="+- 0 7313 4536"/>
                <a:gd name="T93" fmla="*/ T92 w 2794"/>
                <a:gd name="T94" fmla="+- 0 3507 3500"/>
                <a:gd name="T95" fmla="*/ 3507 h 996"/>
                <a:gd name="T96" fmla="+- 0 7320 4536"/>
                <a:gd name="T97" fmla="*/ T96 w 2794"/>
                <a:gd name="T98" fmla="+- 0 3514 3500"/>
                <a:gd name="T99" fmla="*/ 3514 h 996"/>
                <a:gd name="T100" fmla="+- 0 7330 4536"/>
                <a:gd name="T101" fmla="*/ T100 w 2794"/>
                <a:gd name="T102" fmla="+- 0 3514 3500"/>
                <a:gd name="T103" fmla="*/ 3514 h 996"/>
                <a:gd name="T104" fmla="+- 0 7330 4536"/>
                <a:gd name="T105" fmla="*/ T104 w 2794"/>
                <a:gd name="T106" fmla="+- 0 4481 3500"/>
                <a:gd name="T107" fmla="*/ 4481 h 996"/>
                <a:gd name="T108" fmla="+- 0 7320 4536"/>
                <a:gd name="T109" fmla="*/ T108 w 2794"/>
                <a:gd name="T110" fmla="+- 0 4481 3500"/>
                <a:gd name="T111" fmla="*/ 4481 h 996"/>
                <a:gd name="T112" fmla="+- 0 7313 4536"/>
                <a:gd name="T113" fmla="*/ T112 w 2794"/>
                <a:gd name="T114" fmla="+- 0 4488 3500"/>
                <a:gd name="T115" fmla="*/ 4488 h 996"/>
                <a:gd name="T116" fmla="+- 0 7330 4536"/>
                <a:gd name="T117" fmla="*/ T116 w 2794"/>
                <a:gd name="T118" fmla="+- 0 3514 3500"/>
                <a:gd name="T119" fmla="*/ 3514 h 996"/>
                <a:gd name="T120" fmla="+- 0 7320 4536"/>
                <a:gd name="T121" fmla="*/ T120 w 2794"/>
                <a:gd name="T122" fmla="+- 0 3514 3500"/>
                <a:gd name="T123" fmla="*/ 3514 h 996"/>
                <a:gd name="T124" fmla="+- 0 7313 4536"/>
                <a:gd name="T125" fmla="*/ T124 w 2794"/>
                <a:gd name="T126" fmla="+- 0 3507 3500"/>
                <a:gd name="T127" fmla="*/ 3507 h 996"/>
                <a:gd name="T128" fmla="+- 0 7330 4536"/>
                <a:gd name="T129" fmla="*/ T128 w 2794"/>
                <a:gd name="T130" fmla="+- 0 3507 3500"/>
                <a:gd name="T131" fmla="*/ 3507 h 996"/>
                <a:gd name="T132" fmla="+- 0 7330 4536"/>
                <a:gd name="T133" fmla="*/ T132 w 2794"/>
                <a:gd name="T134" fmla="+- 0 3514 3500"/>
                <a:gd name="T135" fmla="*/ 3514 h 996"/>
                <a:gd name="T136" fmla="+- 0 4553 4536"/>
                <a:gd name="T137" fmla="*/ T136 w 2794"/>
                <a:gd name="T138" fmla="+- 0 4488 3500"/>
                <a:gd name="T139" fmla="*/ 4488 h 996"/>
                <a:gd name="T140" fmla="+- 0 4543 4536"/>
                <a:gd name="T141" fmla="*/ T140 w 2794"/>
                <a:gd name="T142" fmla="+- 0 4481 3500"/>
                <a:gd name="T143" fmla="*/ 4481 h 996"/>
                <a:gd name="T144" fmla="+- 0 4553 4536"/>
                <a:gd name="T145" fmla="*/ T144 w 2794"/>
                <a:gd name="T146" fmla="+- 0 4481 3500"/>
                <a:gd name="T147" fmla="*/ 4481 h 996"/>
                <a:gd name="T148" fmla="+- 0 4553 4536"/>
                <a:gd name="T149" fmla="*/ T148 w 2794"/>
                <a:gd name="T150" fmla="+- 0 4488 3500"/>
                <a:gd name="T151" fmla="*/ 4488 h 996"/>
                <a:gd name="T152" fmla="+- 0 7313 4536"/>
                <a:gd name="T153" fmla="*/ T152 w 2794"/>
                <a:gd name="T154" fmla="+- 0 4488 3500"/>
                <a:gd name="T155" fmla="*/ 4488 h 996"/>
                <a:gd name="T156" fmla="+- 0 4553 4536"/>
                <a:gd name="T157" fmla="*/ T156 w 2794"/>
                <a:gd name="T158" fmla="+- 0 4488 3500"/>
                <a:gd name="T159" fmla="*/ 4488 h 996"/>
                <a:gd name="T160" fmla="+- 0 4553 4536"/>
                <a:gd name="T161" fmla="*/ T160 w 2794"/>
                <a:gd name="T162" fmla="+- 0 4481 3500"/>
                <a:gd name="T163" fmla="*/ 4481 h 996"/>
                <a:gd name="T164" fmla="+- 0 7313 4536"/>
                <a:gd name="T165" fmla="*/ T164 w 2794"/>
                <a:gd name="T166" fmla="+- 0 4481 3500"/>
                <a:gd name="T167" fmla="*/ 4481 h 996"/>
                <a:gd name="T168" fmla="+- 0 7313 4536"/>
                <a:gd name="T169" fmla="*/ T168 w 2794"/>
                <a:gd name="T170" fmla="+- 0 4488 3500"/>
                <a:gd name="T171" fmla="*/ 4488 h 996"/>
                <a:gd name="T172" fmla="+- 0 7330 4536"/>
                <a:gd name="T173" fmla="*/ T172 w 2794"/>
                <a:gd name="T174" fmla="+- 0 4488 3500"/>
                <a:gd name="T175" fmla="*/ 4488 h 996"/>
                <a:gd name="T176" fmla="+- 0 7313 4536"/>
                <a:gd name="T177" fmla="*/ T176 w 2794"/>
                <a:gd name="T178" fmla="+- 0 4488 3500"/>
                <a:gd name="T179" fmla="*/ 4488 h 996"/>
                <a:gd name="T180" fmla="+- 0 7320 4536"/>
                <a:gd name="T181" fmla="*/ T180 w 2794"/>
                <a:gd name="T182" fmla="+- 0 4481 3500"/>
                <a:gd name="T183" fmla="*/ 4481 h 996"/>
                <a:gd name="T184" fmla="+- 0 7330 4536"/>
                <a:gd name="T185" fmla="*/ T184 w 2794"/>
                <a:gd name="T186" fmla="+- 0 4481 3500"/>
                <a:gd name="T187" fmla="*/ 4481 h 996"/>
                <a:gd name="T188" fmla="+- 0 7330 4536"/>
                <a:gd name="T189" fmla="*/ T188 w 2794"/>
                <a:gd name="T190" fmla="+- 0 4488 3500"/>
                <a:gd name="T191" fmla="*/ 4488 h 9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794" h="996">
                  <a:moveTo>
                    <a:pt x="2794" y="996"/>
                  </a:moveTo>
                  <a:lnTo>
                    <a:pt x="0" y="996"/>
                  </a:lnTo>
                  <a:lnTo>
                    <a:pt x="0" y="0"/>
                  </a:lnTo>
                  <a:lnTo>
                    <a:pt x="2794" y="0"/>
                  </a:lnTo>
                  <a:lnTo>
                    <a:pt x="2794" y="7"/>
                  </a:lnTo>
                  <a:lnTo>
                    <a:pt x="17" y="7"/>
                  </a:lnTo>
                  <a:lnTo>
                    <a:pt x="7" y="14"/>
                  </a:lnTo>
                  <a:lnTo>
                    <a:pt x="17" y="14"/>
                  </a:lnTo>
                  <a:lnTo>
                    <a:pt x="17" y="981"/>
                  </a:lnTo>
                  <a:lnTo>
                    <a:pt x="7" y="981"/>
                  </a:lnTo>
                  <a:lnTo>
                    <a:pt x="17" y="988"/>
                  </a:lnTo>
                  <a:lnTo>
                    <a:pt x="2794" y="988"/>
                  </a:lnTo>
                  <a:lnTo>
                    <a:pt x="2794" y="996"/>
                  </a:lnTo>
                  <a:close/>
                  <a:moveTo>
                    <a:pt x="17" y="14"/>
                  </a:moveTo>
                  <a:lnTo>
                    <a:pt x="7" y="14"/>
                  </a:lnTo>
                  <a:lnTo>
                    <a:pt x="17" y="7"/>
                  </a:lnTo>
                  <a:lnTo>
                    <a:pt x="17" y="14"/>
                  </a:lnTo>
                  <a:close/>
                  <a:moveTo>
                    <a:pt x="2777" y="14"/>
                  </a:moveTo>
                  <a:lnTo>
                    <a:pt x="17" y="14"/>
                  </a:lnTo>
                  <a:lnTo>
                    <a:pt x="17" y="7"/>
                  </a:lnTo>
                  <a:lnTo>
                    <a:pt x="2777" y="7"/>
                  </a:lnTo>
                  <a:lnTo>
                    <a:pt x="2777" y="14"/>
                  </a:lnTo>
                  <a:close/>
                  <a:moveTo>
                    <a:pt x="2777" y="988"/>
                  </a:moveTo>
                  <a:lnTo>
                    <a:pt x="2777" y="7"/>
                  </a:lnTo>
                  <a:lnTo>
                    <a:pt x="2784" y="14"/>
                  </a:lnTo>
                  <a:lnTo>
                    <a:pt x="2794" y="14"/>
                  </a:lnTo>
                  <a:lnTo>
                    <a:pt x="2794" y="981"/>
                  </a:lnTo>
                  <a:lnTo>
                    <a:pt x="2784" y="981"/>
                  </a:lnTo>
                  <a:lnTo>
                    <a:pt x="2777" y="988"/>
                  </a:lnTo>
                  <a:close/>
                  <a:moveTo>
                    <a:pt x="2794" y="14"/>
                  </a:moveTo>
                  <a:lnTo>
                    <a:pt x="2784" y="14"/>
                  </a:lnTo>
                  <a:lnTo>
                    <a:pt x="2777" y="7"/>
                  </a:lnTo>
                  <a:lnTo>
                    <a:pt x="2794" y="7"/>
                  </a:lnTo>
                  <a:lnTo>
                    <a:pt x="2794" y="14"/>
                  </a:lnTo>
                  <a:close/>
                  <a:moveTo>
                    <a:pt x="17" y="988"/>
                  </a:moveTo>
                  <a:lnTo>
                    <a:pt x="7" y="981"/>
                  </a:lnTo>
                  <a:lnTo>
                    <a:pt x="17" y="981"/>
                  </a:lnTo>
                  <a:lnTo>
                    <a:pt x="17" y="988"/>
                  </a:lnTo>
                  <a:close/>
                  <a:moveTo>
                    <a:pt x="2777" y="988"/>
                  </a:moveTo>
                  <a:lnTo>
                    <a:pt x="17" y="988"/>
                  </a:lnTo>
                  <a:lnTo>
                    <a:pt x="17" y="981"/>
                  </a:lnTo>
                  <a:lnTo>
                    <a:pt x="2777" y="981"/>
                  </a:lnTo>
                  <a:lnTo>
                    <a:pt x="2777" y="988"/>
                  </a:lnTo>
                  <a:close/>
                  <a:moveTo>
                    <a:pt x="2794" y="988"/>
                  </a:moveTo>
                  <a:lnTo>
                    <a:pt x="2777" y="988"/>
                  </a:lnTo>
                  <a:lnTo>
                    <a:pt x="2784" y="981"/>
                  </a:lnTo>
                  <a:lnTo>
                    <a:pt x="2794" y="981"/>
                  </a:lnTo>
                  <a:lnTo>
                    <a:pt x="2794" y="988"/>
                  </a:lnTo>
                  <a:close/>
                </a:path>
              </a:pathLst>
            </a:custGeom>
            <a:solidFill>
              <a:srgbClr val="AFAAA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sp>
          <p:nvSpPr>
            <p:cNvPr id="12" name="AutoShape 2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B01270B-8587-4B7E-A489-78ED336F2F1E}"/>
                </a:ext>
              </a:extLst>
            </p:cNvPr>
            <p:cNvSpPr>
              <a:spLocks/>
            </p:cNvSpPr>
            <p:nvPr/>
          </p:nvSpPr>
          <p:spPr bwMode="auto">
            <a:xfrm>
              <a:off x="5872" y="2834"/>
              <a:ext cx="120" cy="624"/>
            </a:xfrm>
            <a:custGeom>
              <a:avLst/>
              <a:gdLst>
                <a:gd name="T0" fmla="+- 0 5928 5873"/>
                <a:gd name="T1" fmla="*/ T0 w 120"/>
                <a:gd name="T2" fmla="+- 0 2955 2835"/>
                <a:gd name="T3" fmla="*/ 2955 h 624"/>
                <a:gd name="T4" fmla="+- 0 5873 5873"/>
                <a:gd name="T5" fmla="*/ T4 w 120"/>
                <a:gd name="T6" fmla="+- 0 2955 2835"/>
                <a:gd name="T7" fmla="*/ 2955 h 624"/>
                <a:gd name="T8" fmla="+- 0 5933 5873"/>
                <a:gd name="T9" fmla="*/ T8 w 120"/>
                <a:gd name="T10" fmla="+- 0 2835 2835"/>
                <a:gd name="T11" fmla="*/ 2835 h 624"/>
                <a:gd name="T12" fmla="+- 0 5983 5873"/>
                <a:gd name="T13" fmla="*/ T12 w 120"/>
                <a:gd name="T14" fmla="+- 0 2936 2835"/>
                <a:gd name="T15" fmla="*/ 2936 h 624"/>
                <a:gd name="T16" fmla="+- 0 5928 5873"/>
                <a:gd name="T17" fmla="*/ T16 w 120"/>
                <a:gd name="T18" fmla="+- 0 2936 2835"/>
                <a:gd name="T19" fmla="*/ 2936 h 624"/>
                <a:gd name="T20" fmla="+- 0 5928 5873"/>
                <a:gd name="T21" fmla="*/ T20 w 120"/>
                <a:gd name="T22" fmla="+- 0 2955 2835"/>
                <a:gd name="T23" fmla="*/ 2955 h 624"/>
                <a:gd name="T24" fmla="+- 0 5938 5873"/>
                <a:gd name="T25" fmla="*/ T24 w 120"/>
                <a:gd name="T26" fmla="+- 0 3459 2835"/>
                <a:gd name="T27" fmla="*/ 3459 h 624"/>
                <a:gd name="T28" fmla="+- 0 5928 5873"/>
                <a:gd name="T29" fmla="*/ T28 w 120"/>
                <a:gd name="T30" fmla="+- 0 3459 2835"/>
                <a:gd name="T31" fmla="*/ 3459 h 624"/>
                <a:gd name="T32" fmla="+- 0 5928 5873"/>
                <a:gd name="T33" fmla="*/ T32 w 120"/>
                <a:gd name="T34" fmla="+- 0 2936 2835"/>
                <a:gd name="T35" fmla="*/ 2936 h 624"/>
                <a:gd name="T36" fmla="+- 0 5938 5873"/>
                <a:gd name="T37" fmla="*/ T36 w 120"/>
                <a:gd name="T38" fmla="+- 0 2936 2835"/>
                <a:gd name="T39" fmla="*/ 2936 h 624"/>
                <a:gd name="T40" fmla="+- 0 5938 5873"/>
                <a:gd name="T41" fmla="*/ T40 w 120"/>
                <a:gd name="T42" fmla="+- 0 3459 2835"/>
                <a:gd name="T43" fmla="*/ 3459 h 624"/>
                <a:gd name="T44" fmla="+- 0 5993 5873"/>
                <a:gd name="T45" fmla="*/ T44 w 120"/>
                <a:gd name="T46" fmla="+- 0 2955 2835"/>
                <a:gd name="T47" fmla="*/ 2955 h 624"/>
                <a:gd name="T48" fmla="+- 0 5938 5873"/>
                <a:gd name="T49" fmla="*/ T48 w 120"/>
                <a:gd name="T50" fmla="+- 0 2955 2835"/>
                <a:gd name="T51" fmla="*/ 2955 h 624"/>
                <a:gd name="T52" fmla="+- 0 5938 5873"/>
                <a:gd name="T53" fmla="*/ T52 w 120"/>
                <a:gd name="T54" fmla="+- 0 2936 2835"/>
                <a:gd name="T55" fmla="*/ 2936 h 624"/>
                <a:gd name="T56" fmla="+- 0 5983 5873"/>
                <a:gd name="T57" fmla="*/ T56 w 120"/>
                <a:gd name="T58" fmla="+- 0 2936 2835"/>
                <a:gd name="T59" fmla="*/ 2936 h 624"/>
                <a:gd name="T60" fmla="+- 0 5993 5873"/>
                <a:gd name="T61" fmla="*/ T60 w 120"/>
                <a:gd name="T62" fmla="+- 0 2955 2835"/>
                <a:gd name="T63" fmla="*/ 2955 h 6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20" h="624">
                  <a:moveTo>
                    <a:pt x="55" y="120"/>
                  </a:moveTo>
                  <a:lnTo>
                    <a:pt x="0" y="120"/>
                  </a:lnTo>
                  <a:lnTo>
                    <a:pt x="60" y="0"/>
                  </a:lnTo>
                  <a:lnTo>
                    <a:pt x="110" y="101"/>
                  </a:lnTo>
                  <a:lnTo>
                    <a:pt x="55" y="101"/>
                  </a:lnTo>
                  <a:lnTo>
                    <a:pt x="55" y="120"/>
                  </a:lnTo>
                  <a:close/>
                  <a:moveTo>
                    <a:pt x="65" y="624"/>
                  </a:moveTo>
                  <a:lnTo>
                    <a:pt x="55" y="624"/>
                  </a:lnTo>
                  <a:lnTo>
                    <a:pt x="55" y="101"/>
                  </a:lnTo>
                  <a:lnTo>
                    <a:pt x="65" y="101"/>
                  </a:lnTo>
                  <a:lnTo>
                    <a:pt x="65" y="624"/>
                  </a:lnTo>
                  <a:close/>
                  <a:moveTo>
                    <a:pt x="120" y="120"/>
                  </a:moveTo>
                  <a:lnTo>
                    <a:pt x="65" y="120"/>
                  </a:lnTo>
                  <a:lnTo>
                    <a:pt x="65" y="101"/>
                  </a:lnTo>
                  <a:lnTo>
                    <a:pt x="110" y="101"/>
                  </a:lnTo>
                  <a:lnTo>
                    <a:pt x="120" y="120"/>
                  </a:lnTo>
                  <a:close/>
                </a:path>
              </a:pathLst>
            </a:custGeom>
            <a:solidFill>
              <a:srgbClr val="00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pic>
          <p:nvPicPr>
            <p:cNvPr id="2074" name="Picture 2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B3E1388-C57C-4052-9B78-BB57588822A3}"/>
                </a:ext>
              </a:extLst>
            </p:cNvPr>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72" y="4481"/>
              <a:ext cx="120" cy="34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3" name="Rectangle 2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0D85175-BD1F-466B-99C5-9E956B2636B7}"/>
                </a:ext>
              </a:extLst>
            </p:cNvPr>
            <p:cNvSpPr>
              <a:spLocks noChangeArrowheads="1"/>
            </p:cNvSpPr>
            <p:nvPr/>
          </p:nvSpPr>
          <p:spPr bwMode="auto">
            <a:xfrm>
              <a:off x="1430" y="5138"/>
              <a:ext cx="2777" cy="982"/>
            </a:xfrm>
            <a:prstGeom prst="rect">
              <a:avLst/>
            </a:prstGeom>
            <a:solidFill>
              <a:srgbClr val="E6E6E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sp>
          <p:nvSpPr>
            <p:cNvPr id="14" name="AutoShape 2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F1F8F7CA-41AB-41A2-B4C5-0E8C278892CD}"/>
                </a:ext>
              </a:extLst>
            </p:cNvPr>
            <p:cNvSpPr>
              <a:spLocks/>
            </p:cNvSpPr>
            <p:nvPr/>
          </p:nvSpPr>
          <p:spPr bwMode="auto">
            <a:xfrm>
              <a:off x="1423" y="5131"/>
              <a:ext cx="2794" cy="996"/>
            </a:xfrm>
            <a:custGeom>
              <a:avLst/>
              <a:gdLst>
                <a:gd name="T0" fmla="+- 0 4217 1423"/>
                <a:gd name="T1" fmla="*/ T0 w 2794"/>
                <a:gd name="T2" fmla="+- 0 6128 5132"/>
                <a:gd name="T3" fmla="*/ 6128 h 996"/>
                <a:gd name="T4" fmla="+- 0 1423 1423"/>
                <a:gd name="T5" fmla="*/ T4 w 2794"/>
                <a:gd name="T6" fmla="+- 0 6128 5132"/>
                <a:gd name="T7" fmla="*/ 6128 h 996"/>
                <a:gd name="T8" fmla="+- 0 1423 1423"/>
                <a:gd name="T9" fmla="*/ T8 w 2794"/>
                <a:gd name="T10" fmla="+- 0 5132 5132"/>
                <a:gd name="T11" fmla="*/ 5132 h 996"/>
                <a:gd name="T12" fmla="+- 0 4217 1423"/>
                <a:gd name="T13" fmla="*/ T12 w 2794"/>
                <a:gd name="T14" fmla="+- 0 5132 5132"/>
                <a:gd name="T15" fmla="*/ 5132 h 996"/>
                <a:gd name="T16" fmla="+- 0 4217 1423"/>
                <a:gd name="T17" fmla="*/ T16 w 2794"/>
                <a:gd name="T18" fmla="+- 0 5139 5132"/>
                <a:gd name="T19" fmla="*/ 5139 h 996"/>
                <a:gd name="T20" fmla="+- 0 1438 1423"/>
                <a:gd name="T21" fmla="*/ T20 w 2794"/>
                <a:gd name="T22" fmla="+- 0 5139 5132"/>
                <a:gd name="T23" fmla="*/ 5139 h 996"/>
                <a:gd name="T24" fmla="+- 0 1430 1423"/>
                <a:gd name="T25" fmla="*/ T24 w 2794"/>
                <a:gd name="T26" fmla="+- 0 5146 5132"/>
                <a:gd name="T27" fmla="*/ 5146 h 996"/>
                <a:gd name="T28" fmla="+- 0 1438 1423"/>
                <a:gd name="T29" fmla="*/ T28 w 2794"/>
                <a:gd name="T30" fmla="+- 0 5146 5132"/>
                <a:gd name="T31" fmla="*/ 5146 h 996"/>
                <a:gd name="T32" fmla="+- 0 1438 1423"/>
                <a:gd name="T33" fmla="*/ T32 w 2794"/>
                <a:gd name="T34" fmla="+- 0 6111 5132"/>
                <a:gd name="T35" fmla="*/ 6111 h 996"/>
                <a:gd name="T36" fmla="+- 0 1430 1423"/>
                <a:gd name="T37" fmla="*/ T36 w 2794"/>
                <a:gd name="T38" fmla="+- 0 6111 5132"/>
                <a:gd name="T39" fmla="*/ 6111 h 996"/>
                <a:gd name="T40" fmla="+- 0 1438 1423"/>
                <a:gd name="T41" fmla="*/ T40 w 2794"/>
                <a:gd name="T42" fmla="+- 0 6120 5132"/>
                <a:gd name="T43" fmla="*/ 6120 h 996"/>
                <a:gd name="T44" fmla="+- 0 4217 1423"/>
                <a:gd name="T45" fmla="*/ T44 w 2794"/>
                <a:gd name="T46" fmla="+- 0 6120 5132"/>
                <a:gd name="T47" fmla="*/ 6120 h 996"/>
                <a:gd name="T48" fmla="+- 0 4217 1423"/>
                <a:gd name="T49" fmla="*/ T48 w 2794"/>
                <a:gd name="T50" fmla="+- 0 6128 5132"/>
                <a:gd name="T51" fmla="*/ 6128 h 996"/>
                <a:gd name="T52" fmla="+- 0 1438 1423"/>
                <a:gd name="T53" fmla="*/ T52 w 2794"/>
                <a:gd name="T54" fmla="+- 0 5146 5132"/>
                <a:gd name="T55" fmla="*/ 5146 h 996"/>
                <a:gd name="T56" fmla="+- 0 1430 1423"/>
                <a:gd name="T57" fmla="*/ T56 w 2794"/>
                <a:gd name="T58" fmla="+- 0 5146 5132"/>
                <a:gd name="T59" fmla="*/ 5146 h 996"/>
                <a:gd name="T60" fmla="+- 0 1438 1423"/>
                <a:gd name="T61" fmla="*/ T60 w 2794"/>
                <a:gd name="T62" fmla="+- 0 5139 5132"/>
                <a:gd name="T63" fmla="*/ 5139 h 996"/>
                <a:gd name="T64" fmla="+- 0 1438 1423"/>
                <a:gd name="T65" fmla="*/ T64 w 2794"/>
                <a:gd name="T66" fmla="+- 0 5146 5132"/>
                <a:gd name="T67" fmla="*/ 5146 h 996"/>
                <a:gd name="T68" fmla="+- 0 4200 1423"/>
                <a:gd name="T69" fmla="*/ T68 w 2794"/>
                <a:gd name="T70" fmla="+- 0 5146 5132"/>
                <a:gd name="T71" fmla="*/ 5146 h 996"/>
                <a:gd name="T72" fmla="+- 0 1438 1423"/>
                <a:gd name="T73" fmla="*/ T72 w 2794"/>
                <a:gd name="T74" fmla="+- 0 5146 5132"/>
                <a:gd name="T75" fmla="*/ 5146 h 996"/>
                <a:gd name="T76" fmla="+- 0 1438 1423"/>
                <a:gd name="T77" fmla="*/ T76 w 2794"/>
                <a:gd name="T78" fmla="+- 0 5139 5132"/>
                <a:gd name="T79" fmla="*/ 5139 h 996"/>
                <a:gd name="T80" fmla="+- 0 4200 1423"/>
                <a:gd name="T81" fmla="*/ T80 w 2794"/>
                <a:gd name="T82" fmla="+- 0 5139 5132"/>
                <a:gd name="T83" fmla="*/ 5139 h 996"/>
                <a:gd name="T84" fmla="+- 0 4200 1423"/>
                <a:gd name="T85" fmla="*/ T84 w 2794"/>
                <a:gd name="T86" fmla="+- 0 5146 5132"/>
                <a:gd name="T87" fmla="*/ 5146 h 996"/>
                <a:gd name="T88" fmla="+- 0 4200 1423"/>
                <a:gd name="T89" fmla="*/ T88 w 2794"/>
                <a:gd name="T90" fmla="+- 0 6120 5132"/>
                <a:gd name="T91" fmla="*/ 6120 h 996"/>
                <a:gd name="T92" fmla="+- 0 4200 1423"/>
                <a:gd name="T93" fmla="*/ T92 w 2794"/>
                <a:gd name="T94" fmla="+- 0 5139 5132"/>
                <a:gd name="T95" fmla="*/ 5139 h 996"/>
                <a:gd name="T96" fmla="+- 0 4207 1423"/>
                <a:gd name="T97" fmla="*/ T96 w 2794"/>
                <a:gd name="T98" fmla="+- 0 5146 5132"/>
                <a:gd name="T99" fmla="*/ 5146 h 996"/>
                <a:gd name="T100" fmla="+- 0 4217 1423"/>
                <a:gd name="T101" fmla="*/ T100 w 2794"/>
                <a:gd name="T102" fmla="+- 0 5146 5132"/>
                <a:gd name="T103" fmla="*/ 5146 h 996"/>
                <a:gd name="T104" fmla="+- 0 4217 1423"/>
                <a:gd name="T105" fmla="*/ T104 w 2794"/>
                <a:gd name="T106" fmla="+- 0 6111 5132"/>
                <a:gd name="T107" fmla="*/ 6111 h 996"/>
                <a:gd name="T108" fmla="+- 0 4207 1423"/>
                <a:gd name="T109" fmla="*/ T108 w 2794"/>
                <a:gd name="T110" fmla="+- 0 6111 5132"/>
                <a:gd name="T111" fmla="*/ 6111 h 996"/>
                <a:gd name="T112" fmla="+- 0 4200 1423"/>
                <a:gd name="T113" fmla="*/ T112 w 2794"/>
                <a:gd name="T114" fmla="+- 0 6120 5132"/>
                <a:gd name="T115" fmla="*/ 6120 h 996"/>
                <a:gd name="T116" fmla="+- 0 4217 1423"/>
                <a:gd name="T117" fmla="*/ T116 w 2794"/>
                <a:gd name="T118" fmla="+- 0 5146 5132"/>
                <a:gd name="T119" fmla="*/ 5146 h 996"/>
                <a:gd name="T120" fmla="+- 0 4207 1423"/>
                <a:gd name="T121" fmla="*/ T120 w 2794"/>
                <a:gd name="T122" fmla="+- 0 5146 5132"/>
                <a:gd name="T123" fmla="*/ 5146 h 996"/>
                <a:gd name="T124" fmla="+- 0 4200 1423"/>
                <a:gd name="T125" fmla="*/ T124 w 2794"/>
                <a:gd name="T126" fmla="+- 0 5139 5132"/>
                <a:gd name="T127" fmla="*/ 5139 h 996"/>
                <a:gd name="T128" fmla="+- 0 4217 1423"/>
                <a:gd name="T129" fmla="*/ T128 w 2794"/>
                <a:gd name="T130" fmla="+- 0 5139 5132"/>
                <a:gd name="T131" fmla="*/ 5139 h 996"/>
                <a:gd name="T132" fmla="+- 0 4217 1423"/>
                <a:gd name="T133" fmla="*/ T132 w 2794"/>
                <a:gd name="T134" fmla="+- 0 5146 5132"/>
                <a:gd name="T135" fmla="*/ 5146 h 996"/>
                <a:gd name="T136" fmla="+- 0 1438 1423"/>
                <a:gd name="T137" fmla="*/ T136 w 2794"/>
                <a:gd name="T138" fmla="+- 0 6120 5132"/>
                <a:gd name="T139" fmla="*/ 6120 h 996"/>
                <a:gd name="T140" fmla="+- 0 1430 1423"/>
                <a:gd name="T141" fmla="*/ T140 w 2794"/>
                <a:gd name="T142" fmla="+- 0 6111 5132"/>
                <a:gd name="T143" fmla="*/ 6111 h 996"/>
                <a:gd name="T144" fmla="+- 0 1438 1423"/>
                <a:gd name="T145" fmla="*/ T144 w 2794"/>
                <a:gd name="T146" fmla="+- 0 6111 5132"/>
                <a:gd name="T147" fmla="*/ 6111 h 996"/>
                <a:gd name="T148" fmla="+- 0 1438 1423"/>
                <a:gd name="T149" fmla="*/ T148 w 2794"/>
                <a:gd name="T150" fmla="+- 0 6120 5132"/>
                <a:gd name="T151" fmla="*/ 6120 h 996"/>
                <a:gd name="T152" fmla="+- 0 4200 1423"/>
                <a:gd name="T153" fmla="*/ T152 w 2794"/>
                <a:gd name="T154" fmla="+- 0 6120 5132"/>
                <a:gd name="T155" fmla="*/ 6120 h 996"/>
                <a:gd name="T156" fmla="+- 0 1438 1423"/>
                <a:gd name="T157" fmla="*/ T156 w 2794"/>
                <a:gd name="T158" fmla="+- 0 6120 5132"/>
                <a:gd name="T159" fmla="*/ 6120 h 996"/>
                <a:gd name="T160" fmla="+- 0 1438 1423"/>
                <a:gd name="T161" fmla="*/ T160 w 2794"/>
                <a:gd name="T162" fmla="+- 0 6111 5132"/>
                <a:gd name="T163" fmla="*/ 6111 h 996"/>
                <a:gd name="T164" fmla="+- 0 4200 1423"/>
                <a:gd name="T165" fmla="*/ T164 w 2794"/>
                <a:gd name="T166" fmla="+- 0 6111 5132"/>
                <a:gd name="T167" fmla="*/ 6111 h 996"/>
                <a:gd name="T168" fmla="+- 0 4200 1423"/>
                <a:gd name="T169" fmla="*/ T168 w 2794"/>
                <a:gd name="T170" fmla="+- 0 6120 5132"/>
                <a:gd name="T171" fmla="*/ 6120 h 996"/>
                <a:gd name="T172" fmla="+- 0 4217 1423"/>
                <a:gd name="T173" fmla="*/ T172 w 2794"/>
                <a:gd name="T174" fmla="+- 0 6120 5132"/>
                <a:gd name="T175" fmla="*/ 6120 h 996"/>
                <a:gd name="T176" fmla="+- 0 4200 1423"/>
                <a:gd name="T177" fmla="*/ T176 w 2794"/>
                <a:gd name="T178" fmla="+- 0 6120 5132"/>
                <a:gd name="T179" fmla="*/ 6120 h 996"/>
                <a:gd name="T180" fmla="+- 0 4207 1423"/>
                <a:gd name="T181" fmla="*/ T180 w 2794"/>
                <a:gd name="T182" fmla="+- 0 6111 5132"/>
                <a:gd name="T183" fmla="*/ 6111 h 996"/>
                <a:gd name="T184" fmla="+- 0 4217 1423"/>
                <a:gd name="T185" fmla="*/ T184 w 2794"/>
                <a:gd name="T186" fmla="+- 0 6111 5132"/>
                <a:gd name="T187" fmla="*/ 6111 h 996"/>
                <a:gd name="T188" fmla="+- 0 4217 1423"/>
                <a:gd name="T189" fmla="*/ T188 w 2794"/>
                <a:gd name="T190" fmla="+- 0 6120 5132"/>
                <a:gd name="T191" fmla="*/ 6120 h 9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794" h="996">
                  <a:moveTo>
                    <a:pt x="2794" y="996"/>
                  </a:moveTo>
                  <a:lnTo>
                    <a:pt x="0" y="996"/>
                  </a:lnTo>
                  <a:lnTo>
                    <a:pt x="0" y="0"/>
                  </a:lnTo>
                  <a:lnTo>
                    <a:pt x="2794" y="0"/>
                  </a:lnTo>
                  <a:lnTo>
                    <a:pt x="2794" y="7"/>
                  </a:lnTo>
                  <a:lnTo>
                    <a:pt x="15" y="7"/>
                  </a:lnTo>
                  <a:lnTo>
                    <a:pt x="7" y="14"/>
                  </a:lnTo>
                  <a:lnTo>
                    <a:pt x="15" y="14"/>
                  </a:lnTo>
                  <a:lnTo>
                    <a:pt x="15" y="979"/>
                  </a:lnTo>
                  <a:lnTo>
                    <a:pt x="7" y="979"/>
                  </a:lnTo>
                  <a:lnTo>
                    <a:pt x="15" y="988"/>
                  </a:lnTo>
                  <a:lnTo>
                    <a:pt x="2794" y="988"/>
                  </a:lnTo>
                  <a:lnTo>
                    <a:pt x="2794" y="996"/>
                  </a:lnTo>
                  <a:close/>
                  <a:moveTo>
                    <a:pt x="15" y="14"/>
                  </a:moveTo>
                  <a:lnTo>
                    <a:pt x="7" y="14"/>
                  </a:lnTo>
                  <a:lnTo>
                    <a:pt x="15" y="7"/>
                  </a:lnTo>
                  <a:lnTo>
                    <a:pt x="15" y="14"/>
                  </a:lnTo>
                  <a:close/>
                  <a:moveTo>
                    <a:pt x="2777" y="14"/>
                  </a:moveTo>
                  <a:lnTo>
                    <a:pt x="15" y="14"/>
                  </a:lnTo>
                  <a:lnTo>
                    <a:pt x="15" y="7"/>
                  </a:lnTo>
                  <a:lnTo>
                    <a:pt x="2777" y="7"/>
                  </a:lnTo>
                  <a:lnTo>
                    <a:pt x="2777" y="14"/>
                  </a:lnTo>
                  <a:close/>
                  <a:moveTo>
                    <a:pt x="2777" y="988"/>
                  </a:moveTo>
                  <a:lnTo>
                    <a:pt x="2777" y="7"/>
                  </a:lnTo>
                  <a:lnTo>
                    <a:pt x="2784" y="14"/>
                  </a:lnTo>
                  <a:lnTo>
                    <a:pt x="2794" y="14"/>
                  </a:lnTo>
                  <a:lnTo>
                    <a:pt x="2794" y="979"/>
                  </a:lnTo>
                  <a:lnTo>
                    <a:pt x="2784" y="979"/>
                  </a:lnTo>
                  <a:lnTo>
                    <a:pt x="2777" y="988"/>
                  </a:lnTo>
                  <a:close/>
                  <a:moveTo>
                    <a:pt x="2794" y="14"/>
                  </a:moveTo>
                  <a:lnTo>
                    <a:pt x="2784" y="14"/>
                  </a:lnTo>
                  <a:lnTo>
                    <a:pt x="2777" y="7"/>
                  </a:lnTo>
                  <a:lnTo>
                    <a:pt x="2794" y="7"/>
                  </a:lnTo>
                  <a:lnTo>
                    <a:pt x="2794" y="14"/>
                  </a:lnTo>
                  <a:close/>
                  <a:moveTo>
                    <a:pt x="15" y="988"/>
                  </a:moveTo>
                  <a:lnTo>
                    <a:pt x="7" y="979"/>
                  </a:lnTo>
                  <a:lnTo>
                    <a:pt x="15" y="979"/>
                  </a:lnTo>
                  <a:lnTo>
                    <a:pt x="15" y="988"/>
                  </a:lnTo>
                  <a:close/>
                  <a:moveTo>
                    <a:pt x="2777" y="988"/>
                  </a:moveTo>
                  <a:lnTo>
                    <a:pt x="15" y="988"/>
                  </a:lnTo>
                  <a:lnTo>
                    <a:pt x="15" y="979"/>
                  </a:lnTo>
                  <a:lnTo>
                    <a:pt x="2777" y="979"/>
                  </a:lnTo>
                  <a:lnTo>
                    <a:pt x="2777" y="988"/>
                  </a:lnTo>
                  <a:close/>
                  <a:moveTo>
                    <a:pt x="2794" y="988"/>
                  </a:moveTo>
                  <a:lnTo>
                    <a:pt x="2777" y="988"/>
                  </a:lnTo>
                  <a:lnTo>
                    <a:pt x="2784" y="979"/>
                  </a:lnTo>
                  <a:lnTo>
                    <a:pt x="2794" y="979"/>
                  </a:lnTo>
                  <a:lnTo>
                    <a:pt x="2794" y="988"/>
                  </a:lnTo>
                  <a:close/>
                </a:path>
              </a:pathLst>
            </a:custGeom>
            <a:solidFill>
              <a:srgbClr val="AFAAA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sp>
          <p:nvSpPr>
            <p:cNvPr id="15" name="Line 2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6B1E684-BE35-4D7D-82B0-E54F7ACC04E5}"/>
                </a:ext>
              </a:extLst>
            </p:cNvPr>
            <p:cNvSpPr>
              <a:spLocks noChangeShapeType="1"/>
            </p:cNvSpPr>
            <p:nvPr/>
          </p:nvSpPr>
          <p:spPr bwMode="auto">
            <a:xfrm>
              <a:off x="2815" y="4805"/>
              <a:ext cx="0" cy="339"/>
            </a:xfrm>
            <a:prstGeom prst="line">
              <a:avLst/>
            </a:prstGeom>
            <a:noFill/>
            <a:ln w="6096">
              <a:solidFill>
                <a:srgbClr val="00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vert="horz" wrap="square" lIns="91440" tIns="45720" rIns="91440" bIns="45720" numCol="1" anchor="t" anchorCtr="0" compatLnSpc="1">
              <a:prstTxWarp prst="textNoShape">
                <a:avLst/>
              </a:prstTxWarp>
            </a:bodyPr>
            <a:lstStyle/>
            <a:p>
              <a:pPr algn="ctr"/>
              <a:endParaRPr lang="en-AU"/>
            </a:p>
          </p:txBody>
        </p:sp>
        <p:sp>
          <p:nvSpPr>
            <p:cNvPr id="16" name="Line 2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601AAF5-5154-49E1-868D-3C6A42D34322}"/>
                </a:ext>
              </a:extLst>
            </p:cNvPr>
            <p:cNvSpPr>
              <a:spLocks noChangeShapeType="1"/>
            </p:cNvSpPr>
            <p:nvPr/>
          </p:nvSpPr>
          <p:spPr bwMode="auto">
            <a:xfrm>
              <a:off x="2815" y="4810"/>
              <a:ext cx="6283" cy="0"/>
            </a:xfrm>
            <a:prstGeom prst="line">
              <a:avLst/>
            </a:prstGeom>
            <a:noFill/>
            <a:ln w="6096">
              <a:solidFill>
                <a:srgbClr val="00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vert="horz" wrap="square" lIns="91440" tIns="45720" rIns="91440" bIns="45720" numCol="1" anchor="t" anchorCtr="0" compatLnSpc="1">
              <a:prstTxWarp prst="textNoShape">
                <a:avLst/>
              </a:prstTxWarp>
            </a:bodyPr>
            <a:lstStyle/>
            <a:p>
              <a:pPr algn="ctr"/>
              <a:endParaRPr lang="en-AU"/>
            </a:p>
          </p:txBody>
        </p:sp>
        <p:sp>
          <p:nvSpPr>
            <p:cNvPr id="17" name="Rectangle 2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0EFD943-EFBF-4871-9AFB-9EC89FA93A03}"/>
                </a:ext>
              </a:extLst>
            </p:cNvPr>
            <p:cNvSpPr>
              <a:spLocks noChangeArrowheads="1"/>
            </p:cNvSpPr>
            <p:nvPr/>
          </p:nvSpPr>
          <p:spPr bwMode="auto">
            <a:xfrm>
              <a:off x="4581" y="5131"/>
              <a:ext cx="2777" cy="982"/>
            </a:xfrm>
            <a:prstGeom prst="rect">
              <a:avLst/>
            </a:prstGeom>
            <a:solidFill>
              <a:srgbClr val="E6E6E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sp>
          <p:nvSpPr>
            <p:cNvPr id="18" name="AutoShape 2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FEDB34A9-9AC8-44CD-97E6-5786963A5011}"/>
                </a:ext>
              </a:extLst>
            </p:cNvPr>
            <p:cNvSpPr>
              <a:spLocks/>
            </p:cNvSpPr>
            <p:nvPr/>
          </p:nvSpPr>
          <p:spPr bwMode="auto">
            <a:xfrm>
              <a:off x="4574" y="5124"/>
              <a:ext cx="2792" cy="996"/>
            </a:xfrm>
            <a:custGeom>
              <a:avLst/>
              <a:gdLst>
                <a:gd name="T0" fmla="+- 0 7366 4574"/>
                <a:gd name="T1" fmla="*/ T0 w 2792"/>
                <a:gd name="T2" fmla="+- 0 6120 5124"/>
                <a:gd name="T3" fmla="*/ 6120 h 996"/>
                <a:gd name="T4" fmla="+- 0 4574 4574"/>
                <a:gd name="T5" fmla="*/ T4 w 2792"/>
                <a:gd name="T6" fmla="+- 0 6120 5124"/>
                <a:gd name="T7" fmla="*/ 6120 h 996"/>
                <a:gd name="T8" fmla="+- 0 4574 4574"/>
                <a:gd name="T9" fmla="*/ T8 w 2792"/>
                <a:gd name="T10" fmla="+- 0 5124 5124"/>
                <a:gd name="T11" fmla="*/ 5124 h 996"/>
                <a:gd name="T12" fmla="+- 0 7366 4574"/>
                <a:gd name="T13" fmla="*/ T12 w 2792"/>
                <a:gd name="T14" fmla="+- 0 5124 5124"/>
                <a:gd name="T15" fmla="*/ 5124 h 996"/>
                <a:gd name="T16" fmla="+- 0 7366 4574"/>
                <a:gd name="T17" fmla="*/ T16 w 2792"/>
                <a:gd name="T18" fmla="+- 0 5132 5124"/>
                <a:gd name="T19" fmla="*/ 5132 h 996"/>
                <a:gd name="T20" fmla="+- 0 4589 4574"/>
                <a:gd name="T21" fmla="*/ T20 w 2792"/>
                <a:gd name="T22" fmla="+- 0 5132 5124"/>
                <a:gd name="T23" fmla="*/ 5132 h 996"/>
                <a:gd name="T24" fmla="+- 0 4582 4574"/>
                <a:gd name="T25" fmla="*/ T24 w 2792"/>
                <a:gd name="T26" fmla="+- 0 5139 5124"/>
                <a:gd name="T27" fmla="*/ 5139 h 996"/>
                <a:gd name="T28" fmla="+- 0 4589 4574"/>
                <a:gd name="T29" fmla="*/ T28 w 2792"/>
                <a:gd name="T30" fmla="+- 0 5139 5124"/>
                <a:gd name="T31" fmla="*/ 5139 h 996"/>
                <a:gd name="T32" fmla="+- 0 4589 4574"/>
                <a:gd name="T33" fmla="*/ T32 w 2792"/>
                <a:gd name="T34" fmla="+- 0 6106 5124"/>
                <a:gd name="T35" fmla="*/ 6106 h 996"/>
                <a:gd name="T36" fmla="+- 0 4582 4574"/>
                <a:gd name="T37" fmla="*/ T36 w 2792"/>
                <a:gd name="T38" fmla="+- 0 6106 5124"/>
                <a:gd name="T39" fmla="*/ 6106 h 996"/>
                <a:gd name="T40" fmla="+- 0 4589 4574"/>
                <a:gd name="T41" fmla="*/ T40 w 2792"/>
                <a:gd name="T42" fmla="+- 0 6113 5124"/>
                <a:gd name="T43" fmla="*/ 6113 h 996"/>
                <a:gd name="T44" fmla="+- 0 7366 4574"/>
                <a:gd name="T45" fmla="*/ T44 w 2792"/>
                <a:gd name="T46" fmla="+- 0 6113 5124"/>
                <a:gd name="T47" fmla="*/ 6113 h 996"/>
                <a:gd name="T48" fmla="+- 0 7366 4574"/>
                <a:gd name="T49" fmla="*/ T48 w 2792"/>
                <a:gd name="T50" fmla="+- 0 6120 5124"/>
                <a:gd name="T51" fmla="*/ 6120 h 996"/>
                <a:gd name="T52" fmla="+- 0 4589 4574"/>
                <a:gd name="T53" fmla="*/ T52 w 2792"/>
                <a:gd name="T54" fmla="+- 0 5139 5124"/>
                <a:gd name="T55" fmla="*/ 5139 h 996"/>
                <a:gd name="T56" fmla="+- 0 4582 4574"/>
                <a:gd name="T57" fmla="*/ T56 w 2792"/>
                <a:gd name="T58" fmla="+- 0 5139 5124"/>
                <a:gd name="T59" fmla="*/ 5139 h 996"/>
                <a:gd name="T60" fmla="+- 0 4589 4574"/>
                <a:gd name="T61" fmla="*/ T60 w 2792"/>
                <a:gd name="T62" fmla="+- 0 5132 5124"/>
                <a:gd name="T63" fmla="*/ 5132 h 996"/>
                <a:gd name="T64" fmla="+- 0 4589 4574"/>
                <a:gd name="T65" fmla="*/ T64 w 2792"/>
                <a:gd name="T66" fmla="+- 0 5139 5124"/>
                <a:gd name="T67" fmla="*/ 5139 h 996"/>
                <a:gd name="T68" fmla="+- 0 7351 4574"/>
                <a:gd name="T69" fmla="*/ T68 w 2792"/>
                <a:gd name="T70" fmla="+- 0 5139 5124"/>
                <a:gd name="T71" fmla="*/ 5139 h 996"/>
                <a:gd name="T72" fmla="+- 0 4589 4574"/>
                <a:gd name="T73" fmla="*/ T72 w 2792"/>
                <a:gd name="T74" fmla="+- 0 5139 5124"/>
                <a:gd name="T75" fmla="*/ 5139 h 996"/>
                <a:gd name="T76" fmla="+- 0 4589 4574"/>
                <a:gd name="T77" fmla="*/ T76 w 2792"/>
                <a:gd name="T78" fmla="+- 0 5132 5124"/>
                <a:gd name="T79" fmla="*/ 5132 h 996"/>
                <a:gd name="T80" fmla="+- 0 7351 4574"/>
                <a:gd name="T81" fmla="*/ T80 w 2792"/>
                <a:gd name="T82" fmla="+- 0 5132 5124"/>
                <a:gd name="T83" fmla="*/ 5132 h 996"/>
                <a:gd name="T84" fmla="+- 0 7351 4574"/>
                <a:gd name="T85" fmla="*/ T84 w 2792"/>
                <a:gd name="T86" fmla="+- 0 5139 5124"/>
                <a:gd name="T87" fmla="*/ 5139 h 996"/>
                <a:gd name="T88" fmla="+- 0 7351 4574"/>
                <a:gd name="T89" fmla="*/ T88 w 2792"/>
                <a:gd name="T90" fmla="+- 0 6113 5124"/>
                <a:gd name="T91" fmla="*/ 6113 h 996"/>
                <a:gd name="T92" fmla="+- 0 7351 4574"/>
                <a:gd name="T93" fmla="*/ T92 w 2792"/>
                <a:gd name="T94" fmla="+- 0 5132 5124"/>
                <a:gd name="T95" fmla="*/ 5132 h 996"/>
                <a:gd name="T96" fmla="+- 0 7358 4574"/>
                <a:gd name="T97" fmla="*/ T96 w 2792"/>
                <a:gd name="T98" fmla="+- 0 5139 5124"/>
                <a:gd name="T99" fmla="*/ 5139 h 996"/>
                <a:gd name="T100" fmla="+- 0 7366 4574"/>
                <a:gd name="T101" fmla="*/ T100 w 2792"/>
                <a:gd name="T102" fmla="+- 0 5139 5124"/>
                <a:gd name="T103" fmla="*/ 5139 h 996"/>
                <a:gd name="T104" fmla="+- 0 7366 4574"/>
                <a:gd name="T105" fmla="*/ T104 w 2792"/>
                <a:gd name="T106" fmla="+- 0 6106 5124"/>
                <a:gd name="T107" fmla="*/ 6106 h 996"/>
                <a:gd name="T108" fmla="+- 0 7358 4574"/>
                <a:gd name="T109" fmla="*/ T108 w 2792"/>
                <a:gd name="T110" fmla="+- 0 6106 5124"/>
                <a:gd name="T111" fmla="*/ 6106 h 996"/>
                <a:gd name="T112" fmla="+- 0 7351 4574"/>
                <a:gd name="T113" fmla="*/ T112 w 2792"/>
                <a:gd name="T114" fmla="+- 0 6113 5124"/>
                <a:gd name="T115" fmla="*/ 6113 h 996"/>
                <a:gd name="T116" fmla="+- 0 7366 4574"/>
                <a:gd name="T117" fmla="*/ T116 w 2792"/>
                <a:gd name="T118" fmla="+- 0 5139 5124"/>
                <a:gd name="T119" fmla="*/ 5139 h 996"/>
                <a:gd name="T120" fmla="+- 0 7358 4574"/>
                <a:gd name="T121" fmla="*/ T120 w 2792"/>
                <a:gd name="T122" fmla="+- 0 5139 5124"/>
                <a:gd name="T123" fmla="*/ 5139 h 996"/>
                <a:gd name="T124" fmla="+- 0 7351 4574"/>
                <a:gd name="T125" fmla="*/ T124 w 2792"/>
                <a:gd name="T126" fmla="+- 0 5132 5124"/>
                <a:gd name="T127" fmla="*/ 5132 h 996"/>
                <a:gd name="T128" fmla="+- 0 7366 4574"/>
                <a:gd name="T129" fmla="*/ T128 w 2792"/>
                <a:gd name="T130" fmla="+- 0 5132 5124"/>
                <a:gd name="T131" fmla="*/ 5132 h 996"/>
                <a:gd name="T132" fmla="+- 0 7366 4574"/>
                <a:gd name="T133" fmla="*/ T132 w 2792"/>
                <a:gd name="T134" fmla="+- 0 5139 5124"/>
                <a:gd name="T135" fmla="*/ 5139 h 996"/>
                <a:gd name="T136" fmla="+- 0 4589 4574"/>
                <a:gd name="T137" fmla="*/ T136 w 2792"/>
                <a:gd name="T138" fmla="+- 0 6113 5124"/>
                <a:gd name="T139" fmla="*/ 6113 h 996"/>
                <a:gd name="T140" fmla="+- 0 4582 4574"/>
                <a:gd name="T141" fmla="*/ T140 w 2792"/>
                <a:gd name="T142" fmla="+- 0 6106 5124"/>
                <a:gd name="T143" fmla="*/ 6106 h 996"/>
                <a:gd name="T144" fmla="+- 0 4589 4574"/>
                <a:gd name="T145" fmla="*/ T144 w 2792"/>
                <a:gd name="T146" fmla="+- 0 6106 5124"/>
                <a:gd name="T147" fmla="*/ 6106 h 996"/>
                <a:gd name="T148" fmla="+- 0 4589 4574"/>
                <a:gd name="T149" fmla="*/ T148 w 2792"/>
                <a:gd name="T150" fmla="+- 0 6113 5124"/>
                <a:gd name="T151" fmla="*/ 6113 h 996"/>
                <a:gd name="T152" fmla="+- 0 7351 4574"/>
                <a:gd name="T153" fmla="*/ T152 w 2792"/>
                <a:gd name="T154" fmla="+- 0 6113 5124"/>
                <a:gd name="T155" fmla="*/ 6113 h 996"/>
                <a:gd name="T156" fmla="+- 0 4589 4574"/>
                <a:gd name="T157" fmla="*/ T156 w 2792"/>
                <a:gd name="T158" fmla="+- 0 6113 5124"/>
                <a:gd name="T159" fmla="*/ 6113 h 996"/>
                <a:gd name="T160" fmla="+- 0 4589 4574"/>
                <a:gd name="T161" fmla="*/ T160 w 2792"/>
                <a:gd name="T162" fmla="+- 0 6106 5124"/>
                <a:gd name="T163" fmla="*/ 6106 h 996"/>
                <a:gd name="T164" fmla="+- 0 7351 4574"/>
                <a:gd name="T165" fmla="*/ T164 w 2792"/>
                <a:gd name="T166" fmla="+- 0 6106 5124"/>
                <a:gd name="T167" fmla="*/ 6106 h 996"/>
                <a:gd name="T168" fmla="+- 0 7351 4574"/>
                <a:gd name="T169" fmla="*/ T168 w 2792"/>
                <a:gd name="T170" fmla="+- 0 6113 5124"/>
                <a:gd name="T171" fmla="*/ 6113 h 996"/>
                <a:gd name="T172" fmla="+- 0 7366 4574"/>
                <a:gd name="T173" fmla="*/ T172 w 2792"/>
                <a:gd name="T174" fmla="+- 0 6113 5124"/>
                <a:gd name="T175" fmla="*/ 6113 h 996"/>
                <a:gd name="T176" fmla="+- 0 7351 4574"/>
                <a:gd name="T177" fmla="*/ T176 w 2792"/>
                <a:gd name="T178" fmla="+- 0 6113 5124"/>
                <a:gd name="T179" fmla="*/ 6113 h 996"/>
                <a:gd name="T180" fmla="+- 0 7358 4574"/>
                <a:gd name="T181" fmla="*/ T180 w 2792"/>
                <a:gd name="T182" fmla="+- 0 6106 5124"/>
                <a:gd name="T183" fmla="*/ 6106 h 996"/>
                <a:gd name="T184" fmla="+- 0 7366 4574"/>
                <a:gd name="T185" fmla="*/ T184 w 2792"/>
                <a:gd name="T186" fmla="+- 0 6106 5124"/>
                <a:gd name="T187" fmla="*/ 6106 h 996"/>
                <a:gd name="T188" fmla="+- 0 7366 4574"/>
                <a:gd name="T189" fmla="*/ T188 w 2792"/>
                <a:gd name="T190" fmla="+- 0 6113 5124"/>
                <a:gd name="T191" fmla="*/ 6113 h 9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792" h="996">
                  <a:moveTo>
                    <a:pt x="2792" y="996"/>
                  </a:moveTo>
                  <a:lnTo>
                    <a:pt x="0" y="996"/>
                  </a:lnTo>
                  <a:lnTo>
                    <a:pt x="0" y="0"/>
                  </a:lnTo>
                  <a:lnTo>
                    <a:pt x="2792" y="0"/>
                  </a:lnTo>
                  <a:lnTo>
                    <a:pt x="2792" y="8"/>
                  </a:lnTo>
                  <a:lnTo>
                    <a:pt x="15" y="8"/>
                  </a:lnTo>
                  <a:lnTo>
                    <a:pt x="8" y="15"/>
                  </a:lnTo>
                  <a:lnTo>
                    <a:pt x="15" y="15"/>
                  </a:lnTo>
                  <a:lnTo>
                    <a:pt x="15" y="982"/>
                  </a:lnTo>
                  <a:lnTo>
                    <a:pt x="8" y="982"/>
                  </a:lnTo>
                  <a:lnTo>
                    <a:pt x="15" y="989"/>
                  </a:lnTo>
                  <a:lnTo>
                    <a:pt x="2792" y="989"/>
                  </a:lnTo>
                  <a:lnTo>
                    <a:pt x="2792" y="996"/>
                  </a:lnTo>
                  <a:close/>
                  <a:moveTo>
                    <a:pt x="15" y="15"/>
                  </a:moveTo>
                  <a:lnTo>
                    <a:pt x="8" y="15"/>
                  </a:lnTo>
                  <a:lnTo>
                    <a:pt x="15" y="8"/>
                  </a:lnTo>
                  <a:lnTo>
                    <a:pt x="15" y="15"/>
                  </a:lnTo>
                  <a:close/>
                  <a:moveTo>
                    <a:pt x="2777" y="15"/>
                  </a:moveTo>
                  <a:lnTo>
                    <a:pt x="15" y="15"/>
                  </a:lnTo>
                  <a:lnTo>
                    <a:pt x="15" y="8"/>
                  </a:lnTo>
                  <a:lnTo>
                    <a:pt x="2777" y="8"/>
                  </a:lnTo>
                  <a:lnTo>
                    <a:pt x="2777" y="15"/>
                  </a:lnTo>
                  <a:close/>
                  <a:moveTo>
                    <a:pt x="2777" y="989"/>
                  </a:moveTo>
                  <a:lnTo>
                    <a:pt x="2777" y="8"/>
                  </a:lnTo>
                  <a:lnTo>
                    <a:pt x="2784" y="15"/>
                  </a:lnTo>
                  <a:lnTo>
                    <a:pt x="2792" y="15"/>
                  </a:lnTo>
                  <a:lnTo>
                    <a:pt x="2792" y="982"/>
                  </a:lnTo>
                  <a:lnTo>
                    <a:pt x="2784" y="982"/>
                  </a:lnTo>
                  <a:lnTo>
                    <a:pt x="2777" y="989"/>
                  </a:lnTo>
                  <a:close/>
                  <a:moveTo>
                    <a:pt x="2792" y="15"/>
                  </a:moveTo>
                  <a:lnTo>
                    <a:pt x="2784" y="15"/>
                  </a:lnTo>
                  <a:lnTo>
                    <a:pt x="2777" y="8"/>
                  </a:lnTo>
                  <a:lnTo>
                    <a:pt x="2792" y="8"/>
                  </a:lnTo>
                  <a:lnTo>
                    <a:pt x="2792" y="15"/>
                  </a:lnTo>
                  <a:close/>
                  <a:moveTo>
                    <a:pt x="15" y="989"/>
                  </a:moveTo>
                  <a:lnTo>
                    <a:pt x="8" y="982"/>
                  </a:lnTo>
                  <a:lnTo>
                    <a:pt x="15" y="982"/>
                  </a:lnTo>
                  <a:lnTo>
                    <a:pt x="15" y="989"/>
                  </a:lnTo>
                  <a:close/>
                  <a:moveTo>
                    <a:pt x="2777" y="989"/>
                  </a:moveTo>
                  <a:lnTo>
                    <a:pt x="15" y="989"/>
                  </a:lnTo>
                  <a:lnTo>
                    <a:pt x="15" y="982"/>
                  </a:lnTo>
                  <a:lnTo>
                    <a:pt x="2777" y="982"/>
                  </a:lnTo>
                  <a:lnTo>
                    <a:pt x="2777" y="989"/>
                  </a:lnTo>
                  <a:close/>
                  <a:moveTo>
                    <a:pt x="2792" y="989"/>
                  </a:moveTo>
                  <a:lnTo>
                    <a:pt x="2777" y="989"/>
                  </a:lnTo>
                  <a:lnTo>
                    <a:pt x="2784" y="982"/>
                  </a:lnTo>
                  <a:lnTo>
                    <a:pt x="2792" y="982"/>
                  </a:lnTo>
                  <a:lnTo>
                    <a:pt x="2792" y="989"/>
                  </a:lnTo>
                  <a:close/>
                </a:path>
              </a:pathLst>
            </a:custGeom>
            <a:solidFill>
              <a:srgbClr val="AFAAA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sp>
          <p:nvSpPr>
            <p:cNvPr id="19" name="Line 1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1B39929-809B-4222-8440-A68BC9508646}"/>
                </a:ext>
              </a:extLst>
            </p:cNvPr>
            <p:cNvSpPr>
              <a:spLocks noChangeShapeType="1"/>
            </p:cNvSpPr>
            <p:nvPr/>
          </p:nvSpPr>
          <p:spPr bwMode="auto">
            <a:xfrm>
              <a:off x="5952" y="4820"/>
              <a:ext cx="0" cy="340"/>
            </a:xfrm>
            <a:prstGeom prst="line">
              <a:avLst/>
            </a:prstGeom>
            <a:noFill/>
            <a:ln w="6096">
              <a:solidFill>
                <a:srgbClr val="00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vert="horz" wrap="square" lIns="91440" tIns="45720" rIns="91440" bIns="45720" numCol="1" anchor="t" anchorCtr="0" compatLnSpc="1">
              <a:prstTxWarp prst="textNoShape">
                <a:avLst/>
              </a:prstTxWarp>
            </a:bodyPr>
            <a:lstStyle/>
            <a:p>
              <a:pPr algn="ctr"/>
              <a:endParaRPr lang="en-AU"/>
            </a:p>
          </p:txBody>
        </p:sp>
        <p:sp>
          <p:nvSpPr>
            <p:cNvPr id="20" name="Rectangle 1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BE81BCB-8BE8-4F7E-9B21-BE07EE9490F3}"/>
                </a:ext>
              </a:extLst>
            </p:cNvPr>
            <p:cNvSpPr>
              <a:spLocks noChangeArrowheads="1"/>
            </p:cNvSpPr>
            <p:nvPr/>
          </p:nvSpPr>
          <p:spPr bwMode="auto">
            <a:xfrm>
              <a:off x="7704" y="5143"/>
              <a:ext cx="2777" cy="980"/>
            </a:xfrm>
            <a:prstGeom prst="rect">
              <a:avLst/>
            </a:prstGeom>
            <a:solidFill>
              <a:srgbClr val="E6E6E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sp>
          <p:nvSpPr>
            <p:cNvPr id="21" name="AutoShape 1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320A09E-EB7A-4EB8-983E-293D6E73218B}"/>
                </a:ext>
              </a:extLst>
            </p:cNvPr>
            <p:cNvSpPr>
              <a:spLocks/>
            </p:cNvSpPr>
            <p:nvPr/>
          </p:nvSpPr>
          <p:spPr bwMode="auto">
            <a:xfrm>
              <a:off x="7696" y="5134"/>
              <a:ext cx="2792" cy="996"/>
            </a:xfrm>
            <a:custGeom>
              <a:avLst/>
              <a:gdLst>
                <a:gd name="T0" fmla="+- 0 10488 7697"/>
                <a:gd name="T1" fmla="*/ T0 w 2792"/>
                <a:gd name="T2" fmla="+- 0 6130 5134"/>
                <a:gd name="T3" fmla="*/ 6130 h 996"/>
                <a:gd name="T4" fmla="+- 0 7697 7697"/>
                <a:gd name="T5" fmla="*/ T4 w 2792"/>
                <a:gd name="T6" fmla="+- 0 6130 5134"/>
                <a:gd name="T7" fmla="*/ 6130 h 996"/>
                <a:gd name="T8" fmla="+- 0 7697 7697"/>
                <a:gd name="T9" fmla="*/ T8 w 2792"/>
                <a:gd name="T10" fmla="+- 0 5134 5134"/>
                <a:gd name="T11" fmla="*/ 5134 h 996"/>
                <a:gd name="T12" fmla="+- 0 10488 7697"/>
                <a:gd name="T13" fmla="*/ T12 w 2792"/>
                <a:gd name="T14" fmla="+- 0 5134 5134"/>
                <a:gd name="T15" fmla="*/ 5134 h 996"/>
                <a:gd name="T16" fmla="+- 0 10488 7697"/>
                <a:gd name="T17" fmla="*/ T16 w 2792"/>
                <a:gd name="T18" fmla="+- 0 5144 5134"/>
                <a:gd name="T19" fmla="*/ 5144 h 996"/>
                <a:gd name="T20" fmla="+- 0 7711 7697"/>
                <a:gd name="T21" fmla="*/ T20 w 2792"/>
                <a:gd name="T22" fmla="+- 0 5144 5134"/>
                <a:gd name="T23" fmla="*/ 5144 h 996"/>
                <a:gd name="T24" fmla="+- 0 7704 7697"/>
                <a:gd name="T25" fmla="*/ T24 w 2792"/>
                <a:gd name="T26" fmla="+- 0 5151 5134"/>
                <a:gd name="T27" fmla="*/ 5151 h 996"/>
                <a:gd name="T28" fmla="+- 0 7711 7697"/>
                <a:gd name="T29" fmla="*/ T28 w 2792"/>
                <a:gd name="T30" fmla="+- 0 5151 5134"/>
                <a:gd name="T31" fmla="*/ 5151 h 996"/>
                <a:gd name="T32" fmla="+- 0 7711 7697"/>
                <a:gd name="T33" fmla="*/ T32 w 2792"/>
                <a:gd name="T34" fmla="+- 0 6116 5134"/>
                <a:gd name="T35" fmla="*/ 6116 h 996"/>
                <a:gd name="T36" fmla="+- 0 7704 7697"/>
                <a:gd name="T37" fmla="*/ T36 w 2792"/>
                <a:gd name="T38" fmla="+- 0 6116 5134"/>
                <a:gd name="T39" fmla="*/ 6116 h 996"/>
                <a:gd name="T40" fmla="+- 0 7711 7697"/>
                <a:gd name="T41" fmla="*/ T40 w 2792"/>
                <a:gd name="T42" fmla="+- 0 6123 5134"/>
                <a:gd name="T43" fmla="*/ 6123 h 996"/>
                <a:gd name="T44" fmla="+- 0 10488 7697"/>
                <a:gd name="T45" fmla="*/ T44 w 2792"/>
                <a:gd name="T46" fmla="+- 0 6123 5134"/>
                <a:gd name="T47" fmla="*/ 6123 h 996"/>
                <a:gd name="T48" fmla="+- 0 10488 7697"/>
                <a:gd name="T49" fmla="*/ T48 w 2792"/>
                <a:gd name="T50" fmla="+- 0 6130 5134"/>
                <a:gd name="T51" fmla="*/ 6130 h 996"/>
                <a:gd name="T52" fmla="+- 0 7711 7697"/>
                <a:gd name="T53" fmla="*/ T52 w 2792"/>
                <a:gd name="T54" fmla="+- 0 5151 5134"/>
                <a:gd name="T55" fmla="*/ 5151 h 996"/>
                <a:gd name="T56" fmla="+- 0 7704 7697"/>
                <a:gd name="T57" fmla="*/ T56 w 2792"/>
                <a:gd name="T58" fmla="+- 0 5151 5134"/>
                <a:gd name="T59" fmla="*/ 5151 h 996"/>
                <a:gd name="T60" fmla="+- 0 7711 7697"/>
                <a:gd name="T61" fmla="*/ T60 w 2792"/>
                <a:gd name="T62" fmla="+- 0 5144 5134"/>
                <a:gd name="T63" fmla="*/ 5144 h 996"/>
                <a:gd name="T64" fmla="+- 0 7711 7697"/>
                <a:gd name="T65" fmla="*/ T64 w 2792"/>
                <a:gd name="T66" fmla="+- 0 5151 5134"/>
                <a:gd name="T67" fmla="*/ 5151 h 996"/>
                <a:gd name="T68" fmla="+- 0 10474 7697"/>
                <a:gd name="T69" fmla="*/ T68 w 2792"/>
                <a:gd name="T70" fmla="+- 0 5151 5134"/>
                <a:gd name="T71" fmla="*/ 5151 h 996"/>
                <a:gd name="T72" fmla="+- 0 7711 7697"/>
                <a:gd name="T73" fmla="*/ T72 w 2792"/>
                <a:gd name="T74" fmla="+- 0 5151 5134"/>
                <a:gd name="T75" fmla="*/ 5151 h 996"/>
                <a:gd name="T76" fmla="+- 0 7711 7697"/>
                <a:gd name="T77" fmla="*/ T76 w 2792"/>
                <a:gd name="T78" fmla="+- 0 5144 5134"/>
                <a:gd name="T79" fmla="*/ 5144 h 996"/>
                <a:gd name="T80" fmla="+- 0 10474 7697"/>
                <a:gd name="T81" fmla="*/ T80 w 2792"/>
                <a:gd name="T82" fmla="+- 0 5144 5134"/>
                <a:gd name="T83" fmla="*/ 5144 h 996"/>
                <a:gd name="T84" fmla="+- 0 10474 7697"/>
                <a:gd name="T85" fmla="*/ T84 w 2792"/>
                <a:gd name="T86" fmla="+- 0 5151 5134"/>
                <a:gd name="T87" fmla="*/ 5151 h 996"/>
                <a:gd name="T88" fmla="+- 0 10474 7697"/>
                <a:gd name="T89" fmla="*/ T88 w 2792"/>
                <a:gd name="T90" fmla="+- 0 6123 5134"/>
                <a:gd name="T91" fmla="*/ 6123 h 996"/>
                <a:gd name="T92" fmla="+- 0 10474 7697"/>
                <a:gd name="T93" fmla="*/ T92 w 2792"/>
                <a:gd name="T94" fmla="+- 0 5144 5134"/>
                <a:gd name="T95" fmla="*/ 5144 h 996"/>
                <a:gd name="T96" fmla="+- 0 10481 7697"/>
                <a:gd name="T97" fmla="*/ T96 w 2792"/>
                <a:gd name="T98" fmla="+- 0 5151 5134"/>
                <a:gd name="T99" fmla="*/ 5151 h 996"/>
                <a:gd name="T100" fmla="+- 0 10488 7697"/>
                <a:gd name="T101" fmla="*/ T100 w 2792"/>
                <a:gd name="T102" fmla="+- 0 5151 5134"/>
                <a:gd name="T103" fmla="*/ 5151 h 996"/>
                <a:gd name="T104" fmla="+- 0 10488 7697"/>
                <a:gd name="T105" fmla="*/ T104 w 2792"/>
                <a:gd name="T106" fmla="+- 0 6116 5134"/>
                <a:gd name="T107" fmla="*/ 6116 h 996"/>
                <a:gd name="T108" fmla="+- 0 10481 7697"/>
                <a:gd name="T109" fmla="*/ T108 w 2792"/>
                <a:gd name="T110" fmla="+- 0 6116 5134"/>
                <a:gd name="T111" fmla="*/ 6116 h 996"/>
                <a:gd name="T112" fmla="+- 0 10474 7697"/>
                <a:gd name="T113" fmla="*/ T112 w 2792"/>
                <a:gd name="T114" fmla="+- 0 6123 5134"/>
                <a:gd name="T115" fmla="*/ 6123 h 996"/>
                <a:gd name="T116" fmla="+- 0 10488 7697"/>
                <a:gd name="T117" fmla="*/ T116 w 2792"/>
                <a:gd name="T118" fmla="+- 0 5151 5134"/>
                <a:gd name="T119" fmla="*/ 5151 h 996"/>
                <a:gd name="T120" fmla="+- 0 10481 7697"/>
                <a:gd name="T121" fmla="*/ T120 w 2792"/>
                <a:gd name="T122" fmla="+- 0 5151 5134"/>
                <a:gd name="T123" fmla="*/ 5151 h 996"/>
                <a:gd name="T124" fmla="+- 0 10474 7697"/>
                <a:gd name="T125" fmla="*/ T124 w 2792"/>
                <a:gd name="T126" fmla="+- 0 5144 5134"/>
                <a:gd name="T127" fmla="*/ 5144 h 996"/>
                <a:gd name="T128" fmla="+- 0 10488 7697"/>
                <a:gd name="T129" fmla="*/ T128 w 2792"/>
                <a:gd name="T130" fmla="+- 0 5144 5134"/>
                <a:gd name="T131" fmla="*/ 5144 h 996"/>
                <a:gd name="T132" fmla="+- 0 10488 7697"/>
                <a:gd name="T133" fmla="*/ T132 w 2792"/>
                <a:gd name="T134" fmla="+- 0 5151 5134"/>
                <a:gd name="T135" fmla="*/ 5151 h 996"/>
                <a:gd name="T136" fmla="+- 0 7711 7697"/>
                <a:gd name="T137" fmla="*/ T136 w 2792"/>
                <a:gd name="T138" fmla="+- 0 6123 5134"/>
                <a:gd name="T139" fmla="*/ 6123 h 996"/>
                <a:gd name="T140" fmla="+- 0 7704 7697"/>
                <a:gd name="T141" fmla="*/ T140 w 2792"/>
                <a:gd name="T142" fmla="+- 0 6116 5134"/>
                <a:gd name="T143" fmla="*/ 6116 h 996"/>
                <a:gd name="T144" fmla="+- 0 7711 7697"/>
                <a:gd name="T145" fmla="*/ T144 w 2792"/>
                <a:gd name="T146" fmla="+- 0 6116 5134"/>
                <a:gd name="T147" fmla="*/ 6116 h 996"/>
                <a:gd name="T148" fmla="+- 0 7711 7697"/>
                <a:gd name="T149" fmla="*/ T148 w 2792"/>
                <a:gd name="T150" fmla="+- 0 6123 5134"/>
                <a:gd name="T151" fmla="*/ 6123 h 996"/>
                <a:gd name="T152" fmla="+- 0 10474 7697"/>
                <a:gd name="T153" fmla="*/ T152 w 2792"/>
                <a:gd name="T154" fmla="+- 0 6123 5134"/>
                <a:gd name="T155" fmla="*/ 6123 h 996"/>
                <a:gd name="T156" fmla="+- 0 7711 7697"/>
                <a:gd name="T157" fmla="*/ T156 w 2792"/>
                <a:gd name="T158" fmla="+- 0 6123 5134"/>
                <a:gd name="T159" fmla="*/ 6123 h 996"/>
                <a:gd name="T160" fmla="+- 0 7711 7697"/>
                <a:gd name="T161" fmla="*/ T160 w 2792"/>
                <a:gd name="T162" fmla="+- 0 6116 5134"/>
                <a:gd name="T163" fmla="*/ 6116 h 996"/>
                <a:gd name="T164" fmla="+- 0 10474 7697"/>
                <a:gd name="T165" fmla="*/ T164 w 2792"/>
                <a:gd name="T166" fmla="+- 0 6116 5134"/>
                <a:gd name="T167" fmla="*/ 6116 h 996"/>
                <a:gd name="T168" fmla="+- 0 10474 7697"/>
                <a:gd name="T169" fmla="*/ T168 w 2792"/>
                <a:gd name="T170" fmla="+- 0 6123 5134"/>
                <a:gd name="T171" fmla="*/ 6123 h 996"/>
                <a:gd name="T172" fmla="+- 0 10488 7697"/>
                <a:gd name="T173" fmla="*/ T172 w 2792"/>
                <a:gd name="T174" fmla="+- 0 6123 5134"/>
                <a:gd name="T175" fmla="*/ 6123 h 996"/>
                <a:gd name="T176" fmla="+- 0 10474 7697"/>
                <a:gd name="T177" fmla="*/ T176 w 2792"/>
                <a:gd name="T178" fmla="+- 0 6123 5134"/>
                <a:gd name="T179" fmla="*/ 6123 h 996"/>
                <a:gd name="T180" fmla="+- 0 10481 7697"/>
                <a:gd name="T181" fmla="*/ T180 w 2792"/>
                <a:gd name="T182" fmla="+- 0 6116 5134"/>
                <a:gd name="T183" fmla="*/ 6116 h 996"/>
                <a:gd name="T184" fmla="+- 0 10488 7697"/>
                <a:gd name="T185" fmla="*/ T184 w 2792"/>
                <a:gd name="T186" fmla="+- 0 6116 5134"/>
                <a:gd name="T187" fmla="*/ 6116 h 996"/>
                <a:gd name="T188" fmla="+- 0 10488 7697"/>
                <a:gd name="T189" fmla="*/ T188 w 2792"/>
                <a:gd name="T190" fmla="+- 0 6123 5134"/>
                <a:gd name="T191" fmla="*/ 6123 h 9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792" h="996">
                  <a:moveTo>
                    <a:pt x="2791" y="996"/>
                  </a:moveTo>
                  <a:lnTo>
                    <a:pt x="0" y="996"/>
                  </a:lnTo>
                  <a:lnTo>
                    <a:pt x="0" y="0"/>
                  </a:lnTo>
                  <a:lnTo>
                    <a:pt x="2791" y="0"/>
                  </a:lnTo>
                  <a:lnTo>
                    <a:pt x="2791" y="10"/>
                  </a:lnTo>
                  <a:lnTo>
                    <a:pt x="14" y="10"/>
                  </a:lnTo>
                  <a:lnTo>
                    <a:pt x="7" y="17"/>
                  </a:lnTo>
                  <a:lnTo>
                    <a:pt x="14" y="17"/>
                  </a:lnTo>
                  <a:lnTo>
                    <a:pt x="14" y="982"/>
                  </a:lnTo>
                  <a:lnTo>
                    <a:pt x="7" y="982"/>
                  </a:lnTo>
                  <a:lnTo>
                    <a:pt x="14" y="989"/>
                  </a:lnTo>
                  <a:lnTo>
                    <a:pt x="2791" y="989"/>
                  </a:lnTo>
                  <a:lnTo>
                    <a:pt x="2791" y="996"/>
                  </a:lnTo>
                  <a:close/>
                  <a:moveTo>
                    <a:pt x="14" y="17"/>
                  </a:moveTo>
                  <a:lnTo>
                    <a:pt x="7" y="17"/>
                  </a:lnTo>
                  <a:lnTo>
                    <a:pt x="14" y="10"/>
                  </a:lnTo>
                  <a:lnTo>
                    <a:pt x="14" y="17"/>
                  </a:lnTo>
                  <a:close/>
                  <a:moveTo>
                    <a:pt x="2777" y="17"/>
                  </a:moveTo>
                  <a:lnTo>
                    <a:pt x="14" y="17"/>
                  </a:lnTo>
                  <a:lnTo>
                    <a:pt x="14" y="10"/>
                  </a:lnTo>
                  <a:lnTo>
                    <a:pt x="2777" y="10"/>
                  </a:lnTo>
                  <a:lnTo>
                    <a:pt x="2777" y="17"/>
                  </a:lnTo>
                  <a:close/>
                  <a:moveTo>
                    <a:pt x="2777" y="989"/>
                  </a:moveTo>
                  <a:lnTo>
                    <a:pt x="2777" y="10"/>
                  </a:lnTo>
                  <a:lnTo>
                    <a:pt x="2784" y="17"/>
                  </a:lnTo>
                  <a:lnTo>
                    <a:pt x="2791" y="17"/>
                  </a:lnTo>
                  <a:lnTo>
                    <a:pt x="2791" y="982"/>
                  </a:lnTo>
                  <a:lnTo>
                    <a:pt x="2784" y="982"/>
                  </a:lnTo>
                  <a:lnTo>
                    <a:pt x="2777" y="989"/>
                  </a:lnTo>
                  <a:close/>
                  <a:moveTo>
                    <a:pt x="2791" y="17"/>
                  </a:moveTo>
                  <a:lnTo>
                    <a:pt x="2784" y="17"/>
                  </a:lnTo>
                  <a:lnTo>
                    <a:pt x="2777" y="10"/>
                  </a:lnTo>
                  <a:lnTo>
                    <a:pt x="2791" y="10"/>
                  </a:lnTo>
                  <a:lnTo>
                    <a:pt x="2791" y="17"/>
                  </a:lnTo>
                  <a:close/>
                  <a:moveTo>
                    <a:pt x="14" y="989"/>
                  </a:moveTo>
                  <a:lnTo>
                    <a:pt x="7" y="982"/>
                  </a:lnTo>
                  <a:lnTo>
                    <a:pt x="14" y="982"/>
                  </a:lnTo>
                  <a:lnTo>
                    <a:pt x="14" y="989"/>
                  </a:lnTo>
                  <a:close/>
                  <a:moveTo>
                    <a:pt x="2777" y="989"/>
                  </a:moveTo>
                  <a:lnTo>
                    <a:pt x="14" y="989"/>
                  </a:lnTo>
                  <a:lnTo>
                    <a:pt x="14" y="982"/>
                  </a:lnTo>
                  <a:lnTo>
                    <a:pt x="2777" y="982"/>
                  </a:lnTo>
                  <a:lnTo>
                    <a:pt x="2777" y="989"/>
                  </a:lnTo>
                  <a:close/>
                  <a:moveTo>
                    <a:pt x="2791" y="989"/>
                  </a:moveTo>
                  <a:lnTo>
                    <a:pt x="2777" y="989"/>
                  </a:lnTo>
                  <a:lnTo>
                    <a:pt x="2784" y="982"/>
                  </a:lnTo>
                  <a:lnTo>
                    <a:pt x="2791" y="982"/>
                  </a:lnTo>
                  <a:lnTo>
                    <a:pt x="2791" y="989"/>
                  </a:lnTo>
                  <a:close/>
                </a:path>
              </a:pathLst>
            </a:custGeom>
            <a:solidFill>
              <a:srgbClr val="AFAAAA"/>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sp>
          <p:nvSpPr>
            <p:cNvPr id="22" name="Line 1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DABC7DB-3952-4E8A-A04D-D7098587DBD2}"/>
                </a:ext>
              </a:extLst>
            </p:cNvPr>
            <p:cNvSpPr>
              <a:spLocks noChangeShapeType="1"/>
            </p:cNvSpPr>
            <p:nvPr/>
          </p:nvSpPr>
          <p:spPr bwMode="auto">
            <a:xfrm>
              <a:off x="9091" y="4820"/>
              <a:ext cx="0" cy="340"/>
            </a:xfrm>
            <a:prstGeom prst="line">
              <a:avLst/>
            </a:prstGeom>
            <a:noFill/>
            <a:ln w="6096">
              <a:solidFill>
                <a:srgbClr val="00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vert="horz" wrap="square" lIns="91440" tIns="45720" rIns="91440" bIns="45720" numCol="1" anchor="t" anchorCtr="0" compatLnSpc="1">
              <a:prstTxWarp prst="textNoShape">
                <a:avLst/>
              </a:prstTxWarp>
            </a:bodyPr>
            <a:lstStyle/>
            <a:p>
              <a:pPr algn="ctr"/>
              <a:endParaRPr lang="en-AU"/>
            </a:p>
          </p:txBody>
        </p:sp>
        <p:sp>
          <p:nvSpPr>
            <p:cNvPr id="29" name="Text Box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ABD41AF-5707-47BA-A05F-641DB54E308F}"/>
                </a:ext>
              </a:extLst>
            </p:cNvPr>
            <p:cNvSpPr txBox="1">
              <a:spLocks noChangeArrowheads="1"/>
            </p:cNvSpPr>
            <p:nvPr/>
          </p:nvSpPr>
          <p:spPr bwMode="auto">
            <a:xfrm>
              <a:off x="7704" y="5139"/>
              <a:ext cx="2777" cy="98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Health in Planning Working Group (meet bi-monthly)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Text Box 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2E9E2D4-F719-4914-A845-F79A8C53A7AF}"/>
                </a:ext>
              </a:extLst>
            </p:cNvPr>
            <p:cNvSpPr txBox="1">
              <a:spLocks noChangeArrowheads="1"/>
            </p:cNvSpPr>
            <p:nvPr/>
          </p:nvSpPr>
          <p:spPr bwMode="auto">
            <a:xfrm>
              <a:off x="4581" y="5139"/>
              <a:ext cx="2777" cy="98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Health Promotion Working Group (meet monthly)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Text Box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A3C8839-7919-45A4-A17D-5AE916511531}"/>
                </a:ext>
              </a:extLst>
            </p:cNvPr>
            <p:cNvSpPr txBox="1">
              <a:spLocks noChangeArrowheads="1"/>
            </p:cNvSpPr>
            <p:nvPr/>
          </p:nvSpPr>
          <p:spPr bwMode="auto">
            <a:xfrm>
              <a:off x="1430" y="5139"/>
              <a:ext cx="2777" cy="97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7620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Care Process Working Group (meet monthly)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0" name="Text Box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1A40AEE-A8B2-4D3A-B091-BA68F90F7652}"/>
                </a:ext>
              </a:extLst>
            </p:cNvPr>
            <p:cNvSpPr txBox="1">
              <a:spLocks noChangeArrowheads="1"/>
            </p:cNvSpPr>
            <p:nvPr/>
          </p:nvSpPr>
          <p:spPr bwMode="auto">
            <a:xfrm>
              <a:off x="4543" y="3506"/>
              <a:ext cx="2777" cy="98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Alliance Operational Committee</a:t>
              </a: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(meet bi-monthly)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1" name="Text Box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73609A8-5018-4A9C-A12F-C444CBBD7852}"/>
                </a:ext>
              </a:extLst>
            </p:cNvPr>
            <p:cNvSpPr txBox="1">
              <a:spLocks noChangeArrowheads="1"/>
            </p:cNvSpPr>
            <p:nvPr/>
          </p:nvSpPr>
          <p:spPr bwMode="auto">
            <a:xfrm>
              <a:off x="4543" y="1874"/>
              <a:ext cx="2815" cy="74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Alliance Executive Committee (meet bi-monthly)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52" name="Text Box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2635F27-55C9-4806-98DC-EA38AF91D2AB}"/>
                </a:ext>
              </a:extLst>
            </p:cNvPr>
            <p:cNvSpPr txBox="1">
              <a:spLocks noChangeArrowheads="1"/>
            </p:cNvSpPr>
            <p:nvPr/>
          </p:nvSpPr>
          <p:spPr bwMode="auto">
            <a:xfrm>
              <a:off x="4543" y="242"/>
              <a:ext cx="2777" cy="98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South Western Sydney Integrated Care Collaboration (SWSICC)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2053" name="Rectangle 4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526775B-F7E0-4F09-A3C9-4F27FC2866FB}"/>
              </a:ext>
            </a:extLst>
          </p:cNvPr>
          <p:cNvSpPr>
            <a:spLocks noChangeArrowheads="1"/>
          </p:cNvSpPr>
          <p:nvPr/>
        </p:nvSpPr>
        <p:spPr bwMode="auto">
          <a:xfrm>
            <a:off x="6000105" y="26313"/>
            <a:ext cx="191792" cy="86177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r>
            <a:br>
              <a:rPr kumimoji="0" lang="en-US" altLang="en-US" sz="16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4" name="Title 205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5251E70-332A-4840-A089-F5CCEFAEF081}"/>
              </a:ext>
            </a:extLst>
          </p:cNvPr>
          <p:cNvSpPr>
            <a:spLocks noGrp="1"/>
          </p:cNvSpPr>
          <p:nvPr>
            <p:ph type="title"/>
          </p:nvPr>
        </p:nvSpPr>
        <p:spPr/>
        <p:txBody>
          <a:bodyPr/>
          <a:lstStyle/>
          <a:p>
            <a:r>
              <a:rPr lang="en-AU" dirty="0"/>
              <a:t>Governance Framework</a:t>
            </a:r>
          </a:p>
        </p:txBody>
      </p:sp>
      <p:sp>
        <p:nvSpPr>
          <p:cNvPr id="33" name="Rectangle 3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378BE3E-D1FC-4C74-9A1F-6FE073CCD58E}"/>
              </a:ext>
            </a:extLst>
          </p:cNvPr>
          <p:cNvSpPr>
            <a:spLocks noChangeArrowheads="1"/>
          </p:cNvSpPr>
          <p:nvPr/>
        </p:nvSpPr>
        <p:spPr bwMode="auto">
          <a:xfrm>
            <a:off x="7920322" y="2683434"/>
            <a:ext cx="2351193" cy="623487"/>
          </a:xfrm>
          <a:prstGeom prst="rect">
            <a:avLst/>
          </a:prstGeom>
          <a:solidFill>
            <a:srgbClr val="E6E6E6"/>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pPr algn="ctr"/>
            <a:endParaRPr lang="en-AU" dirty="0"/>
          </a:p>
        </p:txBody>
      </p:sp>
      <p:sp>
        <p:nvSpPr>
          <p:cNvPr id="34" name="Rectangle 3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B62C566-384C-47E6-A25B-DE79D52AF802}"/>
              </a:ext>
            </a:extLst>
          </p:cNvPr>
          <p:cNvSpPr>
            <a:spLocks noChangeArrowheads="1"/>
          </p:cNvSpPr>
          <p:nvPr/>
        </p:nvSpPr>
        <p:spPr bwMode="auto">
          <a:xfrm>
            <a:off x="1636313" y="2675002"/>
            <a:ext cx="2351193" cy="620948"/>
          </a:xfrm>
          <a:prstGeom prst="rect">
            <a:avLst/>
          </a:prstGeom>
          <a:solidFill>
            <a:srgbClr val="E6E6E6"/>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pPr algn="ctr"/>
            <a:endParaRPr lang="en-AU" dirty="0"/>
          </a:p>
        </p:txBody>
      </p:sp>
      <p:sp>
        <p:nvSpPr>
          <p:cNvPr id="35" name="Text Box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472680F-A3BF-479C-AC8B-45D45690806F}"/>
              </a:ext>
            </a:extLst>
          </p:cNvPr>
          <p:cNvSpPr txBox="1">
            <a:spLocks noChangeArrowheads="1"/>
          </p:cNvSpPr>
          <p:nvPr/>
        </p:nvSpPr>
        <p:spPr bwMode="auto">
          <a:xfrm>
            <a:off x="7900296" y="2717103"/>
            <a:ext cx="2359953" cy="47174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000" dirty="0" err="1">
                <a:latin typeface="Arial" panose="020B0604020202020204" pitchFamily="34" charset="0"/>
              </a:rPr>
              <a:t>Organisation</a:t>
            </a:r>
            <a:r>
              <a:rPr lang="en-US" altLang="en-US" sz="1000" dirty="0">
                <a:latin typeface="Arial" panose="020B0604020202020204" pitchFamily="34" charset="0"/>
              </a:rPr>
              <a:t> Community Advisory Committees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6" name="Text Box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940021F-540E-4E72-9F34-29515ACB3294}"/>
              </a:ext>
            </a:extLst>
          </p:cNvPr>
          <p:cNvSpPr txBox="1">
            <a:spLocks noChangeArrowheads="1"/>
          </p:cNvSpPr>
          <p:nvPr/>
        </p:nvSpPr>
        <p:spPr bwMode="auto">
          <a:xfrm>
            <a:off x="1612606" y="2754168"/>
            <a:ext cx="2359953" cy="42062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000" dirty="0" err="1">
                <a:latin typeface="Arial" panose="020B0604020202020204" pitchFamily="34" charset="0"/>
              </a:rPr>
              <a:t>Organisation</a:t>
            </a:r>
            <a:r>
              <a:rPr lang="en-US" altLang="en-US" sz="1000" dirty="0">
                <a:latin typeface="Arial" panose="020B0604020202020204" pitchFamily="34" charset="0"/>
              </a:rPr>
              <a:t> Governance (Boards and </a:t>
            </a:r>
            <a:r>
              <a:rPr lang="en-US" altLang="en-US" sz="1000" dirty="0" err="1">
                <a:latin typeface="Arial" panose="020B0604020202020204" pitchFamily="34" charset="0"/>
              </a:rPr>
              <a:t>Councillors</a:t>
            </a:r>
            <a:r>
              <a:rPr lang="en-US" altLang="en-US" sz="1000" dirty="0">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26" name="Straight Arrow Connector 2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B7D088C-95A4-4FA5-8947-9B373590DE99}"/>
              </a:ext>
            </a:extLst>
          </p:cNvPr>
          <p:cNvCxnSpPr>
            <a:cxnSpLocks/>
            <a:endCxn id="2051" idx="1"/>
          </p:cNvCxnSpPr>
          <p:nvPr/>
        </p:nvCxnSpPr>
        <p:spPr>
          <a:xfrm>
            <a:off x="4007413" y="2924840"/>
            <a:ext cx="76951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56" name="Straight Arrow Connector 205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FD1FCD5E-D889-42F4-AA68-C616408970D7}"/>
              </a:ext>
            </a:extLst>
          </p:cNvPr>
          <p:cNvCxnSpPr>
            <a:cxnSpLocks/>
            <a:endCxn id="35" idx="1"/>
          </p:cNvCxnSpPr>
          <p:nvPr/>
        </p:nvCxnSpPr>
        <p:spPr>
          <a:xfrm flipV="1">
            <a:off x="7180324" y="2953153"/>
            <a:ext cx="719855" cy="1132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4257193"/>
      </p:ext>
    </p:extLst>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sz="3700" dirty="0"/>
              <a:t>Care Process Key Initiatives</a:t>
            </a:r>
          </a:p>
        </p:txBody>
      </p:sp>
      <p:graphicFrame>
        <p:nvGraphicFramePr>
          <p:cNvPr id="4" name="Content Placeholder 3"/>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564552847"/>
              </p:ext>
            </p:extLst>
          </p:nvPr>
        </p:nvGraphicFramePr>
        <p:xfrm>
          <a:off x="623511" y="1484785"/>
          <a:ext cx="10849207" cy="4015038"/>
        </p:xfrm>
        <a:graphic>
          <a:graphicData uri="http://schemas.openxmlformats.org/drawingml/2006/table">
            <a:tbl>
              <a:tblPr firstRow="1" bandRow="1">
                <a:tableStyleId>{5C22544A-7EE6-4342-B048-85BDC9FD1C3A}</a:tableStyleId>
              </a:tblPr>
              <a:tblGrid>
                <a:gridCol w="2400267">
                  <a:extLst>
                    <a:ext uri="{9D8B030D-6E8A-4147-A177-3AD203B41FA5}">
                      <a16:colId xmlns="" xmlns:a16="http://schemas.microsoft.com/office/drawing/2014/main" xmlns:p="http://schemas.openxmlformats.org/presentationml/2006/main" xmlns:r="http://schemas.openxmlformats.org/officeDocument/2006/relationships" xmlns:a="http://schemas.openxmlformats.org/drawingml/2006/main" val="20000"/>
                    </a:ext>
                  </a:extLst>
                </a:gridCol>
                <a:gridCol w="8448940">
                  <a:extLst>
                    <a:ext uri="{9D8B030D-6E8A-4147-A177-3AD203B41FA5}">
                      <a16:colId xmlns="" xmlns:a16="http://schemas.microsoft.com/office/drawing/2014/main" xmlns:p="http://schemas.openxmlformats.org/presentationml/2006/main" xmlns:r="http://schemas.openxmlformats.org/officeDocument/2006/relationships" xmlns:a="http://schemas.openxmlformats.org/drawingml/2006/main" val="20001"/>
                    </a:ext>
                  </a:extLst>
                </a:gridCol>
              </a:tblGrid>
              <a:tr h="388006">
                <a:tc>
                  <a:txBody>
                    <a:bodyPr/>
                    <a:lstStyle/>
                    <a:p>
                      <a:pPr algn="just"/>
                      <a:r>
                        <a:rPr lang="en-AU" sz="1500" dirty="0">
                          <a:latin typeface="+mj-lt"/>
                        </a:rPr>
                        <a:t>Key Initiative</a:t>
                      </a:r>
                    </a:p>
                  </a:txBody>
                  <a:tcPr marL="129036" marR="129036" marT="48365" marB="48365" anchor="ctr"/>
                </a:tc>
                <a:tc>
                  <a:txBody>
                    <a:bodyPr/>
                    <a:lstStyle/>
                    <a:p>
                      <a:pPr algn="just"/>
                      <a:r>
                        <a:rPr lang="en-AU" sz="1500" dirty="0">
                          <a:latin typeface="+mj-lt"/>
                        </a:rPr>
                        <a:t>Outline</a:t>
                      </a:r>
                    </a:p>
                  </a:txBody>
                  <a:tcPr marL="129036" marR="129036" marT="48365" marB="48365" anchor="ct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10000"/>
                  </a:ext>
                </a:extLst>
              </a:tr>
              <a:tr h="900203">
                <a:tc>
                  <a:txBody>
                    <a:bodyPr/>
                    <a:lstStyle/>
                    <a:p>
                      <a:pPr marL="0" marR="0" algn="just">
                        <a:lnSpc>
                          <a:spcPct val="115000"/>
                        </a:lnSpc>
                        <a:spcBef>
                          <a:spcPts val="0"/>
                        </a:spcBef>
                        <a:spcAft>
                          <a:spcPts val="0"/>
                        </a:spcAft>
                      </a:pPr>
                      <a:r>
                        <a:rPr lang="en-AU" sz="1500" b="1" dirty="0">
                          <a:solidFill>
                            <a:srgbClr val="000000"/>
                          </a:solidFill>
                          <a:effectLst/>
                          <a:latin typeface="+mj-lt"/>
                          <a:ea typeface="Times New Roman"/>
                          <a:cs typeface="Tahoma"/>
                        </a:rPr>
                        <a:t>Telemonitoring</a:t>
                      </a:r>
                      <a:endParaRPr lang="en-AU" sz="1500" dirty="0">
                        <a:effectLst/>
                        <a:latin typeface="+mj-lt"/>
                        <a:ea typeface="Calibri"/>
                        <a:cs typeface="Times New Roman"/>
                      </a:endParaRPr>
                    </a:p>
                  </a:txBody>
                  <a:tcPr marL="96777" marR="96777" marT="0" marB="0" anchor="ctr"/>
                </a:tc>
                <a:tc>
                  <a:txBody>
                    <a:bodyPr/>
                    <a:lstStyle/>
                    <a:p>
                      <a:pPr marL="0" marR="0" lvl="0" indent="0" algn="just">
                        <a:lnSpc>
                          <a:spcPct val="115000"/>
                        </a:lnSpc>
                        <a:spcBef>
                          <a:spcPts val="0"/>
                        </a:spcBef>
                        <a:spcAft>
                          <a:spcPts val="0"/>
                        </a:spcAft>
                        <a:buFont typeface="Symbol"/>
                        <a:buNone/>
                      </a:pPr>
                      <a:r>
                        <a:rPr lang="en-AU" sz="1500" dirty="0">
                          <a:effectLst/>
                          <a:latin typeface="+mj-lt"/>
                          <a:ea typeface="Calibri"/>
                          <a:cs typeface="Times New Roman"/>
                        </a:rPr>
                        <a:t>Monitoring</a:t>
                      </a:r>
                      <a:r>
                        <a:rPr lang="en-AU" sz="1500" baseline="0" dirty="0">
                          <a:effectLst/>
                          <a:latin typeface="+mj-lt"/>
                          <a:ea typeface="Calibri"/>
                          <a:cs typeface="Times New Roman"/>
                        </a:rPr>
                        <a:t> chronic disease patients’ vital signs and health conditions from their home through an integrated care platform solution; triaged via nurses, the GP and SWSLHD Triple I Hub.</a:t>
                      </a:r>
                      <a:endParaRPr lang="en-AU" sz="1500" dirty="0">
                        <a:effectLst/>
                        <a:latin typeface="+mj-lt"/>
                        <a:ea typeface="Calibri"/>
                        <a:cs typeface="Times New Roman"/>
                      </a:endParaRPr>
                    </a:p>
                  </a:txBody>
                  <a:tcPr marL="96777" marR="96777" marT="0" marB="0" anchor="ct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10001"/>
                  </a:ext>
                </a:extLst>
              </a:tr>
              <a:tr h="601163">
                <a:tc>
                  <a:txBody>
                    <a:bodyPr/>
                    <a:lstStyle/>
                    <a:p>
                      <a:pPr marL="0" marR="0" algn="just">
                        <a:lnSpc>
                          <a:spcPct val="115000"/>
                        </a:lnSpc>
                        <a:spcBef>
                          <a:spcPts val="0"/>
                        </a:spcBef>
                        <a:spcAft>
                          <a:spcPts val="0"/>
                        </a:spcAft>
                      </a:pPr>
                      <a:r>
                        <a:rPr lang="en-AU" sz="1500" b="1" dirty="0">
                          <a:solidFill>
                            <a:srgbClr val="000000"/>
                          </a:solidFill>
                          <a:effectLst/>
                          <a:latin typeface="+mj-lt"/>
                          <a:ea typeface="Times New Roman"/>
                          <a:cs typeface="Tahoma"/>
                        </a:rPr>
                        <a:t>Video consultation</a:t>
                      </a:r>
                      <a:endParaRPr lang="en-AU" sz="1500" dirty="0">
                        <a:effectLst/>
                        <a:latin typeface="+mj-lt"/>
                        <a:ea typeface="Calibri"/>
                        <a:cs typeface="Times New Roman"/>
                      </a:endParaRPr>
                    </a:p>
                  </a:txBody>
                  <a:tcPr marL="96777" marR="96777" marT="0" marB="0" anchor="ctr"/>
                </a:tc>
                <a:tc>
                  <a:txBody>
                    <a:bodyPr/>
                    <a:lstStyle/>
                    <a:p>
                      <a:pPr algn="just"/>
                      <a:r>
                        <a:rPr lang="en-AU" sz="1500" kern="1200" baseline="0" dirty="0">
                          <a:solidFill>
                            <a:schemeClr val="dk1"/>
                          </a:solidFill>
                          <a:effectLst/>
                          <a:latin typeface="+mj-lt"/>
                          <a:ea typeface="Calibri"/>
                          <a:cs typeface="Times New Roman"/>
                        </a:rPr>
                        <a:t>Linking Wollondilly Community Health Centre and General practices with SWSLHD services using video conferencing. </a:t>
                      </a:r>
                    </a:p>
                  </a:txBody>
                  <a:tcPr marL="96777" marR="96777" marT="0" marB="0" anchor="ct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10002"/>
                  </a:ext>
                </a:extLst>
              </a:tr>
              <a:tr h="877902">
                <a:tc>
                  <a:txBody>
                    <a:bodyPr/>
                    <a:lstStyle/>
                    <a:p>
                      <a:pPr marL="0" marR="0" algn="just">
                        <a:lnSpc>
                          <a:spcPct val="115000"/>
                        </a:lnSpc>
                        <a:spcBef>
                          <a:spcPts val="0"/>
                        </a:spcBef>
                        <a:spcAft>
                          <a:spcPts val="0"/>
                        </a:spcAft>
                      </a:pPr>
                      <a:r>
                        <a:rPr lang="en-AU" sz="1500" b="1" dirty="0">
                          <a:solidFill>
                            <a:srgbClr val="000000"/>
                          </a:solidFill>
                          <a:effectLst/>
                          <a:latin typeface="+mj-lt"/>
                          <a:ea typeface="Times New Roman"/>
                          <a:cs typeface="Tahoma"/>
                        </a:rPr>
                        <a:t>Secure Messaging Delivery (SMD)</a:t>
                      </a:r>
                      <a:endParaRPr lang="en-AU" sz="1500" dirty="0">
                        <a:effectLst/>
                        <a:latin typeface="+mj-lt"/>
                        <a:ea typeface="Calibri"/>
                        <a:cs typeface="Times New Roman"/>
                      </a:endParaRPr>
                    </a:p>
                  </a:txBody>
                  <a:tcPr marL="96777" marR="96777" marT="0" marB="0" anchor="ctr"/>
                </a:tc>
                <a:tc>
                  <a:txBody>
                    <a:bodyPr/>
                    <a:lstStyle/>
                    <a:p>
                      <a:pPr marL="0" marR="0" lvl="0" indent="0" algn="just">
                        <a:lnSpc>
                          <a:spcPct val="115000"/>
                        </a:lnSpc>
                        <a:spcBef>
                          <a:spcPts val="0"/>
                        </a:spcBef>
                        <a:spcAft>
                          <a:spcPts val="0"/>
                        </a:spcAft>
                        <a:buFont typeface="Symbol"/>
                        <a:buNone/>
                      </a:pPr>
                      <a:r>
                        <a:rPr lang="en-AU" sz="1500" dirty="0">
                          <a:effectLst/>
                          <a:latin typeface="+mj-lt"/>
                          <a:ea typeface="Calibri"/>
                          <a:cs typeface="Times New Roman"/>
                        </a:rPr>
                        <a:t>Increasing uptake and routine</a:t>
                      </a:r>
                      <a:r>
                        <a:rPr lang="en-AU" sz="1500" baseline="0" dirty="0">
                          <a:effectLst/>
                          <a:latin typeface="+mj-lt"/>
                          <a:ea typeface="Calibri"/>
                          <a:cs typeface="Times New Roman"/>
                        </a:rPr>
                        <a:t> use of SMD across Wollondilly primary care providers and private specialists.</a:t>
                      </a:r>
                      <a:endParaRPr lang="en-AU" sz="1500" dirty="0">
                        <a:effectLst/>
                        <a:latin typeface="+mj-lt"/>
                        <a:ea typeface="Calibri"/>
                        <a:cs typeface="Times New Roman"/>
                      </a:endParaRPr>
                    </a:p>
                  </a:txBody>
                  <a:tcPr marL="96777" marR="96777" marT="0" marB="0" anchor="ct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10003"/>
                  </a:ext>
                </a:extLst>
              </a:tr>
              <a:tr h="711314">
                <a:tc>
                  <a:txBody>
                    <a:bodyPr/>
                    <a:lstStyle/>
                    <a:p>
                      <a:pPr marL="0" marR="0" algn="just">
                        <a:lnSpc>
                          <a:spcPct val="115000"/>
                        </a:lnSpc>
                        <a:spcBef>
                          <a:spcPts val="0"/>
                        </a:spcBef>
                        <a:spcAft>
                          <a:spcPts val="0"/>
                        </a:spcAft>
                      </a:pPr>
                      <a:r>
                        <a:rPr kumimoji="0" lang="en-AU" sz="1500" b="1" kern="1200" dirty="0">
                          <a:solidFill>
                            <a:srgbClr val="000000"/>
                          </a:solidFill>
                          <a:effectLst/>
                          <a:latin typeface="+mj-lt"/>
                          <a:ea typeface="Times New Roman"/>
                          <a:cs typeface="Tahoma"/>
                        </a:rPr>
                        <a:t>Diabetes Project</a:t>
                      </a:r>
                    </a:p>
                  </a:txBody>
                  <a:tcPr marL="96777" marR="96777" marT="0" marB="0" anchor="ctr"/>
                </a:tc>
                <a:tc>
                  <a:txBody>
                    <a:bodyPr/>
                    <a:lstStyle/>
                    <a:p>
                      <a:pPr algn="just"/>
                      <a:r>
                        <a:rPr kumimoji="0" lang="en-AU" sz="1500" b="0" i="0" u="none" strike="noStrike" kern="1200" baseline="0" dirty="0">
                          <a:solidFill>
                            <a:schemeClr val="dk1"/>
                          </a:solidFill>
                          <a:latin typeface="+mj-lt"/>
                          <a:ea typeface="+mn-ea"/>
                          <a:cs typeface="+mn-cs"/>
                        </a:rPr>
                        <a:t>Diabetes integrated care program with a population approach. It consists of two key aspects: diabetes prevention and complex diabetes prevention.</a:t>
                      </a:r>
                      <a:endParaRPr lang="en-AU" sz="1500" dirty="0">
                        <a:effectLst/>
                        <a:latin typeface="+mj-lt"/>
                        <a:ea typeface="Calibri"/>
                        <a:cs typeface="Times New Roman"/>
                      </a:endParaRPr>
                    </a:p>
                  </a:txBody>
                  <a:tcPr marL="96777" marR="96777" marT="0" marB="0" anchor="ct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10004"/>
                  </a:ext>
                </a:extLst>
              </a:tr>
              <a:tr h="536450">
                <a:tc>
                  <a:txBody>
                    <a:bodyPr/>
                    <a:lstStyle/>
                    <a:p>
                      <a:pPr marL="0" marR="0" algn="just">
                        <a:lnSpc>
                          <a:spcPct val="115000"/>
                        </a:lnSpc>
                        <a:spcBef>
                          <a:spcPts val="0"/>
                        </a:spcBef>
                        <a:spcAft>
                          <a:spcPts val="0"/>
                        </a:spcAft>
                      </a:pPr>
                      <a:r>
                        <a:rPr kumimoji="0" lang="en-AU" sz="1500" b="1" kern="1200" dirty="0">
                          <a:solidFill>
                            <a:srgbClr val="000000"/>
                          </a:solidFill>
                          <a:effectLst/>
                          <a:latin typeface="+mj-lt"/>
                          <a:ea typeface="Times New Roman"/>
                          <a:cs typeface="Tahoma"/>
                        </a:rPr>
                        <a:t>PROMPT-Care</a:t>
                      </a:r>
                    </a:p>
                  </a:txBody>
                  <a:tcPr marL="96777" marR="96777" marT="0" marB="0" anchor="ctr"/>
                </a:tc>
                <a:tc>
                  <a:txBody>
                    <a:bodyPr/>
                    <a:lstStyle/>
                    <a:p>
                      <a:pPr marL="0" marR="0" lvl="0" indent="0" algn="just">
                        <a:lnSpc>
                          <a:spcPct val="115000"/>
                        </a:lnSpc>
                        <a:spcBef>
                          <a:spcPts val="0"/>
                        </a:spcBef>
                        <a:spcAft>
                          <a:spcPts val="0"/>
                        </a:spcAft>
                        <a:buFont typeface="Symbol"/>
                        <a:buNone/>
                      </a:pPr>
                      <a:r>
                        <a:rPr kumimoji="0" lang="en-AU" sz="1500" kern="1200" baseline="0" dirty="0">
                          <a:solidFill>
                            <a:schemeClr val="dk1"/>
                          </a:solidFill>
                          <a:effectLst/>
                          <a:latin typeface="+mj-lt"/>
                          <a:ea typeface="Calibri"/>
                          <a:cs typeface="Times New Roman"/>
                        </a:rPr>
                        <a:t>Pilot project to improve electronic capture of patient reported outcomes.</a:t>
                      </a:r>
                    </a:p>
                  </a:txBody>
                  <a:tcPr marL="96777" marR="96777" marT="0" marB="0" anchor="ct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10005"/>
                  </a:ext>
                </a:extLst>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639040"/>
      </p:ext>
    </p:extLst>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Health Promotion Key Initiatives</a:t>
            </a:r>
          </a:p>
        </p:txBody>
      </p:sp>
      <p:graphicFrame>
        <p:nvGraphicFramePr>
          <p:cNvPr id="4" name="Content Placeholder 3"/>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520368185"/>
              </p:ext>
            </p:extLst>
          </p:nvPr>
        </p:nvGraphicFramePr>
        <p:xfrm>
          <a:off x="623509" y="1484964"/>
          <a:ext cx="10849207" cy="3750433"/>
        </p:xfrm>
        <a:graphic>
          <a:graphicData uri="http://schemas.openxmlformats.org/drawingml/2006/table">
            <a:tbl>
              <a:tblPr firstRow="1" bandRow="1">
                <a:tableStyleId>{5C22544A-7EE6-4342-B048-85BDC9FD1C3A}</a:tableStyleId>
              </a:tblPr>
              <a:tblGrid>
                <a:gridCol w="2112235">
                  <a:extLst>
                    <a:ext uri="{9D8B030D-6E8A-4147-A177-3AD203B41FA5}">
                      <a16:colId xmlns="" xmlns:a16="http://schemas.microsoft.com/office/drawing/2014/main" xmlns:p="http://schemas.openxmlformats.org/presentationml/2006/main" xmlns:r="http://schemas.openxmlformats.org/officeDocument/2006/relationships" xmlns:a="http://schemas.openxmlformats.org/drawingml/2006/main" val="20000"/>
                    </a:ext>
                  </a:extLst>
                </a:gridCol>
                <a:gridCol w="8736971">
                  <a:extLst>
                    <a:ext uri="{9D8B030D-6E8A-4147-A177-3AD203B41FA5}">
                      <a16:colId xmlns="" xmlns:a16="http://schemas.microsoft.com/office/drawing/2014/main" xmlns:p="http://schemas.openxmlformats.org/presentationml/2006/main" xmlns:r="http://schemas.openxmlformats.org/officeDocument/2006/relationships" xmlns:a="http://schemas.openxmlformats.org/drawingml/2006/main" val="20001"/>
                    </a:ext>
                  </a:extLst>
                </a:gridCol>
              </a:tblGrid>
              <a:tr h="384805">
                <a:tc>
                  <a:txBody>
                    <a:bodyPr/>
                    <a:lstStyle/>
                    <a:p>
                      <a:pPr algn="just"/>
                      <a:r>
                        <a:rPr lang="en-AU" sz="1500" dirty="0">
                          <a:latin typeface="+mj-lt"/>
                        </a:rPr>
                        <a:t>Key</a:t>
                      </a:r>
                      <a:r>
                        <a:rPr lang="en-AU" sz="1500" baseline="0" dirty="0">
                          <a:latin typeface="+mj-lt"/>
                        </a:rPr>
                        <a:t> </a:t>
                      </a:r>
                      <a:r>
                        <a:rPr lang="en-AU" sz="1500" dirty="0">
                          <a:latin typeface="+mj-lt"/>
                        </a:rPr>
                        <a:t>Initiative</a:t>
                      </a:r>
                    </a:p>
                  </a:txBody>
                  <a:tcPr marL="129027" marR="129027" marT="48364" marB="48364" anchor="ctr"/>
                </a:tc>
                <a:tc>
                  <a:txBody>
                    <a:bodyPr/>
                    <a:lstStyle/>
                    <a:p>
                      <a:pPr algn="just"/>
                      <a:r>
                        <a:rPr lang="en-AU" sz="1500" dirty="0">
                          <a:latin typeface="+mj-lt"/>
                        </a:rPr>
                        <a:t>Outline</a:t>
                      </a:r>
                    </a:p>
                  </a:txBody>
                  <a:tcPr marL="129027" marR="129027" marT="48364" marB="48364" anchor="ct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10000"/>
                  </a:ext>
                </a:extLst>
              </a:tr>
              <a:tr h="950915">
                <a:tc>
                  <a:txBody>
                    <a:bodyPr/>
                    <a:lstStyle/>
                    <a:p>
                      <a:pPr marL="0" marR="0" algn="just">
                        <a:lnSpc>
                          <a:spcPct val="115000"/>
                        </a:lnSpc>
                        <a:spcBef>
                          <a:spcPts val="0"/>
                        </a:spcBef>
                        <a:spcAft>
                          <a:spcPts val="0"/>
                        </a:spcAft>
                      </a:pPr>
                      <a:r>
                        <a:rPr lang="en-AU" sz="1500" b="1" dirty="0">
                          <a:solidFill>
                            <a:srgbClr val="000000"/>
                          </a:solidFill>
                          <a:effectLst/>
                          <a:latin typeface="+mj-lt"/>
                          <a:ea typeface="Times New Roman"/>
                          <a:cs typeface="Tahoma"/>
                        </a:rPr>
                        <a:t>Dilly Wanderer</a:t>
                      </a:r>
                      <a:endParaRPr lang="en-AU" sz="1500" dirty="0">
                        <a:effectLst/>
                        <a:latin typeface="+mj-lt"/>
                        <a:ea typeface="Calibri"/>
                        <a:cs typeface="Times New Roman"/>
                      </a:endParaRPr>
                    </a:p>
                  </a:txBody>
                  <a:tcPr marL="96769" marR="96769" marT="0" marB="0" anchor="ctr"/>
                </a:tc>
                <a:tc>
                  <a:txBody>
                    <a:bodyPr/>
                    <a:lstStyle/>
                    <a:p>
                      <a:pPr lvl="0" algn="just"/>
                      <a:r>
                        <a:rPr lang="en-AU" sz="1500" dirty="0">
                          <a:effectLst/>
                          <a:latin typeface="+mj-lt"/>
                          <a:ea typeface="Calibri"/>
                          <a:cs typeface="Times New Roman"/>
                        </a:rPr>
                        <a:t>Free mobile community and health information</a:t>
                      </a:r>
                      <a:r>
                        <a:rPr lang="en-AU" sz="1500" baseline="0" dirty="0">
                          <a:effectLst/>
                          <a:latin typeface="+mj-lt"/>
                          <a:ea typeface="Calibri"/>
                          <a:cs typeface="Times New Roman"/>
                        </a:rPr>
                        <a:t> vehicle that </a:t>
                      </a:r>
                      <a:r>
                        <a:rPr lang="en-AU" sz="1500" kern="1200" dirty="0">
                          <a:solidFill>
                            <a:schemeClr val="dk1"/>
                          </a:solidFill>
                          <a:effectLst/>
                          <a:latin typeface="+mj-lt"/>
                          <a:ea typeface="Calibri"/>
                          <a:cs typeface="Times New Roman"/>
                        </a:rPr>
                        <a:t>attends community events, hosts workshops/educational sessions, regular kiosk locations and leads Heart Foundation </a:t>
                      </a:r>
                      <a:r>
                        <a:rPr lang="en-AU" sz="1500" kern="1200" baseline="0" dirty="0">
                          <a:solidFill>
                            <a:schemeClr val="dk1"/>
                          </a:solidFill>
                          <a:effectLst/>
                          <a:latin typeface="+mj-lt"/>
                          <a:ea typeface="Calibri"/>
                          <a:cs typeface="Times New Roman"/>
                        </a:rPr>
                        <a:t>walking and exercise groups.</a:t>
                      </a:r>
                      <a:endParaRPr lang="en-AU" sz="1500" kern="1200" dirty="0">
                        <a:solidFill>
                          <a:schemeClr val="dk1"/>
                        </a:solidFill>
                        <a:effectLst/>
                        <a:latin typeface="+mj-lt"/>
                        <a:ea typeface="Calibri"/>
                        <a:cs typeface="Times New Roman"/>
                      </a:endParaRPr>
                    </a:p>
                  </a:txBody>
                  <a:tcPr marL="96769" marR="96769" marT="0" marB="0" anchor="ct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10001"/>
                  </a:ext>
                </a:extLst>
              </a:tr>
              <a:tr h="596209">
                <a:tc>
                  <a:txBody>
                    <a:bodyPr/>
                    <a:lstStyle/>
                    <a:p>
                      <a:pPr marL="0" marR="0" algn="just">
                        <a:lnSpc>
                          <a:spcPct val="115000"/>
                        </a:lnSpc>
                        <a:spcBef>
                          <a:spcPts val="0"/>
                        </a:spcBef>
                        <a:spcAft>
                          <a:spcPts val="0"/>
                        </a:spcAft>
                      </a:pPr>
                      <a:r>
                        <a:rPr lang="en-AU" sz="1500" b="1" dirty="0">
                          <a:solidFill>
                            <a:srgbClr val="000000"/>
                          </a:solidFill>
                          <a:effectLst/>
                          <a:latin typeface="+mj-lt"/>
                          <a:ea typeface="Times New Roman"/>
                          <a:cs typeface="Tahoma"/>
                        </a:rPr>
                        <a:t>Mental Wellbeing</a:t>
                      </a:r>
                      <a:endParaRPr lang="en-AU" sz="1500" dirty="0">
                        <a:effectLst/>
                        <a:latin typeface="+mj-lt"/>
                        <a:ea typeface="Calibri"/>
                        <a:cs typeface="Times New Roman"/>
                      </a:endParaRPr>
                    </a:p>
                  </a:txBody>
                  <a:tcPr marL="96769" marR="96769" marT="0" marB="0" anchor="ctr"/>
                </a:tc>
                <a:tc>
                  <a:txBody>
                    <a:bodyPr/>
                    <a:lstStyle/>
                    <a:p>
                      <a:pPr marL="0" marR="0" lvl="0" indent="0" algn="just">
                        <a:lnSpc>
                          <a:spcPct val="115000"/>
                        </a:lnSpc>
                        <a:spcBef>
                          <a:spcPts val="0"/>
                        </a:spcBef>
                        <a:spcAft>
                          <a:spcPts val="0"/>
                        </a:spcAft>
                        <a:buFont typeface="Symbol"/>
                        <a:buNone/>
                      </a:pPr>
                      <a:r>
                        <a:rPr lang="en-AU" sz="1500" dirty="0">
                          <a:effectLst/>
                          <a:latin typeface="+mj-lt"/>
                          <a:ea typeface="Calibri"/>
                          <a:cs typeface="Times New Roman"/>
                        </a:rPr>
                        <a:t>Applying a SWSLHD wellbeing</a:t>
                      </a:r>
                      <a:r>
                        <a:rPr lang="en-AU" sz="1500" baseline="0" dirty="0">
                          <a:effectLst/>
                          <a:latin typeface="+mj-lt"/>
                          <a:ea typeface="Calibri"/>
                          <a:cs typeface="Times New Roman"/>
                        </a:rPr>
                        <a:t> strategy to the Wollondilly Community using the Five Ways to Wellbeing as the core framework.</a:t>
                      </a:r>
                      <a:endParaRPr lang="en-AU" sz="1500" dirty="0">
                        <a:effectLst/>
                        <a:latin typeface="+mj-lt"/>
                        <a:ea typeface="Calibri"/>
                        <a:cs typeface="Times New Roman"/>
                      </a:endParaRPr>
                    </a:p>
                  </a:txBody>
                  <a:tcPr marL="96769" marR="96769" marT="0" marB="0" anchor="ct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10002"/>
                  </a:ext>
                </a:extLst>
              </a:tr>
              <a:tr h="733866">
                <a:tc>
                  <a:txBody>
                    <a:bodyPr/>
                    <a:lstStyle/>
                    <a:p>
                      <a:pPr marL="0" marR="0" algn="just">
                        <a:lnSpc>
                          <a:spcPct val="115000"/>
                        </a:lnSpc>
                        <a:spcBef>
                          <a:spcPts val="0"/>
                        </a:spcBef>
                        <a:spcAft>
                          <a:spcPts val="0"/>
                        </a:spcAft>
                      </a:pPr>
                      <a:r>
                        <a:rPr lang="en-AU" sz="1500" b="1" dirty="0">
                          <a:solidFill>
                            <a:srgbClr val="000000"/>
                          </a:solidFill>
                          <a:effectLst/>
                          <a:latin typeface="+mj-lt"/>
                          <a:ea typeface="Times New Roman"/>
                          <a:cs typeface="Tahoma"/>
                        </a:rPr>
                        <a:t>Social Plan</a:t>
                      </a:r>
                      <a:endParaRPr lang="en-AU" sz="1500" dirty="0">
                        <a:effectLst/>
                        <a:latin typeface="+mj-lt"/>
                        <a:ea typeface="Calibri"/>
                        <a:cs typeface="Times New Roman"/>
                      </a:endParaRPr>
                    </a:p>
                  </a:txBody>
                  <a:tcPr marL="96769" marR="96769" marT="0" marB="0" anchor="ctr"/>
                </a:tc>
                <a:tc>
                  <a:txBody>
                    <a:bodyPr/>
                    <a:lstStyle/>
                    <a:p>
                      <a:pPr marL="0" marR="0" lvl="0" indent="0" algn="just">
                        <a:lnSpc>
                          <a:spcPct val="115000"/>
                        </a:lnSpc>
                        <a:spcBef>
                          <a:spcPts val="0"/>
                        </a:spcBef>
                        <a:spcAft>
                          <a:spcPts val="0"/>
                        </a:spcAft>
                        <a:buFont typeface="Symbol"/>
                        <a:buNone/>
                      </a:pPr>
                      <a:r>
                        <a:rPr lang="en-AU" sz="1500" dirty="0">
                          <a:effectLst/>
                          <a:latin typeface="+mj-lt"/>
                          <a:ea typeface="Calibri"/>
                          <a:cs typeface="Times New Roman"/>
                        </a:rPr>
                        <a:t>A</a:t>
                      </a:r>
                      <a:r>
                        <a:rPr lang="en-AU" sz="1500" baseline="0" dirty="0">
                          <a:effectLst/>
                          <a:latin typeface="+mj-lt"/>
                          <a:ea typeface="Calibri"/>
                          <a:cs typeface="Times New Roman"/>
                        </a:rPr>
                        <a:t> document that contains policies and actions for achieving better outcomes across a range of factors that determine/influence health.</a:t>
                      </a:r>
                      <a:endParaRPr lang="en-AU" sz="1500" dirty="0">
                        <a:effectLst/>
                        <a:latin typeface="+mj-lt"/>
                        <a:ea typeface="Calibri"/>
                        <a:cs typeface="Times New Roman"/>
                      </a:endParaRPr>
                    </a:p>
                  </a:txBody>
                  <a:tcPr marL="96769" marR="96769" marT="0" marB="0" anchor="ct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10003"/>
                  </a:ext>
                </a:extLst>
              </a:tr>
              <a:tr h="1084638">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AU" sz="1500" b="1" dirty="0">
                          <a:solidFill>
                            <a:srgbClr val="000000"/>
                          </a:solidFill>
                          <a:effectLst/>
                          <a:latin typeface="+mj-lt"/>
                          <a:ea typeface="Times New Roman"/>
                          <a:cs typeface="Tahoma"/>
                        </a:rPr>
                        <a:t>Healthy Towns</a:t>
                      </a:r>
                      <a:endParaRPr lang="en-AU" sz="1500" dirty="0">
                        <a:effectLst/>
                        <a:latin typeface="+mj-lt"/>
                        <a:ea typeface="Calibri"/>
                        <a:cs typeface="Times New Roman"/>
                      </a:endParaRPr>
                    </a:p>
                  </a:txBody>
                  <a:tcPr marL="96769" marR="96769" marT="0" marB="0" anchor="ctr"/>
                </a:tc>
                <a:tc>
                  <a:txBody>
                    <a:bodyPr/>
                    <a:lstStyle/>
                    <a:p>
                      <a:pPr marL="0" marR="0" lvl="0" indent="0" algn="just">
                        <a:lnSpc>
                          <a:spcPct val="115000"/>
                        </a:lnSpc>
                        <a:spcBef>
                          <a:spcPts val="0"/>
                        </a:spcBef>
                        <a:spcAft>
                          <a:spcPts val="0"/>
                        </a:spcAft>
                        <a:buFont typeface="Symbol"/>
                        <a:buNone/>
                      </a:pPr>
                      <a:r>
                        <a:rPr lang="en-AU" sz="1500" dirty="0">
                          <a:effectLst/>
                          <a:latin typeface="+mj-lt"/>
                          <a:ea typeface="Calibri"/>
                          <a:cs typeface="Times New Roman"/>
                        </a:rPr>
                        <a:t>A community development initiative</a:t>
                      </a:r>
                      <a:r>
                        <a:rPr lang="en-AU" sz="1500" baseline="0" dirty="0">
                          <a:effectLst/>
                          <a:latin typeface="+mj-lt"/>
                          <a:ea typeface="Calibri"/>
                          <a:cs typeface="Times New Roman"/>
                        </a:rPr>
                        <a:t> </a:t>
                      </a:r>
                      <a:r>
                        <a:rPr lang="en-AU" sz="1500" dirty="0">
                          <a:effectLst/>
                          <a:latin typeface="+mj-lt"/>
                          <a:ea typeface="Calibri"/>
                          <a:cs typeface="Times New Roman"/>
                        </a:rPr>
                        <a:t>that aims to increase physical activity; build healthy workplaces; promote access to healthy and affordable food;</a:t>
                      </a:r>
                      <a:r>
                        <a:rPr lang="en-AU" sz="1500" baseline="0" dirty="0">
                          <a:effectLst/>
                          <a:latin typeface="+mj-lt"/>
                          <a:ea typeface="Calibri"/>
                          <a:cs typeface="Times New Roman"/>
                        </a:rPr>
                        <a:t> and enhance wellbeing in the Aboriginal community.</a:t>
                      </a:r>
                      <a:endParaRPr lang="en-AU" sz="1500" dirty="0">
                        <a:effectLst/>
                        <a:latin typeface="+mj-lt"/>
                        <a:ea typeface="Calibri"/>
                        <a:cs typeface="Times New Roman"/>
                      </a:endParaRPr>
                    </a:p>
                  </a:txBody>
                  <a:tcPr marL="96769" marR="96769" marT="0" marB="0" anchor="ct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10004"/>
                  </a:ext>
                </a:extLst>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20741337"/>
      </p:ext>
    </p:extLst>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7381" y="1711352"/>
            <a:ext cx="10972800" cy="4525963"/>
          </a:xfrm>
        </p:spPr>
        <p:txBody>
          <a:bodyPr>
            <a:noAutofit/>
          </a:bodyPr>
          <a:lstStyle/>
          <a:p>
            <a:pPr lvl="0" algn="just"/>
            <a:r>
              <a:rPr lang="en-AU" sz="2200" dirty="0"/>
              <a:t>Partnership to identify ways of integrating health considerations into Council’s policy and planning processes. </a:t>
            </a:r>
          </a:p>
          <a:p>
            <a:pPr lvl="0" algn="just"/>
            <a:endParaRPr lang="en-AU" sz="800" dirty="0"/>
          </a:p>
          <a:p>
            <a:pPr lvl="0" algn="just"/>
            <a:r>
              <a:rPr lang="en-AU" sz="2200" dirty="0"/>
              <a:t>Began with a Health Impact Assessment Learning by ‘Doing Training’ </a:t>
            </a:r>
            <a:r>
              <a:rPr lang="en-AU" sz="2200" dirty="0">
                <a:sym typeface="Wingdings" pitchFamily="2" charset="2"/>
              </a:rPr>
              <a:t> </a:t>
            </a:r>
            <a:r>
              <a:rPr lang="en-AU" sz="2200" dirty="0"/>
              <a:t>completion of an HIA on Wilton.</a:t>
            </a:r>
          </a:p>
          <a:p>
            <a:pPr lvl="0" algn="just"/>
            <a:endParaRPr lang="en-AU" sz="800" dirty="0"/>
          </a:p>
          <a:p>
            <a:pPr lvl="0" algn="just"/>
            <a:r>
              <a:rPr lang="en-AU" sz="2200" dirty="0"/>
              <a:t>Joint Planning and Health Forum was held and a joint working group has been formed.</a:t>
            </a:r>
          </a:p>
          <a:p>
            <a:pPr lvl="0" algn="just"/>
            <a:endParaRPr lang="en-AU" sz="2200" dirty="0"/>
          </a:p>
          <a:p>
            <a:pPr lvl="0" algn="just"/>
            <a:r>
              <a:rPr lang="en-AU" sz="2200" dirty="0"/>
              <a:t>Established a joint staff position with SWSLHD &amp; Wollondilly Shire Council </a:t>
            </a:r>
          </a:p>
        </p:txBody>
      </p:sp>
      <p:sp>
        <p:nvSpPr>
          <p:cNvPr id="3" name="Title 2"/>
          <p:cNvSpPr>
            <a:spLocks noGrp="1"/>
          </p:cNvSpPr>
          <p:nvPr>
            <p:ph type="title"/>
          </p:nvPr>
        </p:nvSpPr>
        <p:spPr/>
        <p:txBody>
          <a:bodyPr>
            <a:normAutofit fontScale="90000"/>
          </a:bodyPr>
          <a:lstStyle/>
          <a:p>
            <a:r>
              <a:rPr lang="en-AU" dirty="0"/>
              <a:t>Integrating Health Considerations into Council Planning Process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3424404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200" dirty="0" smtClean="0">
                <a:solidFill>
                  <a:schemeClr val="accent1"/>
                </a:solidFill>
              </a:rPr>
              <a:t>Our region</a:t>
            </a:r>
            <a:endParaRPr lang="en-AU" sz="3200" dirty="0">
              <a:solidFill>
                <a:schemeClr val="accent1"/>
              </a:solidFill>
            </a:endParaRPr>
          </a:p>
        </p:txBody>
      </p:sp>
      <p:pic>
        <p:nvPicPr>
          <p:cNvPr id="4" name="Picture 3" descr="region map.jpg"/>
          <p:cNvPicPr>
            <a:picLocks noChangeAspect="1"/>
          </p:cNvPicPr>
          <p:nvPr/>
        </p:nvPicPr>
        <p:blipFill>
          <a:blip r:embed="rId2"/>
          <a:stretch>
            <a:fillRect/>
          </a:stretch>
        </p:blipFill>
        <p:spPr>
          <a:xfrm>
            <a:off x="3390048" y="0"/>
            <a:ext cx="5411904" cy="6858000"/>
          </a:xfrm>
          <a:prstGeom prst="rect">
            <a:avLst/>
          </a:prstGeom>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a="http://schemas.openxmlformats.org/drawingml/2006/main" xmlns:r="http://schemas.openxmlformats.org/officeDocument/2006/relationships" xmlns:p="http://schemas.openxmlformats.org/presentationml/2006/main" xmlns="" xmlns:a16="http://schemas.microsoft.com/office/drawing/2014/main" xmlns:mv="urn:schemas-microsoft-com:mac:vml" xmlns:mc="http://schemas.openxmlformats.org/markup-compatibility/2006" id="{BDFB7168-F668-DC45-8655-F7AACFA93B61}"/>
              </a:ext>
            </a:extLst>
          </p:cNvPr>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3651" y="-173192"/>
            <a:ext cx="12192000" cy="6970807"/>
          </a:xfrm>
          <a:prstGeom prst="rect">
            <a:avLst/>
          </a:prstGeom>
        </p:spPr>
      </p:pic>
      <p:pic>
        <p:nvPicPr>
          <p:cNvPr id="5" name="Picture 4">
            <a:extLst>
              <a:ext uri="{FF2B5EF4-FFF2-40B4-BE49-F238E27FC236}">
                <a16:creationId xmlns:a="http://schemas.openxmlformats.org/drawingml/2006/main" xmlns:r="http://schemas.openxmlformats.org/officeDocument/2006/relationships" xmlns:p="http://schemas.openxmlformats.org/presentationml/2006/main" xmlns="" xmlns:a16="http://schemas.microsoft.com/office/drawing/2014/main" xmlns:mv="urn:schemas-microsoft-com:mac:vml" xmlns:mc="http://schemas.openxmlformats.org/markup-compatibility/2006" id="{0ECD141A-C14B-4748-8834-C3883DA7249C}"/>
              </a:ext>
            </a:extLst>
          </p:cNvPr>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3650" y="4318000"/>
            <a:ext cx="2882900" cy="2540000"/>
          </a:xfrm>
          <a:prstGeom prst="rect">
            <a:avLst/>
          </a:prstGeom>
        </p:spPr>
      </p:pic>
      <p:pic>
        <p:nvPicPr>
          <p:cNvPr id="6" name="Picture 5">
            <a:extLst>
              <a:ext uri="{FF2B5EF4-FFF2-40B4-BE49-F238E27FC236}">
                <a16:creationId xmlns:a="http://schemas.openxmlformats.org/drawingml/2006/main" xmlns:r="http://schemas.openxmlformats.org/officeDocument/2006/relationships" xmlns:p="http://schemas.openxmlformats.org/presentationml/2006/main" xmlns="" xmlns:a16="http://schemas.microsoft.com/office/drawing/2014/main" xmlns:mv="urn:schemas-microsoft-com:mac:vml" xmlns:mc="http://schemas.openxmlformats.org/markup-compatibility/2006" id="{8A5867C0-9F99-7E40-BA5D-CC288BB3328E}"/>
              </a:ext>
            </a:extLst>
          </p:cNvPr>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26223" y="4505296"/>
            <a:ext cx="2664296" cy="2453957"/>
          </a:xfrm>
          <a:prstGeom prst="rect">
            <a:avLst/>
          </a:prstGeom>
        </p:spPr>
      </p:pic>
      <p:sp>
        <p:nvSpPr>
          <p:cNvPr id="7" name="TextBox 6"/>
          <p:cNvSpPr txBox="1"/>
          <p:nvPr/>
        </p:nvSpPr>
        <p:spPr>
          <a:xfrm>
            <a:off x="448584" y="2337847"/>
            <a:ext cx="7366959" cy="830997"/>
          </a:xfrm>
          <a:prstGeom prst="rect">
            <a:avLst/>
          </a:prstGeom>
          <a:noFill/>
        </p:spPr>
        <p:txBody>
          <a:bodyPr wrap="square" rtlCol="0">
            <a:spAutoFit/>
          </a:bodyPr>
          <a:lstStyle/>
          <a:p>
            <a:r>
              <a:rPr lang="en-AU" sz="4800" dirty="0" smtClean="0">
                <a:solidFill>
                  <a:schemeClr val="bg1"/>
                </a:solidFill>
              </a:rPr>
              <a:t>Working together in NNSW</a:t>
            </a:r>
            <a:endParaRPr lang="en-AU" sz="4800" dirty="0">
              <a:solidFill>
                <a:schemeClr val="bg1"/>
              </a:solidFill>
            </a:endParaRPr>
          </a:p>
        </p:txBody>
      </p:sp>
      <p:pic>
        <p:nvPicPr>
          <p:cNvPr id="8" name="Picture 7"/>
          <p:cNvPicPr>
            <a:picLocks noChangeAspect="1"/>
          </p:cNvPicPr>
          <p:nvPr/>
        </p:nvPicPr>
        <p:blipFill>
          <a:blip r:embed="rId5"/>
          <a:stretch>
            <a:fillRect/>
          </a:stretch>
        </p:blipFill>
        <p:spPr>
          <a:xfrm>
            <a:off x="4775712" y="5035464"/>
            <a:ext cx="3635047" cy="1609725"/>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26122542"/>
      </p:ext>
    </p:extLst>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F625177-3F1A-4510-94A1-326D64646E57}"/>
              </a:ext>
            </a:extLst>
          </p:cNvPr>
          <p:cNvSpPr>
            <a:spLocks noGrp="1"/>
          </p:cNvSpPr>
          <p:nvPr>
            <p:ph type="title"/>
          </p:nvPr>
        </p:nvSpPr>
        <p:spPr/>
        <p:txBody>
          <a:bodyPr/>
          <a:lstStyle/>
          <a:p>
            <a:r>
              <a:rPr lang="en-GB" dirty="0"/>
              <a:t>Group Discussion</a:t>
            </a:r>
          </a:p>
        </p:txBody>
      </p:sp>
      <p:sp>
        <p:nvSpPr>
          <p:cNvPr id="3" name="Content Placeholder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50F8FD6-8B93-4E2B-A59B-585E59EED481}"/>
              </a:ext>
            </a:extLst>
          </p:cNvPr>
          <p:cNvSpPr>
            <a:spLocks noGrp="1"/>
          </p:cNvSpPr>
          <p:nvPr>
            <p:ph sz="quarter" idx="10"/>
          </p:nvPr>
        </p:nvSpPr>
        <p:spPr/>
        <p:txBody>
          <a:bodyPr>
            <a:normAutofit/>
          </a:bodyPr>
          <a:lstStyle/>
          <a:p>
            <a:pPr marL="0" indent="0" algn="ctr">
              <a:buNone/>
            </a:pPr>
            <a:endParaRPr lang="en-GB" sz="3200" dirty="0"/>
          </a:p>
          <a:p>
            <a:pPr marL="0" indent="0" algn="ctr">
              <a:buNone/>
            </a:pPr>
            <a:r>
              <a:rPr lang="en-GB" sz="3200" dirty="0"/>
              <a:t>Identify a service that you are familiar with that might be suitable for an alliance</a:t>
            </a:r>
          </a:p>
          <a:p>
            <a:pPr marL="0" indent="0" algn="ctr">
              <a:buNone/>
            </a:pPr>
            <a:endParaRPr lang="en-GB" sz="3200" dirty="0"/>
          </a:p>
          <a:p>
            <a:pPr marL="0" indent="0" algn="ctr">
              <a:buNone/>
            </a:pPr>
            <a:r>
              <a:rPr lang="en-GB" sz="3200" dirty="0"/>
              <a:t>Discuss with your neighbour(s) why it might be suitable and what the purpose of the alliance would be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27333662"/>
      </p:ext>
    </p:extLst>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93348" y="1503245"/>
            <a:ext cx="9115425" cy="4524375"/>
          </a:xfrm>
          <a:prstGeom prst="rect">
            <a:avLst/>
          </a:prstGeom>
        </p:spPr>
      </p:pic>
      <p:sp>
        <p:nvSpPr>
          <p:cNvPr id="5" name="TextBox 4"/>
          <p:cNvSpPr txBox="1"/>
          <p:nvPr/>
        </p:nvSpPr>
        <p:spPr>
          <a:xfrm>
            <a:off x="733335" y="508960"/>
            <a:ext cx="6349041" cy="830997"/>
          </a:xfrm>
          <a:prstGeom prst="rect">
            <a:avLst/>
          </a:prstGeom>
          <a:noFill/>
        </p:spPr>
        <p:txBody>
          <a:bodyPr wrap="square" rtlCol="0">
            <a:spAutoFit/>
          </a:bodyPr>
          <a:lstStyle/>
          <a:p>
            <a:r>
              <a:rPr lang="en-AU" sz="4800" dirty="0" smtClean="0"/>
              <a:t>Determinants of Health</a:t>
            </a:r>
            <a:endParaRPr lang="en-AU" sz="4800" dirty="0"/>
          </a:p>
        </p:txBody>
      </p:sp>
      <p:sp>
        <p:nvSpPr>
          <p:cNvPr id="6" name="TextBox 5"/>
          <p:cNvSpPr txBox="1"/>
          <p:nvPr/>
        </p:nvSpPr>
        <p:spPr>
          <a:xfrm>
            <a:off x="9885990" y="6340414"/>
            <a:ext cx="3398807" cy="369332"/>
          </a:xfrm>
          <a:prstGeom prst="rect">
            <a:avLst/>
          </a:prstGeom>
          <a:noFill/>
        </p:spPr>
        <p:txBody>
          <a:bodyPr wrap="square" rtlCol="0">
            <a:spAutoFit/>
          </a:bodyPr>
          <a:lstStyle/>
          <a:p>
            <a:r>
              <a:rPr lang="en-AU" dirty="0" smtClean="0"/>
              <a:t>www.goinvo.com</a:t>
            </a:r>
            <a:endParaRPr lang="en-AU"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54000744"/>
      </p:ext>
    </p:extLst>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Complex funding arrangements</a:t>
            </a:r>
            <a:endParaRPr lang="en-AU" dirty="0"/>
          </a:p>
        </p:txBody>
      </p:sp>
      <p:pic>
        <p:nvPicPr>
          <p:cNvPr id="4" name="Content Placeholder 3"/>
          <p:cNvPicPr>
            <a:picLocks noGrp="1"/>
          </p:cNvPicPr>
          <p:nvPr>
            <p:ph idx="1"/>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794359" y="1975625"/>
            <a:ext cx="8954193" cy="471002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15149917"/>
      </p:ext>
    </p:extLst>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How are we collectively funding the continuum?</a:t>
            </a:r>
            <a:endParaRPr lang="en-AU" dirty="0"/>
          </a:p>
        </p:txBody>
      </p:sp>
      <p:pic>
        <p:nvPicPr>
          <p:cNvPr id="4" name="Content Placeholder 3"/>
          <p:cNvPicPr>
            <a:picLocks noGrp="1"/>
          </p:cNvPicPr>
          <p:nvPr>
            <p:ph idx="1"/>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38200" y="1690688"/>
            <a:ext cx="10515600" cy="433055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2216476"/>
      </p:ext>
    </p:extLst>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021033" y="3443282"/>
            <a:ext cx="3519355" cy="3018067"/>
          </a:xfrm>
          <a:prstGeom prst="rect">
            <a:avLst/>
          </a:prstGeom>
        </p:spPr>
      </p:pic>
      <p:sp>
        <p:nvSpPr>
          <p:cNvPr id="2" name="Title 1"/>
          <p:cNvSpPr>
            <a:spLocks noGrp="1"/>
          </p:cNvSpPr>
          <p:nvPr>
            <p:ph type="title"/>
          </p:nvPr>
        </p:nvSpPr>
        <p:spPr/>
        <p:txBody>
          <a:bodyPr/>
          <a:lstStyle/>
          <a:p>
            <a:r>
              <a:rPr lang="en-AU" dirty="0" smtClean="0"/>
              <a:t>Successes to date</a:t>
            </a:r>
            <a:endParaRPr lang="en-AU" dirty="0"/>
          </a:p>
        </p:txBody>
      </p:sp>
      <p:sp>
        <p:nvSpPr>
          <p:cNvPr id="3" name="Content Placeholder 2"/>
          <p:cNvSpPr>
            <a:spLocks noGrp="1"/>
          </p:cNvSpPr>
          <p:nvPr>
            <p:ph idx="1"/>
          </p:nvPr>
        </p:nvSpPr>
        <p:spPr/>
        <p:txBody>
          <a:bodyPr/>
          <a:lstStyle/>
          <a:p>
            <a:r>
              <a:rPr lang="en-AU" dirty="0" smtClean="0"/>
              <a:t>CHKI</a:t>
            </a:r>
          </a:p>
          <a:p>
            <a:r>
              <a:rPr lang="en-AU" dirty="0" smtClean="0"/>
              <a:t>Our Healthy Clarence</a:t>
            </a:r>
          </a:p>
          <a:p>
            <a:r>
              <a:rPr lang="en-AU" dirty="0" smtClean="0"/>
              <a:t>Healthy Towns</a:t>
            </a:r>
          </a:p>
          <a:p>
            <a:r>
              <a:rPr lang="en-AU" dirty="0" smtClean="0"/>
              <a:t>Winter Strategy</a:t>
            </a:r>
          </a:p>
          <a:p>
            <a:r>
              <a:rPr lang="en-AU" dirty="0" smtClean="0"/>
              <a:t>Compassionate Communities</a:t>
            </a:r>
          </a:p>
          <a:p>
            <a:r>
              <a:rPr lang="en-AU" dirty="0" smtClean="0"/>
              <a:t>First 2000 days</a:t>
            </a:r>
          </a:p>
          <a:p>
            <a:endParaRPr lang="en-AU" dirty="0"/>
          </a:p>
        </p:txBody>
      </p:sp>
      <p:pic>
        <p:nvPicPr>
          <p:cNvPr id="4" name="Picture 3">
            <a:extLst>
              <a:ext uri="{FF2B5EF4-FFF2-40B4-BE49-F238E27FC236}">
                <a16:creationId xmlns:a="http://schemas.openxmlformats.org/drawingml/2006/main" xmlns:r="http://schemas.openxmlformats.org/officeDocument/2006/relationships" xmlns:p="http://schemas.openxmlformats.org/presentationml/2006/main" xmlns="" xmlns:a16="http://schemas.microsoft.com/office/drawing/2014/main" xmlns:mv="urn:schemas-microsoft-com:mac:vml" xmlns:mc="http://schemas.openxmlformats.org/markup-compatibility/2006" id="{162F6A1B-3515-6E4E-9067-FB6DB220E6C1}"/>
              </a:ext>
            </a:extLst>
          </p:cNvPr>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986180" y="365301"/>
            <a:ext cx="3659245" cy="1915005"/>
          </a:xfrm>
          <a:prstGeom prst="rect">
            <a:avLst/>
          </a:prstGeom>
        </p:spPr>
      </p:pic>
      <p:pic>
        <p:nvPicPr>
          <p:cNvPr id="5" name="Picture 4">
            <a:extLst>
              <a:ext uri="{FF2B5EF4-FFF2-40B4-BE49-F238E27FC236}">
                <a16:creationId xmlns:a="http://schemas.openxmlformats.org/drawingml/2006/main" xmlns:r="http://schemas.openxmlformats.org/officeDocument/2006/relationships" xmlns:p="http://schemas.openxmlformats.org/presentationml/2006/main" xmlns="" xmlns:a16="http://schemas.microsoft.com/office/drawing/2014/main" xmlns:mv="urn:schemas-microsoft-com:mac:vml" xmlns:mc="http://schemas.openxmlformats.org/markup-compatibility/2006" id="{1EB029B4-542A-ED49-AFAB-505F136C4FD8}"/>
              </a:ext>
            </a:extLst>
          </p:cNvPr>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476999" y="573523"/>
            <a:ext cx="2119260" cy="2993455"/>
          </a:xfrm>
          <a:prstGeom prst="rect">
            <a:avLst/>
          </a:prstGeom>
        </p:spPr>
      </p:pic>
      <p:pic>
        <p:nvPicPr>
          <p:cNvPr id="7" name="Picture 6">
            <a:extLst>
              <a:ext uri="{FF2B5EF4-FFF2-40B4-BE49-F238E27FC236}">
                <a16:creationId xmlns:a="http://schemas.openxmlformats.org/drawingml/2006/main" xmlns:r="http://schemas.openxmlformats.org/officeDocument/2006/relationships" xmlns:p="http://schemas.openxmlformats.org/presentationml/2006/main" xmlns="" xmlns:a16="http://schemas.microsoft.com/office/drawing/2014/main" xmlns:mv="urn:schemas-microsoft-com:mac:vml" xmlns:mc="http://schemas.openxmlformats.org/markup-compatibility/2006" id="{91BC1472-6CC4-0043-B528-84E1B7BBC48D}"/>
              </a:ext>
            </a:extLst>
          </p:cNvPr>
          <p:cNvPicPr>
            <a:picLocks noChangeAspect="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686200" y="2280130"/>
            <a:ext cx="1813413" cy="4293096"/>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33827853"/>
      </p:ext>
    </p:extLst>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road to further developing our approach</a:t>
            </a:r>
            <a:endParaRPr lang="en-AU" dirty="0"/>
          </a:p>
        </p:txBody>
      </p:sp>
      <p:sp>
        <p:nvSpPr>
          <p:cNvPr id="3" name="Content Placeholder 2"/>
          <p:cNvSpPr>
            <a:spLocks noGrp="1"/>
          </p:cNvSpPr>
          <p:nvPr>
            <p:ph idx="1"/>
          </p:nvPr>
        </p:nvSpPr>
        <p:spPr/>
        <p:txBody>
          <a:bodyPr>
            <a:normAutofit/>
          </a:bodyPr>
          <a:lstStyle/>
          <a:p>
            <a:pPr lvl="0"/>
            <a:r>
              <a:rPr lang="en-AU" sz="2400" dirty="0"/>
              <a:t>Cross sectoral partnership at the highest level of decision </a:t>
            </a:r>
            <a:r>
              <a:rPr lang="en-AU" sz="2400" dirty="0" smtClean="0"/>
              <a:t>making</a:t>
            </a:r>
            <a:endParaRPr lang="en-AU" sz="2400" dirty="0"/>
          </a:p>
          <a:p>
            <a:pPr lvl="0"/>
            <a:r>
              <a:rPr lang="en-AU" sz="2400" dirty="0"/>
              <a:t>Trust between partners, including time to build </a:t>
            </a:r>
            <a:r>
              <a:rPr lang="en-AU" sz="2400" dirty="0" smtClean="0"/>
              <a:t>relationships</a:t>
            </a:r>
          </a:p>
          <a:p>
            <a:r>
              <a:rPr lang="en-AU" sz="2400" dirty="0" smtClean="0"/>
              <a:t>Common language, goals, principles, strategies, measures of success and criteria to drive decision making</a:t>
            </a:r>
          </a:p>
          <a:p>
            <a:r>
              <a:rPr lang="en-AU" sz="2400" dirty="0" smtClean="0"/>
              <a:t>Good data and information to inform a thorough understanding of population health need and the services landscape, and to measure outcomes and attribution</a:t>
            </a:r>
          </a:p>
          <a:p>
            <a:pPr lvl="0"/>
            <a:r>
              <a:rPr lang="en-AU" sz="2400" dirty="0" smtClean="0"/>
              <a:t>Willingness </a:t>
            </a:r>
            <a:r>
              <a:rPr lang="en-AU" sz="2400" dirty="0"/>
              <a:t>to share decision making amongst stakeholders, including involvement of communities (i.e., consumers, carers, those with lived experience</a:t>
            </a:r>
            <a:r>
              <a:rPr lang="en-AU" sz="2400" dirty="0" smtClean="0"/>
              <a:t>)</a:t>
            </a:r>
            <a:endParaRPr lang="en-AU" sz="2400" dirty="0"/>
          </a:p>
          <a:p>
            <a:endParaRPr lang="en-AU"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71817417"/>
      </p:ext>
    </p:extLst>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Continued……</a:t>
            </a:r>
            <a:endParaRPr lang="en-AU" dirty="0"/>
          </a:p>
        </p:txBody>
      </p:sp>
      <p:sp>
        <p:nvSpPr>
          <p:cNvPr id="3" name="Content Placeholder 2"/>
          <p:cNvSpPr>
            <a:spLocks noGrp="1"/>
          </p:cNvSpPr>
          <p:nvPr>
            <p:ph idx="1"/>
          </p:nvPr>
        </p:nvSpPr>
        <p:spPr/>
        <p:txBody>
          <a:bodyPr>
            <a:normAutofit/>
          </a:bodyPr>
          <a:lstStyle/>
          <a:p>
            <a:pPr lvl="0"/>
            <a:r>
              <a:rPr lang="en-AU" dirty="0" smtClean="0"/>
              <a:t>Mechanisms for joint ownership and responsibility, where all partners are ‘shareholders’</a:t>
            </a:r>
          </a:p>
          <a:p>
            <a:pPr lvl="0"/>
            <a:r>
              <a:rPr lang="en-AU" dirty="0" smtClean="0"/>
              <a:t>Long term time frame (including long-term contracts) to see through cycles of investment, evaluate results, and to make improvements for future cycles</a:t>
            </a:r>
          </a:p>
          <a:p>
            <a:pPr lvl="0"/>
            <a:r>
              <a:rPr lang="en-AU" dirty="0" smtClean="0"/>
              <a:t>Coordination of investments in service delivery with investment in infrastructure and technologies</a:t>
            </a:r>
          </a:p>
          <a:p>
            <a:pPr lvl="0"/>
            <a:r>
              <a:rPr lang="en-AU" dirty="0" smtClean="0"/>
              <a:t>Agreement on and application of methods to assess return on investment </a:t>
            </a:r>
          </a:p>
          <a:p>
            <a:endParaRPr lang="en-AU"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0622149"/>
      </p:ext>
    </p:extLst>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1"/>
            <a:ext cx="12192001" cy="6858001"/>
          </a:xfrm>
          <a:prstGeom prst="rect">
            <a:avLst/>
          </a:prstGeom>
        </p:spPr>
      </p:pic>
      <p:pic>
        <p:nvPicPr>
          <p:cNvPr id="3" name="Picture 2" descr="qa.png"/>
          <p:cNvPicPr>
            <a:picLocks noChangeAspect="1"/>
          </p:cNvPicPr>
          <p:nvPr/>
        </p:nvPicPr>
        <p:blipFill>
          <a:blip r:embed="rId3"/>
          <a:stretch>
            <a:fillRect/>
          </a:stretch>
        </p:blipFill>
        <p:spPr>
          <a:xfrm>
            <a:off x="7097636" y="4128411"/>
            <a:ext cx="2615184" cy="235305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5908585"/>
      </p:ext>
    </p:extLst>
  </p:cSld>
  <p:clrMapOvr>
    <a:masterClrMapping/>
  </p:clrMapOvr>
  <p:transition spd="med">
    <p:fade/>
  </p:transition>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1"/>
            <a:ext cx="12192001" cy="685800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590858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4"/>
        </a:solidFill>
        <a:effectLst/>
      </p:bgPr>
    </p:bg>
    <p:spTree>
      <p:nvGrpSpPr>
        <p:cNvPr id="1" name=""/>
        <p:cNvGrpSpPr/>
        <p:nvPr/>
      </p:nvGrpSpPr>
      <p:grpSpPr>
        <a:xfrm>
          <a:off x="0" y="0"/>
          <a:ext cx="0" cy="0"/>
          <a:chOff x="0" y="0"/>
          <a:chExt cx="0" cy="0"/>
        </a:xfrm>
      </p:grpSpPr>
      <p:sp>
        <p:nvSpPr>
          <p:cNvPr id="7" name="Title 6"/>
          <p:cNvSpPr>
            <a:spLocks noGrp="1" noRot="1" noMove="1" noResize="1"/>
          </p:cNvSpPr>
          <p:nvPr>
            <p:ph type="ctrTitle"/>
            <p:custDataLst>
              <p:tags r:id="rId1"/>
            </p:custDataLst>
          </p:nvPr>
        </p:nvSpPr>
        <p:spPr/>
        <p:txBody>
          <a:bodyPr/>
          <a:lstStyle/>
          <a:p>
            <a:r>
              <a:rPr lang="en-AU" altLang="en-US" sz="5400" dirty="0" smtClean="0">
                <a:latin typeface="Arial" charset="0"/>
              </a:rPr>
              <a:t/>
            </a:r>
            <a:br>
              <a:rPr lang="en-AU" altLang="en-US" sz="5400" dirty="0" smtClean="0">
                <a:latin typeface="Arial" charset="0"/>
              </a:rPr>
            </a:br>
            <a:r>
              <a:rPr lang="en-AU" altLang="en-US" sz="5400" dirty="0">
                <a:latin typeface="Arial" charset="0"/>
              </a:rPr>
              <a:t/>
            </a:r>
            <a:br>
              <a:rPr lang="en-AU" altLang="en-US" sz="5400" dirty="0">
                <a:latin typeface="Arial" charset="0"/>
              </a:rPr>
            </a:br>
            <a:r>
              <a:rPr lang="en-AU" altLang="en-US" sz="5400" dirty="0" smtClean="0">
                <a:latin typeface="Arial" charset="0"/>
              </a:rPr>
              <a:t/>
            </a:r>
            <a:br>
              <a:rPr lang="en-AU" altLang="en-US" sz="5400" dirty="0" smtClean="0">
                <a:latin typeface="Arial" charset="0"/>
              </a:rPr>
            </a:br>
            <a:r>
              <a:rPr lang="en-AU" altLang="en-US" sz="5400" dirty="0">
                <a:latin typeface="Arial" charset="0"/>
              </a:rPr>
              <a:t/>
            </a:r>
            <a:br>
              <a:rPr lang="en-AU" altLang="en-US" sz="5400" dirty="0">
                <a:latin typeface="Arial" charset="0"/>
              </a:rPr>
            </a:br>
            <a:r>
              <a:rPr lang="en-AU" altLang="en-US" sz="5400" dirty="0" smtClean="0">
                <a:latin typeface="Arial" charset="0"/>
              </a:rPr>
              <a:t>Strategic Procurement Update </a:t>
            </a:r>
            <a:br>
              <a:rPr lang="en-AU" altLang="en-US" sz="5400" dirty="0" smtClean="0">
                <a:latin typeface="Arial" charset="0"/>
              </a:rPr>
            </a:br>
            <a:endParaRPr lang="en-AU" sz="6000" dirty="0"/>
          </a:p>
        </p:txBody>
      </p:sp>
      <p:sp>
        <p:nvSpPr>
          <p:cNvPr id="8" name="Subtitle 7"/>
          <p:cNvSpPr>
            <a:spLocks noGrp="1" noRot="1" noMove="1" noResize="1"/>
          </p:cNvSpPr>
          <p:nvPr>
            <p:ph type="subTitle" idx="1"/>
            <p:custDataLst>
              <p:tags r:id="rId2"/>
            </p:custDataLst>
          </p:nvPr>
        </p:nvSpPr>
        <p:spPr/>
        <p:txBody>
          <a:bodyPr/>
          <a:lstStyle/>
          <a:p>
            <a:pPr>
              <a:spcAft>
                <a:spcPct val="40000"/>
              </a:spcAft>
            </a:pPr>
            <a:r>
              <a:rPr lang="en-AU" altLang="en-US" dirty="0" smtClean="0">
                <a:latin typeface="Arial" charset="0"/>
              </a:rPr>
              <a:t>Michael Gendy</a:t>
            </a:r>
            <a:r>
              <a:rPr lang="en-AU" altLang="en-US" dirty="0">
                <a:latin typeface="Arial" charset="0"/>
              </a:rPr>
              <a:t/>
            </a:r>
            <a:br>
              <a:rPr lang="en-AU" altLang="en-US" dirty="0">
                <a:latin typeface="Arial" charset="0"/>
              </a:rPr>
            </a:br>
            <a:r>
              <a:rPr lang="en-AU" altLang="en-US" dirty="0" smtClean="0">
                <a:latin typeface="Arial" charset="0"/>
              </a:rPr>
              <a:t>Chief Procurement Officer </a:t>
            </a:r>
          </a:p>
          <a:p>
            <a:endParaRPr lang="en-AU" dirty="0"/>
          </a:p>
          <a:p>
            <a:endParaRPr lang="en-AU"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6002471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a typical day in NSW </a:t>
            </a:r>
            <a:endParaRPr lang="en-AU" dirty="0"/>
          </a:p>
        </p:txBody>
      </p:sp>
      <p:sp>
        <p:nvSpPr>
          <p:cNvPr id="5" name="TextBox 4"/>
          <p:cNvSpPr txBox="1"/>
          <p:nvPr/>
        </p:nvSpPr>
        <p:spPr>
          <a:xfrm>
            <a:off x="442915" y="1745100"/>
            <a:ext cx="3256632" cy="2189527"/>
          </a:xfrm>
          <a:prstGeom prst="rect">
            <a:avLst/>
          </a:prstGeom>
          <a:noFill/>
        </p:spPr>
        <p:txBody>
          <a:bodyPr wrap="square" lIns="0" tIns="0" rIns="0" bIns="0" rtlCol="0">
            <a:noAutofit/>
          </a:bodyPr>
          <a:lstStyle/>
          <a:p>
            <a:pPr defTabSz="456936">
              <a:spcBef>
                <a:spcPts val="600"/>
              </a:spcBef>
            </a:pPr>
            <a:r>
              <a:rPr lang="en-US" sz="1500" b="1" dirty="0">
                <a:solidFill>
                  <a:prstClr val="white"/>
                </a:solidFill>
              </a:rPr>
              <a:t>Body copy</a:t>
            </a:r>
            <a:endParaRPr lang="en-AU" sz="1500" b="1" dirty="0" err="1">
              <a:solidFill>
                <a:prstClr val="white"/>
              </a:solidFill>
            </a:endParaRPr>
          </a:p>
        </p:txBody>
      </p:sp>
      <p:sp>
        <p:nvSpPr>
          <p:cNvPr id="7" name="Content Placeholder 6"/>
          <p:cNvSpPr>
            <a:spLocks noGrp="1"/>
          </p:cNvSpPr>
          <p:nvPr>
            <p:ph idx="1"/>
          </p:nvPr>
        </p:nvSpPr>
        <p:spPr>
          <a:xfrm>
            <a:off x="443033" y="988719"/>
            <a:ext cx="10910353" cy="5092235"/>
          </a:xfrm>
        </p:spPr>
        <p:txBody>
          <a:bodyPr/>
          <a:lstStyle/>
          <a:p>
            <a:pPr lvl="0">
              <a:buFont typeface="Wingdings" panose="05000000000000000000" pitchFamily="2" charset="2"/>
              <a:buChar char="Ø"/>
            </a:pPr>
            <a:r>
              <a:rPr lang="en-AU" sz="2400" b="1" dirty="0" smtClean="0">
                <a:solidFill>
                  <a:schemeClr val="accent1"/>
                </a:solidFill>
              </a:rPr>
              <a:t>17,000 	people spend the night in a public hospital</a:t>
            </a:r>
          </a:p>
          <a:p>
            <a:pPr lvl="0">
              <a:buFont typeface="Wingdings" panose="05000000000000000000" pitchFamily="2" charset="2"/>
              <a:buChar char="Ø"/>
            </a:pPr>
            <a:r>
              <a:rPr lang="en-AU" sz="2400" b="1" dirty="0" smtClean="0">
                <a:solidFill>
                  <a:schemeClr val="accent1"/>
                </a:solidFill>
              </a:rPr>
              <a:t>6,500	people are seen in public hospital emergency departments</a:t>
            </a:r>
          </a:p>
          <a:p>
            <a:pPr lvl="0">
              <a:buFont typeface="Wingdings" panose="05000000000000000000" pitchFamily="2" charset="2"/>
              <a:buChar char="Ø"/>
            </a:pPr>
            <a:r>
              <a:rPr lang="en-AU" sz="2400" b="1" dirty="0" smtClean="0">
                <a:solidFill>
                  <a:schemeClr val="accent1"/>
                </a:solidFill>
              </a:rPr>
              <a:t>5,600	people are admitted to a public hospital</a:t>
            </a:r>
          </a:p>
          <a:p>
            <a:pPr lvl="0">
              <a:buFont typeface="Wingdings" panose="05000000000000000000" pitchFamily="2" charset="2"/>
              <a:buChar char="Ø"/>
            </a:pPr>
            <a:r>
              <a:rPr lang="en-AU" sz="2400" b="1" dirty="0" smtClean="0">
                <a:solidFill>
                  <a:schemeClr val="accent1"/>
                </a:solidFill>
              </a:rPr>
              <a:t>270		babies are born</a:t>
            </a:r>
          </a:p>
          <a:p>
            <a:pPr lvl="0">
              <a:buFont typeface="Wingdings" panose="05000000000000000000" pitchFamily="2" charset="2"/>
              <a:buChar char="Ø"/>
            </a:pPr>
            <a:r>
              <a:rPr lang="en-AU" sz="2400" b="1" dirty="0" smtClean="0">
                <a:solidFill>
                  <a:schemeClr val="accent1"/>
                </a:solidFill>
              </a:rPr>
              <a:t>1,000	patients have their surgery (emergency or planned) </a:t>
            </a:r>
            <a:br>
              <a:rPr lang="en-AU" sz="2400" b="1" dirty="0" smtClean="0">
                <a:solidFill>
                  <a:schemeClr val="accent1"/>
                </a:solidFill>
              </a:rPr>
            </a:br>
            <a:r>
              <a:rPr lang="en-AU" sz="2400" b="1" dirty="0" smtClean="0">
                <a:solidFill>
                  <a:schemeClr val="accent1"/>
                </a:solidFill>
              </a:rPr>
              <a:t>		performed in public hospitals</a:t>
            </a:r>
          </a:p>
          <a:p>
            <a:pPr lvl="0">
              <a:buFont typeface="Wingdings" panose="05000000000000000000" pitchFamily="2" charset="2"/>
              <a:buChar char="Ø"/>
            </a:pPr>
            <a:r>
              <a:rPr lang="en-AU" sz="2400" b="1" dirty="0" smtClean="0">
                <a:solidFill>
                  <a:schemeClr val="accent1"/>
                </a:solidFill>
              </a:rPr>
              <a:t>3,100	NSW Ambulance responses</a:t>
            </a:r>
          </a:p>
          <a:p>
            <a:pPr lvl="0">
              <a:buFont typeface="Wingdings" panose="05000000000000000000" pitchFamily="2" charset="2"/>
              <a:buChar char="Ø"/>
            </a:pPr>
            <a:r>
              <a:rPr lang="en-AU" sz="2400" b="1" dirty="0" smtClean="0">
                <a:solidFill>
                  <a:schemeClr val="accent1"/>
                </a:solidFill>
              </a:rPr>
              <a:t>29,000	clinicians use the electronic medical record</a:t>
            </a:r>
          </a:p>
          <a:p>
            <a:pPr lvl="0">
              <a:buFont typeface="Wingdings" panose="05000000000000000000" pitchFamily="2" charset="2"/>
              <a:buChar char="Ø"/>
            </a:pPr>
            <a:r>
              <a:rPr lang="en-AU" sz="2400" b="1" dirty="0" smtClean="0">
                <a:solidFill>
                  <a:schemeClr val="accent1"/>
                </a:solidFill>
              </a:rPr>
              <a:t>65,000	meals served to patients</a:t>
            </a:r>
          </a:p>
          <a:p>
            <a:pPr marL="0" indent="0">
              <a:buNone/>
            </a:pPr>
            <a:endParaRPr lang="en-AU"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2679792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0197A9F-7188-4B28-B0A0-4136DE6E6E8B}"/>
              </a:ext>
            </a:extLst>
          </p:cNvPr>
          <p:cNvSpPr>
            <a:spLocks noGrp="1"/>
          </p:cNvSpPr>
          <p:nvPr>
            <p:ph type="title"/>
          </p:nvPr>
        </p:nvSpPr>
        <p:spPr/>
        <p:txBody>
          <a:bodyPr/>
          <a:lstStyle/>
          <a:p>
            <a:r>
              <a:rPr lang="en-GB" dirty="0"/>
              <a:t>Lessons from the Construction Industry</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75682407"/>
      </p:ext>
    </p:extLst>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Office of the CPO NSW Health</a:t>
            </a:r>
            <a:endParaRPr lang="en-AU" dirty="0"/>
          </a:p>
        </p:txBody>
      </p:sp>
      <p:sp>
        <p:nvSpPr>
          <p:cNvPr id="3" name="Content Placeholder 2"/>
          <p:cNvSpPr>
            <a:spLocks noGrp="1"/>
          </p:cNvSpPr>
          <p:nvPr>
            <p:ph idx="1"/>
          </p:nvPr>
        </p:nvSpPr>
        <p:spPr/>
        <p:txBody>
          <a:bodyPr/>
          <a:lstStyle/>
          <a:p>
            <a:r>
              <a:rPr lang="en-AU" sz="2000" b="1" dirty="0" smtClean="0">
                <a:solidFill>
                  <a:srgbClr val="002060"/>
                </a:solidFill>
              </a:rPr>
              <a:t>Reports into the Deputy Secretary &amp; CFO NSW Health;</a:t>
            </a:r>
            <a:br>
              <a:rPr lang="en-AU" sz="2000" b="1" dirty="0" smtClean="0">
                <a:solidFill>
                  <a:srgbClr val="002060"/>
                </a:solidFill>
              </a:rPr>
            </a:br>
            <a:endParaRPr lang="en-AU" sz="2000" b="1" dirty="0" smtClean="0">
              <a:solidFill>
                <a:srgbClr val="002060"/>
              </a:solidFill>
            </a:endParaRPr>
          </a:p>
          <a:p>
            <a:r>
              <a:rPr lang="en-AU" sz="2000" b="1" dirty="0" smtClean="0">
                <a:solidFill>
                  <a:srgbClr val="002060"/>
                </a:solidFill>
              </a:rPr>
              <a:t>Over $6Bn of Goods &amp; Services pa;</a:t>
            </a:r>
            <a:br>
              <a:rPr lang="en-AU" sz="2000" b="1" dirty="0" smtClean="0">
                <a:solidFill>
                  <a:srgbClr val="002060"/>
                </a:solidFill>
              </a:rPr>
            </a:br>
            <a:endParaRPr lang="en-AU" sz="2000" b="1" dirty="0" smtClean="0">
              <a:solidFill>
                <a:srgbClr val="002060"/>
              </a:solidFill>
            </a:endParaRPr>
          </a:p>
          <a:p>
            <a:r>
              <a:rPr lang="en-AU" sz="2000" b="1" dirty="0" smtClean="0">
                <a:solidFill>
                  <a:srgbClr val="002060"/>
                </a:solidFill>
              </a:rPr>
              <a:t>Centralised system manager governance model with a defined delegations structure framework;</a:t>
            </a:r>
          </a:p>
          <a:p>
            <a:pPr marL="0" indent="0">
              <a:buNone/>
            </a:pPr>
            <a:endParaRPr lang="en-AU" sz="2000" b="1" dirty="0" smtClean="0">
              <a:solidFill>
                <a:srgbClr val="002060"/>
              </a:solidFill>
            </a:endParaRPr>
          </a:p>
          <a:p>
            <a:r>
              <a:rPr lang="en-AU" sz="2000" b="1" dirty="0" smtClean="0">
                <a:solidFill>
                  <a:srgbClr val="002060"/>
                </a:solidFill>
              </a:rPr>
              <a:t>Many cogs within the procurement framework:</a:t>
            </a:r>
            <a:br>
              <a:rPr lang="en-AU" sz="2000" b="1" dirty="0" smtClean="0">
                <a:solidFill>
                  <a:srgbClr val="002060"/>
                </a:solidFill>
              </a:rPr>
            </a:br>
            <a:endParaRPr lang="en-AU" sz="2100" b="1" dirty="0" smtClean="0">
              <a:solidFill>
                <a:srgbClr val="002060"/>
              </a:solidFill>
              <a:latin typeface="Arial" panose="020B0604020202020204" pitchFamily="34" charset="0"/>
              <a:cs typeface="Arial" panose="020B0604020202020204" pitchFamily="34" charset="0"/>
            </a:endParaRPr>
          </a:p>
          <a:p>
            <a:pPr lvl="2">
              <a:buClr>
                <a:schemeClr val="accent1"/>
              </a:buClr>
              <a:buFont typeface="Wingdings" panose="05000000000000000000" pitchFamily="2" charset="2"/>
              <a:buChar char="Ø"/>
            </a:pPr>
            <a:r>
              <a:rPr lang="en-AU" b="1" dirty="0" smtClean="0">
                <a:solidFill>
                  <a:srgbClr val="002060"/>
                </a:solidFill>
                <a:cs typeface="Arial" panose="020B0604020202020204" pitchFamily="34" charset="0"/>
              </a:rPr>
              <a:t>As </a:t>
            </a:r>
            <a:r>
              <a:rPr lang="en-AU" b="1" dirty="0">
                <a:solidFill>
                  <a:srgbClr val="002060"/>
                </a:solidFill>
                <a:cs typeface="Arial" panose="020B0604020202020204" pitchFamily="34" charset="0"/>
              </a:rPr>
              <a:t>“System Managers”, Ministry of Health Strategic Procurement Branch has strategic procurement oversight across the holistic procurement cycle</a:t>
            </a:r>
            <a:r>
              <a:rPr lang="en-AU" b="1" dirty="0" smtClean="0">
                <a:solidFill>
                  <a:srgbClr val="002060"/>
                </a:solidFill>
                <a:cs typeface="Arial" panose="020B0604020202020204" pitchFamily="34" charset="0"/>
              </a:rPr>
              <a:t>;</a:t>
            </a:r>
          </a:p>
          <a:p>
            <a:pPr lvl="2">
              <a:buClr>
                <a:schemeClr val="accent1"/>
              </a:buClr>
              <a:buFont typeface="Wingdings" panose="05000000000000000000" pitchFamily="2" charset="2"/>
              <a:buChar char="Ø"/>
            </a:pPr>
            <a:r>
              <a:rPr lang="en-AU" b="1" dirty="0">
                <a:solidFill>
                  <a:srgbClr val="002060"/>
                </a:solidFill>
                <a:cs typeface="Arial" panose="020B0604020202020204" pitchFamily="34" charset="0"/>
              </a:rPr>
              <a:t>Shared Service entities provide whole of health end to end tactical &amp; operational procurement services</a:t>
            </a:r>
            <a:r>
              <a:rPr lang="en-AU" b="1" dirty="0" smtClean="0">
                <a:solidFill>
                  <a:srgbClr val="002060"/>
                </a:solidFill>
                <a:cs typeface="Arial" panose="020B0604020202020204" pitchFamily="34" charset="0"/>
              </a:rPr>
              <a:t>;</a:t>
            </a:r>
            <a:endParaRPr lang="en-AU" b="1" dirty="0">
              <a:solidFill>
                <a:srgbClr val="002060"/>
              </a:solidFill>
              <a:cs typeface="Arial" panose="020B0604020202020204" pitchFamily="34" charset="0"/>
            </a:endParaRPr>
          </a:p>
          <a:p>
            <a:pPr lvl="2">
              <a:buClr>
                <a:schemeClr val="accent1"/>
              </a:buClr>
              <a:buFont typeface="Wingdings" panose="05000000000000000000" pitchFamily="2" charset="2"/>
              <a:buChar char="Ø"/>
            </a:pPr>
            <a:r>
              <a:rPr lang="en-AU" b="1" dirty="0">
                <a:solidFill>
                  <a:srgbClr val="002060"/>
                </a:solidFill>
                <a:cs typeface="Arial" panose="020B0604020202020204" pitchFamily="34" charset="0"/>
              </a:rPr>
              <a:t>Local Health Districts have responsibility for the ongoing contract management and transactional </a:t>
            </a:r>
            <a:r>
              <a:rPr lang="en-AU" b="1" dirty="0" smtClean="0">
                <a:solidFill>
                  <a:srgbClr val="002060"/>
                </a:solidFill>
                <a:cs typeface="Arial" panose="020B0604020202020204" pitchFamily="34" charset="0"/>
              </a:rPr>
              <a:t>procurement </a:t>
            </a:r>
            <a:r>
              <a:rPr lang="en-AU" b="1" dirty="0">
                <a:solidFill>
                  <a:srgbClr val="002060"/>
                </a:solidFill>
                <a:cs typeface="Arial" panose="020B0604020202020204" pitchFamily="34" charset="0"/>
              </a:rPr>
              <a:t>activities</a:t>
            </a:r>
            <a:r>
              <a:rPr lang="en-AU" dirty="0">
                <a:solidFill>
                  <a:srgbClr val="002060"/>
                </a:solidFill>
                <a:cs typeface="Arial" panose="020B0604020202020204" pitchFamily="34" charset="0"/>
              </a:rPr>
              <a:t>.</a:t>
            </a:r>
          </a:p>
          <a:p>
            <a:pPr marL="537854" lvl="2" indent="0">
              <a:buClr>
                <a:schemeClr val="accent1"/>
              </a:buClr>
              <a:buNone/>
            </a:pPr>
            <a:endParaRPr lang="en-AU" dirty="0">
              <a:solidFill>
                <a:schemeClr val="accent1"/>
              </a:solidFill>
              <a:cs typeface="Arial" panose="020B0604020202020204" pitchFamily="34" charset="0"/>
            </a:endParaRPr>
          </a:p>
          <a:p>
            <a:pPr marL="0" indent="0">
              <a:buNone/>
            </a:pPr>
            <a:endParaRPr lang="en-AU" sz="2000"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7696621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CPO Challenges – Past</a:t>
            </a:r>
            <a:endParaRPr lang="en-AU" dirty="0"/>
          </a:p>
        </p:txBody>
      </p:sp>
      <p:sp>
        <p:nvSpPr>
          <p:cNvPr id="5" name="TextBox 4"/>
          <p:cNvSpPr txBox="1"/>
          <p:nvPr/>
        </p:nvSpPr>
        <p:spPr>
          <a:xfrm>
            <a:off x="442915" y="1745100"/>
            <a:ext cx="3256632" cy="2189527"/>
          </a:xfrm>
          <a:prstGeom prst="rect">
            <a:avLst/>
          </a:prstGeom>
          <a:noFill/>
        </p:spPr>
        <p:txBody>
          <a:bodyPr wrap="square" lIns="0" tIns="0" rIns="0" bIns="0" rtlCol="0">
            <a:noAutofit/>
          </a:bodyPr>
          <a:lstStyle/>
          <a:p>
            <a:pPr defTabSz="456936">
              <a:spcBef>
                <a:spcPts val="600"/>
              </a:spcBef>
            </a:pPr>
            <a:r>
              <a:rPr lang="en-US" sz="1500" b="1" dirty="0">
                <a:solidFill>
                  <a:prstClr val="white"/>
                </a:solidFill>
              </a:rPr>
              <a:t>Body copy</a:t>
            </a:r>
            <a:endParaRPr lang="en-AU" sz="1500" b="1" dirty="0" err="1">
              <a:solidFill>
                <a:prstClr val="white"/>
              </a:solidFill>
            </a:endParaRPr>
          </a:p>
        </p:txBody>
      </p:sp>
      <p:sp>
        <p:nvSpPr>
          <p:cNvPr id="7" name="Content Placeholder 6"/>
          <p:cNvSpPr>
            <a:spLocks noGrp="1"/>
          </p:cNvSpPr>
          <p:nvPr>
            <p:ph idx="1"/>
          </p:nvPr>
        </p:nvSpPr>
        <p:spPr>
          <a:xfrm>
            <a:off x="442917" y="988719"/>
            <a:ext cx="10247499" cy="5092235"/>
          </a:xfrm>
        </p:spPr>
        <p:txBody>
          <a:bodyPr/>
          <a:lstStyle/>
          <a:p>
            <a:pPr lvl="0"/>
            <a:endParaRPr lang="en-AU" sz="2000" dirty="0" smtClean="0">
              <a:solidFill>
                <a:schemeClr val="accent1"/>
              </a:solidFill>
            </a:endParaRPr>
          </a:p>
          <a:p>
            <a:pPr lvl="0"/>
            <a:r>
              <a:rPr lang="en-AU" sz="2000" b="1" dirty="0" smtClean="0">
                <a:solidFill>
                  <a:schemeClr val="accent1"/>
                </a:solidFill>
              </a:rPr>
              <a:t>Limited strategic procurement direction – focus on process versus outcome; </a:t>
            </a:r>
          </a:p>
          <a:p>
            <a:pPr lvl="0"/>
            <a:endParaRPr lang="en-AU" sz="2000" b="1" dirty="0">
              <a:solidFill>
                <a:schemeClr val="accent1"/>
              </a:solidFill>
            </a:endParaRPr>
          </a:p>
          <a:p>
            <a:pPr lvl="0"/>
            <a:r>
              <a:rPr lang="en-AU" sz="2000" b="1" dirty="0" smtClean="0">
                <a:solidFill>
                  <a:schemeClr val="accent1"/>
                </a:solidFill>
              </a:rPr>
              <a:t>Siloed procurement structure; </a:t>
            </a:r>
          </a:p>
          <a:p>
            <a:pPr lvl="0"/>
            <a:endParaRPr lang="en-AU" sz="2000" b="1" dirty="0">
              <a:solidFill>
                <a:schemeClr val="accent1"/>
              </a:solidFill>
            </a:endParaRPr>
          </a:p>
          <a:p>
            <a:pPr lvl="0"/>
            <a:r>
              <a:rPr lang="en-AU" sz="2000" b="1" dirty="0" smtClean="0">
                <a:solidFill>
                  <a:schemeClr val="accent1"/>
                </a:solidFill>
              </a:rPr>
              <a:t>Limited coordination in procurement activities across the cluster; </a:t>
            </a:r>
          </a:p>
          <a:p>
            <a:pPr lvl="0"/>
            <a:endParaRPr lang="en-AU" sz="2000" b="1" dirty="0">
              <a:solidFill>
                <a:schemeClr val="accent1"/>
              </a:solidFill>
            </a:endParaRPr>
          </a:p>
          <a:p>
            <a:pPr lvl="0"/>
            <a:r>
              <a:rPr lang="en-AU" sz="2000" b="1" dirty="0" smtClean="0">
                <a:solidFill>
                  <a:schemeClr val="accent1"/>
                </a:solidFill>
              </a:rPr>
              <a:t>Limited customer centric approach in engagements;</a:t>
            </a:r>
            <a:r>
              <a:rPr lang="en-AU" sz="2000" b="1" dirty="0">
                <a:solidFill>
                  <a:schemeClr val="accent1"/>
                </a:solidFill>
              </a:rPr>
              <a:t/>
            </a:r>
            <a:br>
              <a:rPr lang="en-AU" sz="2000" b="1" dirty="0">
                <a:solidFill>
                  <a:schemeClr val="accent1"/>
                </a:solidFill>
              </a:rPr>
            </a:br>
            <a:endParaRPr lang="en-AU" sz="2000" b="1" dirty="0" smtClean="0">
              <a:solidFill>
                <a:schemeClr val="accent1"/>
              </a:solidFill>
            </a:endParaRPr>
          </a:p>
          <a:p>
            <a:pPr lvl="0"/>
            <a:r>
              <a:rPr lang="en-AU" sz="2000" b="1" dirty="0" smtClean="0">
                <a:solidFill>
                  <a:schemeClr val="accent1"/>
                </a:solidFill>
              </a:rPr>
              <a:t>Procurement capability versus project management;</a:t>
            </a:r>
            <a:br>
              <a:rPr lang="en-AU" sz="2000" b="1" dirty="0" smtClean="0">
                <a:solidFill>
                  <a:schemeClr val="accent1"/>
                </a:solidFill>
              </a:rPr>
            </a:br>
            <a:endParaRPr lang="en-AU" sz="2000" b="1" dirty="0" smtClean="0">
              <a:solidFill>
                <a:schemeClr val="accent1"/>
              </a:solidFill>
            </a:endParaRPr>
          </a:p>
          <a:p>
            <a:pPr lvl="0"/>
            <a:r>
              <a:rPr lang="en-AU" sz="2000" b="1" dirty="0" smtClean="0">
                <a:solidFill>
                  <a:schemeClr val="accent1"/>
                </a:solidFill>
              </a:rPr>
              <a:t>Overall team culture and direction/vision.</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7741449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CPO Challenges - Future</a:t>
            </a:r>
            <a:endParaRPr lang="en-AU" dirty="0"/>
          </a:p>
        </p:txBody>
      </p:sp>
      <p:sp>
        <p:nvSpPr>
          <p:cNvPr id="3" name="Content Placeholder 2"/>
          <p:cNvSpPr>
            <a:spLocks noGrp="1"/>
          </p:cNvSpPr>
          <p:nvPr>
            <p:ph idx="1"/>
          </p:nvPr>
        </p:nvSpPr>
        <p:spPr/>
        <p:txBody>
          <a:bodyPr/>
          <a:lstStyle/>
          <a:p>
            <a:r>
              <a:rPr lang="en-AU" sz="2000" b="1" dirty="0" smtClean="0">
                <a:solidFill>
                  <a:srgbClr val="002060"/>
                </a:solidFill>
              </a:rPr>
              <a:t>Visibility on strategic procurement activity and maximising value across the system;</a:t>
            </a:r>
            <a:br>
              <a:rPr lang="en-AU" sz="2000" b="1" dirty="0" smtClean="0">
                <a:solidFill>
                  <a:srgbClr val="002060"/>
                </a:solidFill>
              </a:rPr>
            </a:br>
            <a:endParaRPr lang="en-AU" sz="2000" b="1" dirty="0" smtClean="0">
              <a:solidFill>
                <a:srgbClr val="002060"/>
              </a:solidFill>
            </a:endParaRPr>
          </a:p>
          <a:p>
            <a:r>
              <a:rPr lang="en-AU" sz="2000" b="1" dirty="0" smtClean="0">
                <a:solidFill>
                  <a:srgbClr val="002060"/>
                </a:solidFill>
              </a:rPr>
              <a:t>Compliance to whole of health agreements;</a:t>
            </a:r>
            <a:br>
              <a:rPr lang="en-AU" sz="2000" b="1" dirty="0" smtClean="0">
                <a:solidFill>
                  <a:srgbClr val="002060"/>
                </a:solidFill>
              </a:rPr>
            </a:br>
            <a:endParaRPr lang="en-AU" sz="2000" b="1" dirty="0" smtClean="0">
              <a:solidFill>
                <a:srgbClr val="002060"/>
              </a:solidFill>
            </a:endParaRPr>
          </a:p>
          <a:p>
            <a:r>
              <a:rPr lang="en-AU" sz="2000" b="1" dirty="0" smtClean="0">
                <a:solidFill>
                  <a:srgbClr val="002060"/>
                </a:solidFill>
              </a:rPr>
              <a:t>Supplier activity at a district level;</a:t>
            </a:r>
            <a:br>
              <a:rPr lang="en-AU" sz="2000" b="1" dirty="0" smtClean="0">
                <a:solidFill>
                  <a:srgbClr val="002060"/>
                </a:solidFill>
              </a:rPr>
            </a:br>
            <a:endParaRPr lang="en-AU" sz="2000" b="1" dirty="0" smtClean="0">
              <a:solidFill>
                <a:srgbClr val="002060"/>
              </a:solidFill>
            </a:endParaRPr>
          </a:p>
          <a:p>
            <a:r>
              <a:rPr lang="en-AU" sz="2000" b="1" dirty="0" smtClean="0">
                <a:solidFill>
                  <a:srgbClr val="002060"/>
                </a:solidFill>
              </a:rPr>
              <a:t>Resourcing &amp; capability to support the system;</a:t>
            </a:r>
            <a:br>
              <a:rPr lang="en-AU" sz="2000" b="1" dirty="0" smtClean="0">
                <a:solidFill>
                  <a:srgbClr val="002060"/>
                </a:solidFill>
              </a:rPr>
            </a:br>
            <a:endParaRPr lang="en-AU" sz="2000" b="1" dirty="0" smtClean="0">
              <a:solidFill>
                <a:srgbClr val="002060"/>
              </a:solidFill>
            </a:endParaRPr>
          </a:p>
          <a:p>
            <a:r>
              <a:rPr lang="en-AU" sz="2000" b="1" dirty="0" smtClean="0">
                <a:solidFill>
                  <a:srgbClr val="002060"/>
                </a:solidFill>
              </a:rPr>
              <a:t>Clarity on procurement roles &amp; responsibilities;</a:t>
            </a:r>
            <a:br>
              <a:rPr lang="en-AU" sz="2000" b="1" dirty="0" smtClean="0">
                <a:solidFill>
                  <a:srgbClr val="002060"/>
                </a:solidFill>
              </a:rPr>
            </a:br>
            <a:endParaRPr lang="en-AU" sz="2000" b="1" dirty="0" smtClean="0">
              <a:solidFill>
                <a:srgbClr val="002060"/>
              </a:solidFill>
            </a:endParaRPr>
          </a:p>
          <a:p>
            <a:r>
              <a:rPr lang="en-AU" sz="2000" b="1" dirty="0" smtClean="0">
                <a:solidFill>
                  <a:srgbClr val="002060"/>
                </a:solidFill>
              </a:rPr>
              <a:t>Outcome based procurement – Leading Better Value Care;</a:t>
            </a:r>
            <a:br>
              <a:rPr lang="en-AU" sz="2000" b="1" dirty="0" smtClean="0">
                <a:solidFill>
                  <a:srgbClr val="002060"/>
                </a:solidFill>
              </a:rPr>
            </a:br>
            <a:endParaRPr lang="en-AU" sz="2000" b="1" dirty="0" smtClean="0">
              <a:solidFill>
                <a:srgbClr val="002060"/>
              </a:solidFill>
            </a:endParaRPr>
          </a:p>
          <a:p>
            <a:r>
              <a:rPr lang="en-AU" sz="2000" b="1" dirty="0" smtClean="0">
                <a:solidFill>
                  <a:srgbClr val="002060"/>
                </a:solidFill>
              </a:rPr>
              <a:t>Procurement Capability development and new direction.</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6746638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Procurement Operating Model</a:t>
            </a:r>
            <a:endParaRPr lang="en-AU" dirty="0"/>
          </a:p>
        </p:txBody>
      </p:sp>
      <p:sp>
        <p:nvSpPr>
          <p:cNvPr id="3" name="Content Placeholder 2"/>
          <p:cNvSpPr>
            <a:spLocks noGrp="1"/>
          </p:cNvSpPr>
          <p:nvPr>
            <p:ph idx="1"/>
          </p:nvPr>
        </p:nvSpPr>
        <p:spPr/>
        <p:txBody>
          <a:bodyPr/>
          <a:lstStyle/>
          <a:p>
            <a:r>
              <a:rPr lang="en-AU" sz="2400" b="1" dirty="0" smtClean="0">
                <a:solidFill>
                  <a:srgbClr val="002060"/>
                </a:solidFill>
              </a:rPr>
              <a:t>Team re-alignment based on a customer relationship framework;</a:t>
            </a:r>
            <a:br>
              <a:rPr lang="en-AU" sz="2400" b="1" dirty="0" smtClean="0">
                <a:solidFill>
                  <a:srgbClr val="002060"/>
                </a:solidFill>
              </a:rPr>
            </a:br>
            <a:endParaRPr lang="en-AU" sz="2400" b="1" dirty="0" smtClean="0">
              <a:solidFill>
                <a:srgbClr val="002060"/>
              </a:solidFill>
            </a:endParaRPr>
          </a:p>
          <a:p>
            <a:r>
              <a:rPr lang="en-AU" sz="2400" b="1" dirty="0" smtClean="0">
                <a:solidFill>
                  <a:srgbClr val="002060"/>
                </a:solidFill>
              </a:rPr>
              <a:t>Operating Model Principles;</a:t>
            </a:r>
          </a:p>
          <a:p>
            <a:pPr lvl="2">
              <a:buClr>
                <a:schemeClr val="accent1"/>
              </a:buClr>
              <a:buFont typeface="Wingdings" panose="05000000000000000000" pitchFamily="2" charset="2"/>
              <a:buChar char="Ø"/>
            </a:pPr>
            <a:r>
              <a:rPr lang="en-AU" sz="1800" b="1" dirty="0" smtClean="0">
                <a:solidFill>
                  <a:srgbClr val="002060"/>
                </a:solidFill>
                <a:cs typeface="Arial" panose="020B0604020202020204" pitchFamily="34" charset="0"/>
              </a:rPr>
              <a:t>Collaboration</a:t>
            </a:r>
          </a:p>
          <a:p>
            <a:pPr lvl="2">
              <a:buClr>
                <a:schemeClr val="accent1"/>
              </a:buClr>
              <a:buFont typeface="Wingdings" panose="05000000000000000000" pitchFamily="2" charset="2"/>
              <a:buChar char="Ø"/>
            </a:pPr>
            <a:r>
              <a:rPr lang="en-AU" sz="1800" b="1" dirty="0" smtClean="0">
                <a:solidFill>
                  <a:srgbClr val="002060"/>
                </a:solidFill>
                <a:cs typeface="Arial" panose="020B0604020202020204" pitchFamily="34" charset="0"/>
              </a:rPr>
              <a:t>Leadership</a:t>
            </a:r>
          </a:p>
          <a:p>
            <a:pPr lvl="2">
              <a:buClr>
                <a:schemeClr val="accent1"/>
              </a:buClr>
              <a:buFont typeface="Wingdings" panose="05000000000000000000" pitchFamily="2" charset="2"/>
              <a:buChar char="Ø"/>
            </a:pPr>
            <a:r>
              <a:rPr lang="en-AU" sz="1800" b="1" dirty="0" smtClean="0">
                <a:solidFill>
                  <a:srgbClr val="002060"/>
                </a:solidFill>
                <a:cs typeface="Arial" panose="020B0604020202020204" pitchFamily="34" charset="0"/>
              </a:rPr>
              <a:t>Value</a:t>
            </a:r>
          </a:p>
          <a:p>
            <a:pPr lvl="2">
              <a:buClr>
                <a:schemeClr val="accent1"/>
              </a:buClr>
              <a:buFont typeface="Wingdings" panose="05000000000000000000" pitchFamily="2" charset="2"/>
              <a:buChar char="Ø"/>
            </a:pPr>
            <a:r>
              <a:rPr lang="en-AU" sz="1800" b="1" dirty="0" smtClean="0">
                <a:solidFill>
                  <a:srgbClr val="002060"/>
                </a:solidFill>
                <a:cs typeface="Arial" panose="020B0604020202020204" pitchFamily="34" charset="0"/>
              </a:rPr>
              <a:t>Governance</a:t>
            </a:r>
          </a:p>
          <a:p>
            <a:pPr lvl="2">
              <a:buClr>
                <a:schemeClr val="accent1"/>
              </a:buClr>
              <a:buFont typeface="Wingdings" panose="05000000000000000000" pitchFamily="2" charset="2"/>
              <a:buChar char="Ø"/>
            </a:pPr>
            <a:r>
              <a:rPr lang="en-AU" sz="1800" b="1" dirty="0" smtClean="0">
                <a:solidFill>
                  <a:srgbClr val="002060"/>
                </a:solidFill>
                <a:cs typeface="Arial" panose="020B0604020202020204" pitchFamily="34" charset="0"/>
              </a:rPr>
              <a:t>People</a:t>
            </a:r>
            <a:r>
              <a:rPr lang="en-AU" sz="2400" b="1" dirty="0" smtClean="0">
                <a:solidFill>
                  <a:srgbClr val="002060"/>
                </a:solidFill>
              </a:rPr>
              <a:t/>
            </a:r>
            <a:br>
              <a:rPr lang="en-AU" sz="2400" b="1" dirty="0" smtClean="0">
                <a:solidFill>
                  <a:srgbClr val="002060"/>
                </a:solidFill>
              </a:rPr>
            </a:br>
            <a:endParaRPr lang="en-AU" sz="2400" b="1" dirty="0" smtClean="0">
              <a:solidFill>
                <a:srgbClr val="002060"/>
              </a:solidFill>
            </a:endParaRPr>
          </a:p>
          <a:p>
            <a:r>
              <a:rPr lang="en-AU" sz="2400" b="1" dirty="0" smtClean="0">
                <a:solidFill>
                  <a:srgbClr val="002060"/>
                </a:solidFill>
              </a:rPr>
              <a:t>Re-establish Procurement Charter that includes a new Vision Statement.</a:t>
            </a:r>
            <a:endParaRPr lang="en-AU" sz="2400" b="1" dirty="0">
              <a:solidFill>
                <a:srgbClr val="00206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5305458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Vision Statement</a:t>
            </a:r>
            <a:endParaRPr lang="en-AU" dirty="0"/>
          </a:p>
        </p:txBody>
      </p:sp>
      <p:pic>
        <p:nvPicPr>
          <p:cNvPr id="4" name="Picture 2" descr="Image result for vision"/>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3">
                    <a14:imgEffect>
                      <a14:colorTemperature colorTemp="11200"/>
                    </a14:imgEffect>
                    <a14:imgEffect>
                      <a14:saturation sat="33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1086" y="1601928"/>
            <a:ext cx="10737599" cy="376025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 name="Subtitle 9"/>
          <p:cNvSpPr>
            <a:spLocks noGrp="1"/>
          </p:cNvSpPr>
          <p:nvPr>
            <p:ph idx="1"/>
          </p:nvPr>
        </p:nvSpPr>
        <p:spPr>
          <a:xfrm>
            <a:off x="334729" y="1653488"/>
            <a:ext cx="11306175" cy="4909757"/>
          </a:xfrm>
        </p:spPr>
        <p:txBody>
          <a:bodyPr/>
          <a:lstStyle/>
          <a:p>
            <a:pPr marL="0" indent="0" algn="l">
              <a:buNone/>
            </a:pPr>
            <a:r>
              <a:rPr lang="en-AU" dirty="0" smtClean="0">
                <a:solidFill>
                  <a:srgbClr val="002060"/>
                </a:solidFill>
              </a:rPr>
              <a:t> </a:t>
            </a:r>
            <a:endParaRPr lang="en-AU" dirty="0">
              <a:solidFill>
                <a:srgbClr val="002060"/>
              </a:solidFill>
            </a:endParaRPr>
          </a:p>
        </p:txBody>
      </p:sp>
      <p:sp>
        <p:nvSpPr>
          <p:cNvPr id="6" name="Subtitle 9"/>
          <p:cNvSpPr txBox="1">
            <a:spLocks/>
          </p:cNvSpPr>
          <p:nvPr/>
        </p:nvSpPr>
        <p:spPr>
          <a:xfrm>
            <a:off x="394736" y="801217"/>
            <a:ext cx="11809047" cy="828000"/>
          </a:xfrm>
          <a:prstGeom prst="rect">
            <a:avLst/>
          </a:prstGeom>
        </p:spPr>
        <p:txBody>
          <a:bodyPr/>
          <a:lstStyle>
            <a:lvl1pPr marL="268133" indent="-268133" algn="l" defTabSz="913874" rtl="0" eaLnBrk="1" latinLnBrk="0" hangingPunct="1">
              <a:lnSpc>
                <a:spcPct val="100000"/>
              </a:lnSpc>
              <a:spcBef>
                <a:spcPts val="600"/>
              </a:spcBef>
              <a:buClr>
                <a:schemeClr val="accent4"/>
              </a:buClr>
              <a:buSzPct val="75000"/>
              <a:buFont typeface="Arial" panose="020B0604020202020204" pitchFamily="34" charset="0"/>
              <a:buChar char="►"/>
              <a:defRPr sz="1500" kern="1200">
                <a:solidFill>
                  <a:schemeClr val="tx1"/>
                </a:solidFill>
                <a:latin typeface="+mn-lt"/>
                <a:ea typeface="+mn-ea"/>
                <a:cs typeface="+mn-cs"/>
              </a:defRPr>
            </a:lvl1pPr>
            <a:lvl2pPr marL="537852" indent="-269718" algn="l" defTabSz="913874" rtl="0" eaLnBrk="1" latinLnBrk="0" hangingPunct="1">
              <a:lnSpc>
                <a:spcPct val="100000"/>
              </a:lnSpc>
              <a:spcBef>
                <a:spcPts val="600"/>
              </a:spcBef>
              <a:buClr>
                <a:schemeClr val="accent1"/>
              </a:buClr>
              <a:buSzPct val="75000"/>
              <a:buFont typeface="Arial" panose="020B0604020202020204" pitchFamily="34" charset="0"/>
              <a:buChar char="►"/>
              <a:defRPr sz="1500" kern="1200">
                <a:solidFill>
                  <a:schemeClr val="tx1"/>
                </a:solidFill>
                <a:latin typeface="+mn-lt"/>
                <a:ea typeface="+mn-ea"/>
                <a:cs typeface="+mn-cs"/>
              </a:defRPr>
            </a:lvl2pPr>
            <a:lvl3pPr marL="805987" indent="-268133" algn="l" defTabSz="913874" rtl="0" eaLnBrk="1" latinLnBrk="0" hangingPunct="1">
              <a:lnSpc>
                <a:spcPct val="100000"/>
              </a:lnSpc>
              <a:spcBef>
                <a:spcPts val="600"/>
              </a:spcBef>
              <a:buClr>
                <a:schemeClr val="accent2"/>
              </a:buClr>
              <a:buSzPct val="75000"/>
              <a:buFont typeface="Arial" panose="020B0604020202020204" pitchFamily="34" charset="0"/>
              <a:buChar char="►"/>
              <a:defRPr sz="1500" kern="1200">
                <a:solidFill>
                  <a:schemeClr val="tx1"/>
                </a:solidFill>
                <a:latin typeface="+mn-lt"/>
                <a:ea typeface="+mn-ea"/>
                <a:cs typeface="+mn-cs"/>
              </a:defRPr>
            </a:lvl3pPr>
            <a:lvl4pPr marL="1599279" indent="-228468" algn="l" defTabSz="913874" rtl="0" eaLnBrk="1" latinLnBrk="0" hangingPunct="1">
              <a:lnSpc>
                <a:spcPct val="90000"/>
              </a:lnSpc>
              <a:spcBef>
                <a:spcPts val="500"/>
              </a:spcBef>
              <a:buClr>
                <a:schemeClr val="accent4"/>
              </a:buClr>
              <a:buSzPct val="75000"/>
              <a:buFont typeface="Arial" panose="020B0604020202020204" pitchFamily="34" charset="0"/>
              <a:buChar char="►"/>
              <a:defRPr sz="1100" kern="1200">
                <a:solidFill>
                  <a:schemeClr val="tx1"/>
                </a:solidFill>
                <a:latin typeface="+mn-lt"/>
                <a:ea typeface="+mn-ea"/>
                <a:cs typeface="+mn-cs"/>
              </a:defRPr>
            </a:lvl4pPr>
            <a:lvl5pPr marL="2056215" indent="-228468" algn="l" defTabSz="913874" rtl="0" eaLnBrk="1" latinLnBrk="0" hangingPunct="1">
              <a:lnSpc>
                <a:spcPct val="90000"/>
              </a:lnSpc>
              <a:spcBef>
                <a:spcPts val="500"/>
              </a:spcBef>
              <a:buClr>
                <a:schemeClr val="accent4"/>
              </a:buClr>
              <a:buSzPct val="75000"/>
              <a:buFont typeface="Arial" panose="020B0604020202020204" pitchFamily="34" charset="0"/>
              <a:buChar char="►"/>
              <a:defRPr sz="1100" kern="1200">
                <a:solidFill>
                  <a:schemeClr val="tx1"/>
                </a:solidFill>
                <a:latin typeface="+mn-lt"/>
                <a:ea typeface="+mn-ea"/>
                <a:cs typeface="+mn-cs"/>
              </a:defRPr>
            </a:lvl5pPr>
            <a:lvl6pPr marL="2513153" indent="-228468" algn="l" defTabSz="9138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087" indent="-228468" algn="l" defTabSz="9138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026" indent="-228468" algn="l" defTabSz="9138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962" indent="-228468" algn="l" defTabSz="9138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000" dirty="0" smtClean="0">
                <a:solidFill>
                  <a:srgbClr val="002060"/>
                </a:solidFill>
              </a:rPr>
              <a:t>A vision statement underpins the operating model which reflects NSW Heath strategic priorities, procurement policies and themes from stakeholder interviews</a:t>
            </a:r>
            <a:endParaRPr lang="en-AU" sz="2000" dirty="0">
              <a:solidFill>
                <a:srgbClr val="002060"/>
              </a:solidFill>
            </a:endParaRPr>
          </a:p>
        </p:txBody>
      </p:sp>
      <p:sp>
        <p:nvSpPr>
          <p:cNvPr id="7" name="TextBox 6"/>
          <p:cNvSpPr txBox="1"/>
          <p:nvPr/>
        </p:nvSpPr>
        <p:spPr>
          <a:xfrm>
            <a:off x="3137141" y="1989179"/>
            <a:ext cx="8061427" cy="3301780"/>
          </a:xfrm>
          <a:prstGeom prst="rect">
            <a:avLst/>
          </a:prstGeom>
          <a:noFill/>
        </p:spPr>
        <p:txBody>
          <a:bodyPr wrap="square" lIns="115169" tIns="57584" rIns="115169" bIns="57584" rtlCol="0">
            <a:spAutoFit/>
          </a:bodyPr>
          <a:lstStyle/>
          <a:p>
            <a:r>
              <a:rPr lang="en-AU" sz="2000" b="1" i="1" dirty="0">
                <a:solidFill>
                  <a:srgbClr val="002060"/>
                </a:solidFill>
              </a:rPr>
              <a:t>To be recognised as leaders and enablers of </a:t>
            </a:r>
            <a:r>
              <a:rPr lang="en-AU" sz="2000" b="1" i="1" dirty="0" smtClean="0">
                <a:solidFill>
                  <a:srgbClr val="002060"/>
                </a:solidFill>
              </a:rPr>
              <a:t>better practice strategic procurement that helps maximise </a:t>
            </a:r>
            <a:r>
              <a:rPr lang="en-AU" sz="2000" b="1" i="1" dirty="0">
                <a:solidFill>
                  <a:srgbClr val="002060"/>
                </a:solidFill>
              </a:rPr>
              <a:t>value across NSW </a:t>
            </a:r>
            <a:r>
              <a:rPr lang="en-AU" sz="2000" b="1" i="1" dirty="0" smtClean="0">
                <a:solidFill>
                  <a:srgbClr val="002060"/>
                </a:solidFill>
              </a:rPr>
              <a:t>Health</a:t>
            </a:r>
            <a:endParaRPr lang="en-AU" sz="2000" b="1" i="1" dirty="0">
              <a:solidFill>
                <a:srgbClr val="002060"/>
              </a:solidFill>
            </a:endParaRPr>
          </a:p>
          <a:p>
            <a:endParaRPr lang="en-AU" sz="1400" b="1" i="1" dirty="0">
              <a:solidFill>
                <a:srgbClr val="002060"/>
              </a:solidFill>
            </a:endParaRPr>
          </a:p>
          <a:p>
            <a:r>
              <a:rPr lang="en-AU" sz="1400" b="1" i="1" dirty="0">
                <a:solidFill>
                  <a:srgbClr val="002060"/>
                </a:solidFill>
              </a:rPr>
              <a:t>This will be achieved through</a:t>
            </a:r>
            <a:r>
              <a:rPr lang="en-AU" sz="1400" b="1" i="1" dirty="0" smtClean="0">
                <a:solidFill>
                  <a:srgbClr val="002060"/>
                </a:solidFill>
              </a:rPr>
              <a:t>:</a:t>
            </a:r>
          </a:p>
          <a:p>
            <a:endParaRPr lang="en-AU" sz="1400" b="1" i="1" dirty="0" smtClean="0">
              <a:solidFill>
                <a:srgbClr val="002060"/>
              </a:solidFill>
            </a:endParaRPr>
          </a:p>
          <a:p>
            <a:pPr marL="359902" indent="-359902">
              <a:buFont typeface="Wingdings" panose="05000000000000000000" pitchFamily="2" charset="2"/>
              <a:buChar char="Ø"/>
            </a:pPr>
            <a:r>
              <a:rPr lang="en-AU" sz="1500" b="1" i="1" dirty="0" smtClean="0">
                <a:solidFill>
                  <a:srgbClr val="002060"/>
                </a:solidFill>
              </a:rPr>
              <a:t>Providing </a:t>
            </a:r>
            <a:r>
              <a:rPr lang="en-AU" sz="1500" b="1" i="1" dirty="0">
                <a:solidFill>
                  <a:srgbClr val="002060"/>
                </a:solidFill>
              </a:rPr>
              <a:t>strategic procurement oversight;</a:t>
            </a:r>
          </a:p>
          <a:p>
            <a:pPr marL="359902" indent="-359902">
              <a:buFont typeface="Wingdings" panose="05000000000000000000" pitchFamily="2" charset="2"/>
              <a:buChar char="Ø"/>
            </a:pPr>
            <a:r>
              <a:rPr lang="en-AU" sz="1500" b="1" i="1" dirty="0">
                <a:solidFill>
                  <a:srgbClr val="002060"/>
                </a:solidFill>
              </a:rPr>
              <a:t>Collaborating with NSW Health entities, stakeholders and clinical experts to ensure the provision of quality &amp; safety for goods and services;</a:t>
            </a:r>
          </a:p>
          <a:p>
            <a:pPr marL="359902" indent="-359902">
              <a:buFont typeface="Wingdings" panose="05000000000000000000" pitchFamily="2" charset="2"/>
              <a:buChar char="Ø"/>
            </a:pPr>
            <a:r>
              <a:rPr lang="en-AU" sz="1500" b="1" i="1" dirty="0">
                <a:solidFill>
                  <a:srgbClr val="002060"/>
                </a:solidFill>
              </a:rPr>
              <a:t>Maximising value across the system to enable higher quality medical services for now and future generations;</a:t>
            </a:r>
          </a:p>
          <a:p>
            <a:pPr marL="359902" indent="-359902">
              <a:buFont typeface="Wingdings" panose="05000000000000000000" pitchFamily="2" charset="2"/>
              <a:buChar char="Ø"/>
            </a:pPr>
            <a:r>
              <a:rPr lang="en-AU" sz="1500" b="1" i="1" dirty="0">
                <a:solidFill>
                  <a:srgbClr val="002060"/>
                </a:solidFill>
              </a:rPr>
              <a:t>Creating a safe and open environment for employees that respects challenging the status quo, innovation and thought leadership. </a:t>
            </a:r>
          </a:p>
        </p:txBody>
      </p:sp>
      <p:sp>
        <p:nvSpPr>
          <p:cNvPr id="8" name="Text Placeholder 3"/>
          <p:cNvSpPr txBox="1">
            <a:spLocks/>
          </p:cNvSpPr>
          <p:nvPr/>
        </p:nvSpPr>
        <p:spPr>
          <a:xfrm>
            <a:off x="1487005" y="5674651"/>
            <a:ext cx="9824121" cy="399545"/>
          </a:xfrm>
          <a:prstGeom prst="rect">
            <a:avLst/>
          </a:prstGeom>
        </p:spPr>
        <p:txBody>
          <a:bodyPr/>
          <a:lstStyle>
            <a:lvl1pPr marL="268133" indent="-268133" algn="l" defTabSz="913874" rtl="0" eaLnBrk="1" latinLnBrk="0" hangingPunct="1">
              <a:lnSpc>
                <a:spcPct val="100000"/>
              </a:lnSpc>
              <a:spcBef>
                <a:spcPts val="600"/>
              </a:spcBef>
              <a:buClr>
                <a:schemeClr val="accent4"/>
              </a:buClr>
              <a:buSzPct val="75000"/>
              <a:buFont typeface="Arial" panose="020B0604020202020204" pitchFamily="34" charset="0"/>
              <a:buChar char="►"/>
              <a:defRPr sz="1500" kern="1200">
                <a:solidFill>
                  <a:schemeClr val="tx1"/>
                </a:solidFill>
                <a:latin typeface="+mn-lt"/>
                <a:ea typeface="+mn-ea"/>
                <a:cs typeface="+mn-cs"/>
              </a:defRPr>
            </a:lvl1pPr>
            <a:lvl2pPr marL="537852" indent="-269718" algn="l" defTabSz="913874" rtl="0" eaLnBrk="1" latinLnBrk="0" hangingPunct="1">
              <a:lnSpc>
                <a:spcPct val="100000"/>
              </a:lnSpc>
              <a:spcBef>
                <a:spcPts val="600"/>
              </a:spcBef>
              <a:buClr>
                <a:schemeClr val="accent1"/>
              </a:buClr>
              <a:buSzPct val="75000"/>
              <a:buFont typeface="Arial" panose="020B0604020202020204" pitchFamily="34" charset="0"/>
              <a:buChar char="►"/>
              <a:defRPr sz="1500" kern="1200">
                <a:solidFill>
                  <a:schemeClr val="tx1"/>
                </a:solidFill>
                <a:latin typeface="+mn-lt"/>
                <a:ea typeface="+mn-ea"/>
                <a:cs typeface="+mn-cs"/>
              </a:defRPr>
            </a:lvl2pPr>
            <a:lvl3pPr marL="805987" indent="-268133" algn="l" defTabSz="913874" rtl="0" eaLnBrk="1" latinLnBrk="0" hangingPunct="1">
              <a:lnSpc>
                <a:spcPct val="100000"/>
              </a:lnSpc>
              <a:spcBef>
                <a:spcPts val="600"/>
              </a:spcBef>
              <a:buClr>
                <a:schemeClr val="accent2"/>
              </a:buClr>
              <a:buSzPct val="75000"/>
              <a:buFont typeface="Arial" panose="020B0604020202020204" pitchFamily="34" charset="0"/>
              <a:buChar char="►"/>
              <a:defRPr sz="1500" kern="1200">
                <a:solidFill>
                  <a:schemeClr val="tx1"/>
                </a:solidFill>
                <a:latin typeface="+mn-lt"/>
                <a:ea typeface="+mn-ea"/>
                <a:cs typeface="+mn-cs"/>
              </a:defRPr>
            </a:lvl3pPr>
            <a:lvl4pPr marL="1599279" indent="-228468" algn="l" defTabSz="913874" rtl="0" eaLnBrk="1" latinLnBrk="0" hangingPunct="1">
              <a:lnSpc>
                <a:spcPct val="90000"/>
              </a:lnSpc>
              <a:spcBef>
                <a:spcPts val="500"/>
              </a:spcBef>
              <a:buClr>
                <a:schemeClr val="accent4"/>
              </a:buClr>
              <a:buSzPct val="75000"/>
              <a:buFont typeface="Arial" panose="020B0604020202020204" pitchFamily="34" charset="0"/>
              <a:buChar char="►"/>
              <a:defRPr sz="1100" kern="1200">
                <a:solidFill>
                  <a:schemeClr val="tx1"/>
                </a:solidFill>
                <a:latin typeface="+mn-lt"/>
                <a:ea typeface="+mn-ea"/>
                <a:cs typeface="+mn-cs"/>
              </a:defRPr>
            </a:lvl4pPr>
            <a:lvl5pPr marL="2056215" indent="-228468" algn="l" defTabSz="913874" rtl="0" eaLnBrk="1" latinLnBrk="0" hangingPunct="1">
              <a:lnSpc>
                <a:spcPct val="90000"/>
              </a:lnSpc>
              <a:spcBef>
                <a:spcPts val="500"/>
              </a:spcBef>
              <a:buClr>
                <a:schemeClr val="accent4"/>
              </a:buClr>
              <a:buSzPct val="75000"/>
              <a:buFont typeface="Arial" panose="020B0604020202020204" pitchFamily="34" charset="0"/>
              <a:buChar char="►"/>
              <a:defRPr sz="1100" kern="1200">
                <a:solidFill>
                  <a:schemeClr val="tx1"/>
                </a:solidFill>
                <a:latin typeface="+mn-lt"/>
                <a:ea typeface="+mn-ea"/>
                <a:cs typeface="+mn-cs"/>
              </a:defRPr>
            </a:lvl5pPr>
            <a:lvl6pPr marL="2513153" indent="-228468" algn="l" defTabSz="9138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087" indent="-228468" algn="l" defTabSz="9138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026" indent="-228468" algn="l" defTabSz="9138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962" indent="-228468" algn="l" defTabSz="9138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200" dirty="0" smtClean="0">
                <a:solidFill>
                  <a:srgbClr val="002060"/>
                </a:solidFill>
              </a:rPr>
              <a:t>Notes</a:t>
            </a:r>
            <a:r>
              <a:rPr lang="en-AU" sz="1200" dirty="0" smtClean="0"/>
              <a:t>:</a:t>
            </a:r>
            <a:endParaRPr lang="en-AU" sz="1200" dirty="0" smtClean="0">
              <a:solidFill>
                <a:srgbClr val="002060"/>
              </a:solidFill>
            </a:endParaRPr>
          </a:p>
          <a:p>
            <a:pPr marL="287922" indent="-287922">
              <a:buFont typeface="Arial" panose="020B0604020202020204" pitchFamily="34" charset="0"/>
              <a:buAutoNum type="arabicPeriod"/>
            </a:pPr>
            <a:r>
              <a:rPr lang="en-AU" sz="900" dirty="0" smtClean="0">
                <a:solidFill>
                  <a:srgbClr val="002060"/>
                </a:solidFill>
              </a:rPr>
              <a:t>MOH Procurement function will only be involved in providing input of strategic procurement strategies which will be defined using a risk/spend matrix</a:t>
            </a:r>
          </a:p>
          <a:p>
            <a:pPr marL="287922" indent="-287922">
              <a:buFont typeface="Arial" panose="020B0604020202020204" pitchFamily="34" charset="0"/>
              <a:buAutoNum type="arabicPeriod"/>
            </a:pPr>
            <a:endParaRPr lang="en-AU" sz="1200"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7214016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2"/>
          <p:cNvSpPr>
            <a:spLocks noGrp="1"/>
          </p:cNvSpPr>
          <p:nvPr>
            <p:ph type="title"/>
          </p:nvPr>
        </p:nvSpPr>
        <p:spPr/>
        <p:txBody>
          <a:bodyPr/>
          <a:lstStyle/>
          <a:p>
            <a:r>
              <a:rPr lang="en-AU" dirty="0" smtClean="0"/>
              <a:t>Functional Responsibility</a:t>
            </a:r>
            <a:endParaRPr lang="en-AU" dirty="0"/>
          </a:p>
        </p:txBody>
      </p:sp>
      <p:sp>
        <p:nvSpPr>
          <p:cNvPr id="5" name="Subtitle 4"/>
          <p:cNvSpPr txBox="1">
            <a:spLocks/>
          </p:cNvSpPr>
          <p:nvPr/>
        </p:nvSpPr>
        <p:spPr>
          <a:xfrm>
            <a:off x="406692" y="837312"/>
            <a:ext cx="11809047" cy="828000"/>
          </a:xfrm>
          <a:prstGeom prst="rect">
            <a:avLst/>
          </a:prstGeom>
        </p:spPr>
        <p:txBody>
          <a:bodyPr/>
          <a:lstStyle>
            <a:lvl1pPr marL="268133" indent="-268133" algn="l" defTabSz="913874" rtl="0" eaLnBrk="1" latinLnBrk="0" hangingPunct="1">
              <a:lnSpc>
                <a:spcPct val="100000"/>
              </a:lnSpc>
              <a:spcBef>
                <a:spcPts val="600"/>
              </a:spcBef>
              <a:buClr>
                <a:schemeClr val="accent4"/>
              </a:buClr>
              <a:buSzPct val="75000"/>
              <a:buFont typeface="Arial" panose="020B0604020202020204" pitchFamily="34" charset="0"/>
              <a:buChar char="►"/>
              <a:defRPr sz="1500" kern="1200">
                <a:solidFill>
                  <a:schemeClr val="tx1"/>
                </a:solidFill>
                <a:latin typeface="+mn-lt"/>
                <a:ea typeface="+mn-ea"/>
                <a:cs typeface="+mn-cs"/>
              </a:defRPr>
            </a:lvl1pPr>
            <a:lvl2pPr marL="537852" indent="-269718" algn="l" defTabSz="913874" rtl="0" eaLnBrk="1" latinLnBrk="0" hangingPunct="1">
              <a:lnSpc>
                <a:spcPct val="100000"/>
              </a:lnSpc>
              <a:spcBef>
                <a:spcPts val="600"/>
              </a:spcBef>
              <a:buClr>
                <a:schemeClr val="accent1"/>
              </a:buClr>
              <a:buSzPct val="75000"/>
              <a:buFont typeface="Arial" panose="020B0604020202020204" pitchFamily="34" charset="0"/>
              <a:buChar char="►"/>
              <a:defRPr sz="1500" kern="1200">
                <a:solidFill>
                  <a:schemeClr val="tx1"/>
                </a:solidFill>
                <a:latin typeface="+mn-lt"/>
                <a:ea typeface="+mn-ea"/>
                <a:cs typeface="+mn-cs"/>
              </a:defRPr>
            </a:lvl2pPr>
            <a:lvl3pPr marL="805987" indent="-268133" algn="l" defTabSz="913874" rtl="0" eaLnBrk="1" latinLnBrk="0" hangingPunct="1">
              <a:lnSpc>
                <a:spcPct val="100000"/>
              </a:lnSpc>
              <a:spcBef>
                <a:spcPts val="600"/>
              </a:spcBef>
              <a:buClr>
                <a:schemeClr val="accent2"/>
              </a:buClr>
              <a:buSzPct val="75000"/>
              <a:buFont typeface="Arial" panose="020B0604020202020204" pitchFamily="34" charset="0"/>
              <a:buChar char="►"/>
              <a:defRPr sz="1500" kern="1200">
                <a:solidFill>
                  <a:schemeClr val="tx1"/>
                </a:solidFill>
                <a:latin typeface="+mn-lt"/>
                <a:ea typeface="+mn-ea"/>
                <a:cs typeface="+mn-cs"/>
              </a:defRPr>
            </a:lvl3pPr>
            <a:lvl4pPr marL="1599279" indent="-228468" algn="l" defTabSz="913874" rtl="0" eaLnBrk="1" latinLnBrk="0" hangingPunct="1">
              <a:lnSpc>
                <a:spcPct val="90000"/>
              </a:lnSpc>
              <a:spcBef>
                <a:spcPts val="500"/>
              </a:spcBef>
              <a:buClr>
                <a:schemeClr val="accent4"/>
              </a:buClr>
              <a:buSzPct val="75000"/>
              <a:buFont typeface="Arial" panose="020B0604020202020204" pitchFamily="34" charset="0"/>
              <a:buChar char="►"/>
              <a:defRPr sz="1100" kern="1200">
                <a:solidFill>
                  <a:schemeClr val="tx1"/>
                </a:solidFill>
                <a:latin typeface="+mn-lt"/>
                <a:ea typeface="+mn-ea"/>
                <a:cs typeface="+mn-cs"/>
              </a:defRPr>
            </a:lvl4pPr>
            <a:lvl5pPr marL="2056215" indent="-228468" algn="l" defTabSz="913874" rtl="0" eaLnBrk="1" latinLnBrk="0" hangingPunct="1">
              <a:lnSpc>
                <a:spcPct val="90000"/>
              </a:lnSpc>
              <a:spcBef>
                <a:spcPts val="500"/>
              </a:spcBef>
              <a:buClr>
                <a:schemeClr val="accent4"/>
              </a:buClr>
              <a:buSzPct val="75000"/>
              <a:buFont typeface="Arial" panose="020B0604020202020204" pitchFamily="34" charset="0"/>
              <a:buChar char="►"/>
              <a:defRPr sz="1100" kern="1200">
                <a:solidFill>
                  <a:schemeClr val="tx1"/>
                </a:solidFill>
                <a:latin typeface="+mn-lt"/>
                <a:ea typeface="+mn-ea"/>
                <a:cs typeface="+mn-cs"/>
              </a:defRPr>
            </a:lvl5pPr>
            <a:lvl6pPr marL="2513153" indent="-228468" algn="l" defTabSz="9138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087" indent="-228468" algn="l" defTabSz="9138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026" indent="-228468" algn="l" defTabSz="9138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962" indent="-228468" algn="l" defTabSz="9138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800" dirty="0" smtClean="0">
                <a:solidFill>
                  <a:srgbClr val="002060"/>
                </a:solidFill>
              </a:rPr>
              <a:t>MOH has a role in aligning the procurement strategic direction and risk management across NSW Health</a:t>
            </a:r>
            <a:endParaRPr lang="en-AU" sz="1800" dirty="0">
              <a:solidFill>
                <a:srgbClr val="002060"/>
              </a:solidFill>
            </a:endParaRPr>
          </a:p>
        </p:txBody>
      </p:sp>
      <p:sp>
        <p:nvSpPr>
          <p:cNvPr id="48" name="Text Placeholder 3"/>
          <p:cNvSpPr txBox="1">
            <a:spLocks/>
          </p:cNvSpPr>
          <p:nvPr/>
        </p:nvSpPr>
        <p:spPr>
          <a:xfrm>
            <a:off x="2495140" y="6059585"/>
            <a:ext cx="8642087" cy="227896"/>
          </a:xfrm>
          <a:prstGeom prst="rect">
            <a:avLst/>
          </a:prstGeom>
        </p:spPr>
        <p:txBody>
          <a:bodyPr/>
          <a:lstStyle>
            <a:lvl1pPr marL="268133" indent="-268133" algn="l" defTabSz="913874" rtl="0" eaLnBrk="1" latinLnBrk="0" hangingPunct="1">
              <a:lnSpc>
                <a:spcPct val="100000"/>
              </a:lnSpc>
              <a:spcBef>
                <a:spcPts val="600"/>
              </a:spcBef>
              <a:buClr>
                <a:schemeClr val="accent4"/>
              </a:buClr>
              <a:buSzPct val="75000"/>
              <a:buFont typeface="Arial" panose="020B0604020202020204" pitchFamily="34" charset="0"/>
              <a:buChar char="►"/>
              <a:defRPr sz="1500" kern="1200">
                <a:solidFill>
                  <a:schemeClr val="tx1"/>
                </a:solidFill>
                <a:latin typeface="+mn-lt"/>
                <a:ea typeface="+mn-ea"/>
                <a:cs typeface="+mn-cs"/>
              </a:defRPr>
            </a:lvl1pPr>
            <a:lvl2pPr marL="537852" indent="-269718" algn="l" defTabSz="913874" rtl="0" eaLnBrk="1" latinLnBrk="0" hangingPunct="1">
              <a:lnSpc>
                <a:spcPct val="100000"/>
              </a:lnSpc>
              <a:spcBef>
                <a:spcPts val="600"/>
              </a:spcBef>
              <a:buClr>
                <a:schemeClr val="accent1"/>
              </a:buClr>
              <a:buSzPct val="75000"/>
              <a:buFont typeface="Arial" panose="020B0604020202020204" pitchFamily="34" charset="0"/>
              <a:buChar char="►"/>
              <a:defRPr sz="1500" kern="1200">
                <a:solidFill>
                  <a:schemeClr val="tx1"/>
                </a:solidFill>
                <a:latin typeface="+mn-lt"/>
                <a:ea typeface="+mn-ea"/>
                <a:cs typeface="+mn-cs"/>
              </a:defRPr>
            </a:lvl2pPr>
            <a:lvl3pPr marL="805987" indent="-268133" algn="l" defTabSz="913874" rtl="0" eaLnBrk="1" latinLnBrk="0" hangingPunct="1">
              <a:lnSpc>
                <a:spcPct val="100000"/>
              </a:lnSpc>
              <a:spcBef>
                <a:spcPts val="600"/>
              </a:spcBef>
              <a:buClr>
                <a:schemeClr val="accent2"/>
              </a:buClr>
              <a:buSzPct val="75000"/>
              <a:buFont typeface="Arial" panose="020B0604020202020204" pitchFamily="34" charset="0"/>
              <a:buChar char="►"/>
              <a:defRPr sz="1500" kern="1200">
                <a:solidFill>
                  <a:schemeClr val="tx1"/>
                </a:solidFill>
                <a:latin typeface="+mn-lt"/>
                <a:ea typeface="+mn-ea"/>
                <a:cs typeface="+mn-cs"/>
              </a:defRPr>
            </a:lvl3pPr>
            <a:lvl4pPr marL="1599279" indent="-228468" algn="l" defTabSz="913874" rtl="0" eaLnBrk="1" latinLnBrk="0" hangingPunct="1">
              <a:lnSpc>
                <a:spcPct val="90000"/>
              </a:lnSpc>
              <a:spcBef>
                <a:spcPts val="500"/>
              </a:spcBef>
              <a:buClr>
                <a:schemeClr val="accent4"/>
              </a:buClr>
              <a:buSzPct val="75000"/>
              <a:buFont typeface="Arial" panose="020B0604020202020204" pitchFamily="34" charset="0"/>
              <a:buChar char="►"/>
              <a:defRPr sz="1100" kern="1200">
                <a:solidFill>
                  <a:schemeClr val="tx1"/>
                </a:solidFill>
                <a:latin typeface="+mn-lt"/>
                <a:ea typeface="+mn-ea"/>
                <a:cs typeface="+mn-cs"/>
              </a:defRPr>
            </a:lvl4pPr>
            <a:lvl5pPr marL="2056215" indent="-228468" algn="l" defTabSz="913874" rtl="0" eaLnBrk="1" latinLnBrk="0" hangingPunct="1">
              <a:lnSpc>
                <a:spcPct val="90000"/>
              </a:lnSpc>
              <a:spcBef>
                <a:spcPts val="500"/>
              </a:spcBef>
              <a:buClr>
                <a:schemeClr val="accent4"/>
              </a:buClr>
              <a:buSzPct val="75000"/>
              <a:buFont typeface="Arial" panose="020B0604020202020204" pitchFamily="34" charset="0"/>
              <a:buChar char="►"/>
              <a:defRPr sz="1100" kern="1200">
                <a:solidFill>
                  <a:schemeClr val="tx1"/>
                </a:solidFill>
                <a:latin typeface="+mn-lt"/>
                <a:ea typeface="+mn-ea"/>
                <a:cs typeface="+mn-cs"/>
              </a:defRPr>
            </a:lvl5pPr>
            <a:lvl6pPr marL="2513153" indent="-228468" algn="l" defTabSz="9138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087" indent="-228468" algn="l" defTabSz="9138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026" indent="-228468" algn="l" defTabSz="9138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962" indent="-228468" algn="l" defTabSz="9138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900" dirty="0" smtClean="0">
                <a:solidFill>
                  <a:srgbClr val="002060"/>
                </a:solidFill>
              </a:rPr>
              <a:t>Notes: </a:t>
            </a:r>
          </a:p>
          <a:p>
            <a:pPr marL="287922" indent="-287922">
              <a:buFont typeface="Arial" panose="020B0604020202020204" pitchFamily="34" charset="0"/>
              <a:buAutoNum type="arabicPeriod"/>
            </a:pPr>
            <a:r>
              <a:rPr lang="en-AU" sz="900" dirty="0" smtClean="0">
                <a:solidFill>
                  <a:srgbClr val="002060"/>
                </a:solidFill>
              </a:rPr>
              <a:t>Training </a:t>
            </a:r>
            <a:r>
              <a:rPr lang="en-AU" sz="900" dirty="0">
                <a:solidFill>
                  <a:srgbClr val="002060"/>
                </a:solidFill>
              </a:rPr>
              <a:t>includes MOHP lead training as well as targeted capability training developed and conducted with LHDs</a:t>
            </a:r>
          </a:p>
          <a:p>
            <a:pPr marL="287922" indent="-287922">
              <a:buFont typeface="Arial" panose="020B0604020202020204" pitchFamily="34" charset="0"/>
              <a:buAutoNum type="arabicPeriod"/>
            </a:pPr>
            <a:r>
              <a:rPr lang="en-AU" sz="900" dirty="0">
                <a:solidFill>
                  <a:srgbClr val="002060"/>
                </a:solidFill>
              </a:rPr>
              <a:t>Entities can consult with MOH Procurement function and HealthShare if required</a:t>
            </a:r>
          </a:p>
          <a:p>
            <a:pPr marL="0" indent="0">
              <a:buNone/>
            </a:pPr>
            <a:endParaRPr lang="en-AU" sz="900" dirty="0" smtClean="0"/>
          </a:p>
          <a:p>
            <a:pPr marL="287922" indent="-287922">
              <a:buFont typeface="Arial" panose="020B0604020202020204" pitchFamily="34" charset="0"/>
              <a:buAutoNum type="arabicPeriod"/>
            </a:pPr>
            <a:endParaRPr lang="en-AU" sz="900" dirty="0" smtClean="0"/>
          </a:p>
        </p:txBody>
      </p:sp>
      <p:graphicFrame>
        <p:nvGraphicFramePr>
          <p:cNvPr id="49" name="Table 48"/>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786051644"/>
              </p:ext>
            </p:extLst>
          </p:nvPr>
        </p:nvGraphicFramePr>
        <p:xfrm>
          <a:off x="1467649" y="5695053"/>
          <a:ext cx="7717259" cy="340564"/>
        </p:xfrm>
        <a:graphic>
          <a:graphicData uri="http://schemas.openxmlformats.org/drawingml/2006/table">
            <a:tbl>
              <a:tblPr firstRow="1" bandRow="1">
                <a:tableStyleId>{5C22544A-7EE6-4342-B048-85BDC9FD1C3A}</a:tableStyleId>
              </a:tblPr>
              <a:tblGrid>
                <a:gridCol w="809067">
                  <a:extLst>
                    <a:ext uri="{9D8B030D-6E8A-4147-A177-3AD203B41FA5}">
                      <a16:colId xmlns:a16="http://schemas.microsoft.com/office/drawing/2014/main" xmlns="" xmlns:p="http://schemas.openxmlformats.org/presentationml/2006/main" xmlns:r="http://schemas.openxmlformats.org/officeDocument/2006/relationships" xmlns:a="http://schemas.openxmlformats.org/drawingml/2006/main" val="2181729166"/>
                    </a:ext>
                  </a:extLst>
                </a:gridCol>
                <a:gridCol w="1727048">
                  <a:extLst>
                    <a:ext uri="{9D8B030D-6E8A-4147-A177-3AD203B41FA5}">
                      <a16:colId xmlns:a16="http://schemas.microsoft.com/office/drawing/2014/main" xmlns="" xmlns:p="http://schemas.openxmlformats.org/presentationml/2006/main" xmlns:r="http://schemas.openxmlformats.org/officeDocument/2006/relationships" xmlns:a="http://schemas.openxmlformats.org/drawingml/2006/main" val="3337997732"/>
                    </a:ext>
                  </a:extLst>
                </a:gridCol>
                <a:gridCol w="1727048">
                  <a:extLst>
                    <a:ext uri="{9D8B030D-6E8A-4147-A177-3AD203B41FA5}">
                      <a16:colId xmlns:a16="http://schemas.microsoft.com/office/drawing/2014/main" xmlns="" xmlns:p="http://schemas.openxmlformats.org/presentationml/2006/main" xmlns:r="http://schemas.openxmlformats.org/officeDocument/2006/relationships" xmlns:a="http://schemas.openxmlformats.org/drawingml/2006/main" val="2493445529"/>
                    </a:ext>
                  </a:extLst>
                </a:gridCol>
                <a:gridCol w="1727048">
                  <a:extLst>
                    <a:ext uri="{9D8B030D-6E8A-4147-A177-3AD203B41FA5}">
                      <a16:colId xmlns:a16="http://schemas.microsoft.com/office/drawing/2014/main" xmlns="" xmlns:p="http://schemas.openxmlformats.org/presentationml/2006/main" xmlns:r="http://schemas.openxmlformats.org/officeDocument/2006/relationships" xmlns:a="http://schemas.openxmlformats.org/drawingml/2006/main" val="1081304469"/>
                    </a:ext>
                  </a:extLst>
                </a:gridCol>
                <a:gridCol w="1727048">
                  <a:extLst>
                    <a:ext uri="{9D8B030D-6E8A-4147-A177-3AD203B41FA5}">
                      <a16:colId xmlns:a16="http://schemas.microsoft.com/office/drawing/2014/main" xmlns="" xmlns:p="http://schemas.openxmlformats.org/presentationml/2006/main" xmlns:r="http://schemas.openxmlformats.org/officeDocument/2006/relationships" xmlns:a="http://schemas.openxmlformats.org/drawingml/2006/main" val="2285848865"/>
                    </a:ext>
                  </a:extLst>
                </a:gridCol>
              </a:tblGrid>
              <a:tr h="340564">
                <a:tc>
                  <a:txBody>
                    <a:bodyPr/>
                    <a:lstStyle/>
                    <a:p>
                      <a:r>
                        <a:rPr lang="en-AU" sz="800" b="1" i="0" dirty="0" smtClean="0"/>
                        <a:t>Legend</a:t>
                      </a:r>
                      <a:endParaRPr lang="en-AU" sz="800" b="1" i="0" dirty="0"/>
                    </a:p>
                  </a:txBody>
                  <a:tcPr marL="129021" marR="129021" marT="48362" marB="4836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marR="0" lvl="0" indent="0" algn="ctr" defTabSz="864108" rtl="0" eaLnBrk="1" fontAlgn="auto" latinLnBrk="0" hangingPunct="1">
                        <a:lnSpc>
                          <a:spcPct val="100000"/>
                        </a:lnSpc>
                        <a:spcBef>
                          <a:spcPts val="0"/>
                        </a:spcBef>
                        <a:spcAft>
                          <a:spcPts val="0"/>
                        </a:spcAft>
                        <a:buClrTx/>
                        <a:buSzTx/>
                        <a:buFontTx/>
                        <a:buNone/>
                        <a:tabLst/>
                        <a:defRPr/>
                      </a:pPr>
                      <a:r>
                        <a:rPr lang="en-AU" sz="800" b="1" i="1" dirty="0" smtClean="0"/>
                        <a:t>MOHP</a:t>
                      </a:r>
                      <a:r>
                        <a:rPr lang="en-AU" sz="800" b="1" i="1" baseline="0" dirty="0" smtClean="0"/>
                        <a:t> </a:t>
                      </a:r>
                      <a:r>
                        <a:rPr lang="en-AU" sz="800" b="1" i="1" dirty="0" smtClean="0"/>
                        <a:t>lead</a:t>
                      </a:r>
                    </a:p>
                  </a:txBody>
                  <a:tcPr marL="129021" marR="129021" marT="48362" marB="4836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8000"/>
                    </a:solidFill>
                  </a:tcPr>
                </a:tc>
                <a:tc>
                  <a:txBody>
                    <a:bodyPr/>
                    <a:lstStyle/>
                    <a:p>
                      <a:pPr marL="0" marR="0" lvl="0" indent="0" algn="ctr" defTabSz="864108" rtl="0" eaLnBrk="1" fontAlgn="auto" latinLnBrk="0" hangingPunct="1">
                        <a:lnSpc>
                          <a:spcPct val="100000"/>
                        </a:lnSpc>
                        <a:spcBef>
                          <a:spcPts val="0"/>
                        </a:spcBef>
                        <a:spcAft>
                          <a:spcPts val="0"/>
                        </a:spcAft>
                        <a:buClrTx/>
                        <a:buSzTx/>
                        <a:buFontTx/>
                        <a:buNone/>
                        <a:tabLst/>
                        <a:defRPr/>
                      </a:pPr>
                      <a:r>
                        <a:rPr lang="en-AU" sz="800" b="1" i="1" dirty="0" smtClean="0">
                          <a:solidFill>
                            <a:schemeClr val="tx1"/>
                          </a:solidFill>
                        </a:rPr>
                        <a:t>MOHP </a:t>
                      </a:r>
                      <a:r>
                        <a:rPr lang="en-AU" sz="800" b="1" i="1" baseline="0" dirty="0" smtClean="0">
                          <a:solidFill>
                            <a:schemeClr val="tx1"/>
                          </a:solidFill>
                        </a:rPr>
                        <a:t>&amp; Entity partnership</a:t>
                      </a:r>
                      <a:endParaRPr lang="en-AU" sz="800" b="1" i="1" dirty="0" smtClean="0">
                        <a:solidFill>
                          <a:schemeClr val="tx1"/>
                        </a:solidFill>
                      </a:endParaRPr>
                    </a:p>
                  </a:txBody>
                  <a:tcPr marL="129021" marR="129021" marT="48362" marB="4836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2D050"/>
                    </a:solidFill>
                  </a:tcPr>
                </a:tc>
                <a:tc>
                  <a:txBody>
                    <a:bodyPr/>
                    <a:lstStyle/>
                    <a:p>
                      <a:pPr marL="0" marR="0" lvl="0" indent="0" algn="ctr" defTabSz="864108" rtl="0" eaLnBrk="1" fontAlgn="auto" latinLnBrk="0" hangingPunct="1">
                        <a:lnSpc>
                          <a:spcPct val="100000"/>
                        </a:lnSpc>
                        <a:spcBef>
                          <a:spcPts val="0"/>
                        </a:spcBef>
                        <a:spcAft>
                          <a:spcPts val="0"/>
                        </a:spcAft>
                        <a:buClrTx/>
                        <a:buSzTx/>
                        <a:buFontTx/>
                        <a:buNone/>
                        <a:tabLst/>
                        <a:defRPr/>
                      </a:pPr>
                      <a:r>
                        <a:rPr lang="en-AU" sz="800" b="1" i="1" dirty="0" smtClean="0">
                          <a:solidFill>
                            <a:schemeClr val="tx1"/>
                          </a:solidFill>
                        </a:rPr>
                        <a:t>Entities</a:t>
                      </a:r>
                      <a:r>
                        <a:rPr lang="en-AU" sz="800" b="1" i="1" baseline="0" dirty="0" smtClean="0">
                          <a:solidFill>
                            <a:schemeClr val="tx1"/>
                          </a:solidFill>
                        </a:rPr>
                        <a:t> lead with MOHP consultation</a:t>
                      </a:r>
                      <a:endParaRPr lang="en-AU" sz="800" b="1" i="1" dirty="0" smtClean="0">
                        <a:solidFill>
                          <a:schemeClr val="tx1"/>
                        </a:solidFill>
                      </a:endParaRPr>
                    </a:p>
                  </a:txBody>
                  <a:tcPr marL="129021" marR="129021" marT="48362" marB="4836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C000"/>
                    </a:solidFill>
                  </a:tcPr>
                </a:tc>
                <a:tc>
                  <a:txBody>
                    <a:bodyPr/>
                    <a:lstStyle/>
                    <a:p>
                      <a:pPr marL="0" marR="0" lvl="0" indent="0" algn="ctr" defTabSz="864108" rtl="0" eaLnBrk="1" fontAlgn="auto" latinLnBrk="0" hangingPunct="1">
                        <a:lnSpc>
                          <a:spcPct val="100000"/>
                        </a:lnSpc>
                        <a:spcBef>
                          <a:spcPts val="0"/>
                        </a:spcBef>
                        <a:spcAft>
                          <a:spcPts val="0"/>
                        </a:spcAft>
                        <a:buClrTx/>
                        <a:buSzTx/>
                        <a:buFontTx/>
                        <a:buNone/>
                        <a:tabLst/>
                        <a:defRPr/>
                      </a:pPr>
                      <a:r>
                        <a:rPr lang="en-AU" sz="800" b="1" i="1" dirty="0" smtClean="0">
                          <a:solidFill>
                            <a:schemeClr val="tx1"/>
                          </a:solidFill>
                        </a:rPr>
                        <a:t>Entities lead and manage</a:t>
                      </a:r>
                      <a:r>
                        <a:rPr lang="en-AU" sz="800" b="1" i="1" baseline="30000" dirty="0" smtClean="0">
                          <a:solidFill>
                            <a:schemeClr val="tx1"/>
                          </a:solidFill>
                        </a:rPr>
                        <a:t>2</a:t>
                      </a:r>
                    </a:p>
                  </a:txBody>
                  <a:tcPr marL="129021" marR="129021" marT="48362" marB="4836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ADADA"/>
                    </a:solidFill>
                  </a:tcPr>
                </a:tc>
                <a:extLst>
                  <a:ext uri="{0D108BD9-81ED-4DB2-BD59-A6C34878D82A}">
                    <a16:rowId xmlns:a16="http://schemas.microsoft.com/office/drawing/2014/main" xmlns="" xmlns:p="http://schemas.openxmlformats.org/presentationml/2006/main" xmlns:r="http://schemas.openxmlformats.org/officeDocument/2006/relationships" xmlns:a="http://schemas.openxmlformats.org/drawingml/2006/main" val="1040245316"/>
                  </a:ext>
                </a:extLst>
              </a:tr>
            </a:tbl>
          </a:graphicData>
        </a:graphic>
      </p:graphicFrame>
      <p:grpSp>
        <p:nvGrpSpPr>
          <p:cNvPr id="2" name="Group 133"/>
          <p:cNvGrpSpPr/>
          <p:nvPr/>
        </p:nvGrpSpPr>
        <p:grpSpPr>
          <a:xfrm>
            <a:off x="1457115" y="1475693"/>
            <a:ext cx="6769639" cy="4217941"/>
            <a:chOff x="1167719" y="1616927"/>
            <a:chExt cx="6971395" cy="4697504"/>
          </a:xfrm>
        </p:grpSpPr>
        <p:sp>
          <p:nvSpPr>
            <p:cNvPr id="135" name="Freeform 134"/>
            <p:cNvSpPr/>
            <p:nvPr/>
          </p:nvSpPr>
          <p:spPr>
            <a:xfrm flipH="1">
              <a:off x="1167722" y="1672938"/>
              <a:ext cx="4410184" cy="1363364"/>
            </a:xfrm>
            <a:custGeom>
              <a:avLst/>
              <a:gdLst>
                <a:gd name="connsiteX0" fmla="*/ 0 w 6419768"/>
                <a:gd name="connsiteY0" fmla="*/ 0 h 1363364"/>
                <a:gd name="connsiteX1" fmla="*/ 6419768 w 6419768"/>
                <a:gd name="connsiteY1" fmla="*/ 0 h 1363364"/>
                <a:gd name="connsiteX2" fmla="*/ 6419768 w 6419768"/>
                <a:gd name="connsiteY2" fmla="*/ 1363364 h 1363364"/>
                <a:gd name="connsiteX3" fmla="*/ 1334207 w 6419768"/>
                <a:gd name="connsiteY3" fmla="*/ 1363364 h 1363364"/>
                <a:gd name="connsiteX4" fmla="*/ 0 w 6419768"/>
                <a:gd name="connsiteY4" fmla="*/ 24167 h 1363364"/>
                <a:gd name="connsiteX5" fmla="*/ 0 w 6419768"/>
                <a:gd name="connsiteY5" fmla="*/ 0 h 136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9768" h="1363364">
                  <a:moveTo>
                    <a:pt x="0" y="0"/>
                  </a:moveTo>
                  <a:lnTo>
                    <a:pt x="6419768" y="0"/>
                  </a:lnTo>
                  <a:lnTo>
                    <a:pt x="6419768" y="1363364"/>
                  </a:lnTo>
                  <a:lnTo>
                    <a:pt x="1334207" y="1363364"/>
                  </a:lnTo>
                  <a:lnTo>
                    <a:pt x="0" y="24167"/>
                  </a:lnTo>
                  <a:lnTo>
                    <a:pt x="0" y="0"/>
                  </a:lnTo>
                  <a:close/>
                </a:path>
              </a:pathLst>
            </a:custGeom>
            <a:gradFill flip="none" rotWithShape="1">
              <a:gsLst>
                <a:gs pos="0">
                  <a:srgbClr val="002060"/>
                </a:gs>
                <a:gs pos="73000">
                  <a:schemeClr val="bg1"/>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solidFill>
                  <a:srgbClr val="FFFFFF"/>
                </a:solidFill>
              </a:endParaRPr>
            </a:p>
          </p:txBody>
        </p:sp>
        <p:sp>
          <p:nvSpPr>
            <p:cNvPr id="136" name="Freeform 135"/>
            <p:cNvSpPr/>
            <p:nvPr/>
          </p:nvSpPr>
          <p:spPr>
            <a:xfrm flipH="1">
              <a:off x="1167721" y="3095105"/>
              <a:ext cx="2919570" cy="1517573"/>
            </a:xfrm>
            <a:custGeom>
              <a:avLst/>
              <a:gdLst>
                <a:gd name="connsiteX0" fmla="*/ 0 w 4977964"/>
                <a:gd name="connsiteY0" fmla="*/ 0 h 1517573"/>
                <a:gd name="connsiteX1" fmla="*/ 4977964 w 4977964"/>
                <a:gd name="connsiteY1" fmla="*/ 0 h 1517573"/>
                <a:gd name="connsiteX2" fmla="*/ 4977964 w 4977964"/>
                <a:gd name="connsiteY2" fmla="*/ 1517573 h 1517573"/>
                <a:gd name="connsiteX3" fmla="*/ 253036 w 4977964"/>
                <a:gd name="connsiteY3" fmla="*/ 1517573 h 1517573"/>
                <a:gd name="connsiteX4" fmla="*/ 882477 w 4977964"/>
                <a:gd name="connsiteY4" fmla="*/ 885778 h 1517573"/>
                <a:gd name="connsiteX5" fmla="*/ 0 w 4977964"/>
                <a:gd name="connsiteY5" fmla="*/ 0 h 151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7964" h="1517573">
                  <a:moveTo>
                    <a:pt x="0" y="0"/>
                  </a:moveTo>
                  <a:lnTo>
                    <a:pt x="4977964" y="0"/>
                  </a:lnTo>
                  <a:lnTo>
                    <a:pt x="4977964" y="1517573"/>
                  </a:lnTo>
                  <a:lnTo>
                    <a:pt x="253036" y="1517573"/>
                  </a:lnTo>
                  <a:lnTo>
                    <a:pt x="882477" y="885778"/>
                  </a:lnTo>
                  <a:lnTo>
                    <a:pt x="0" y="0"/>
                  </a:lnTo>
                  <a:close/>
                </a:path>
              </a:pathLst>
            </a:custGeom>
            <a:gradFill>
              <a:gsLst>
                <a:gs pos="0">
                  <a:srgbClr val="0070C0"/>
                </a:gs>
                <a:gs pos="8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solidFill>
                  <a:srgbClr val="FFFFFF"/>
                </a:solidFill>
              </a:endParaRPr>
            </a:p>
          </p:txBody>
        </p:sp>
        <p:sp>
          <p:nvSpPr>
            <p:cNvPr id="137" name="Freeform 136"/>
            <p:cNvSpPr/>
            <p:nvPr/>
          </p:nvSpPr>
          <p:spPr>
            <a:xfrm flipH="1">
              <a:off x="1167719" y="4672595"/>
              <a:ext cx="2938947" cy="1556800"/>
            </a:xfrm>
            <a:custGeom>
              <a:avLst/>
              <a:gdLst>
                <a:gd name="connsiteX0" fmla="*/ 1550999 w 6411577"/>
                <a:gd name="connsiteY0" fmla="*/ 0 h 1556800"/>
                <a:gd name="connsiteX1" fmla="*/ 6411577 w 6411577"/>
                <a:gd name="connsiteY1" fmla="*/ 0 h 1556800"/>
                <a:gd name="connsiteX2" fmla="*/ 6411577 w 6411577"/>
                <a:gd name="connsiteY2" fmla="*/ 1556800 h 1556800"/>
                <a:gd name="connsiteX3" fmla="*/ 0 w 6411577"/>
                <a:gd name="connsiteY3" fmla="*/ 1556800 h 1556800"/>
                <a:gd name="connsiteX4" fmla="*/ 1550999 w 6411577"/>
                <a:gd name="connsiteY4" fmla="*/ 0 h 155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1577" h="1556800">
                  <a:moveTo>
                    <a:pt x="1550999" y="0"/>
                  </a:moveTo>
                  <a:lnTo>
                    <a:pt x="6411577" y="0"/>
                  </a:lnTo>
                  <a:lnTo>
                    <a:pt x="6411577" y="1556800"/>
                  </a:lnTo>
                  <a:lnTo>
                    <a:pt x="0" y="1556800"/>
                  </a:lnTo>
                  <a:lnTo>
                    <a:pt x="1550999" y="0"/>
                  </a:lnTo>
                  <a:close/>
                </a:path>
              </a:pathLst>
            </a:custGeom>
            <a:gradFill>
              <a:gsLst>
                <a:gs pos="0">
                  <a:srgbClr val="00B0F0"/>
                </a:gs>
                <a:gs pos="66000">
                  <a:schemeClr val="bg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solidFill>
                  <a:srgbClr val="FFFFFF"/>
                </a:solidFill>
              </a:endParaRPr>
            </a:p>
          </p:txBody>
        </p:sp>
        <p:sp>
          <p:nvSpPr>
            <p:cNvPr id="138" name="TextBox 137"/>
            <p:cNvSpPr txBox="1"/>
            <p:nvPr/>
          </p:nvSpPr>
          <p:spPr>
            <a:xfrm rot="16200000">
              <a:off x="752913" y="2164453"/>
              <a:ext cx="1262535" cy="380339"/>
            </a:xfrm>
            <a:prstGeom prst="rect">
              <a:avLst/>
            </a:prstGeom>
            <a:noFill/>
          </p:spPr>
          <p:txBody>
            <a:bodyPr wrap="none" rtlCol="0">
              <a:spAutoFit/>
            </a:bodyPr>
            <a:lstStyle/>
            <a:p>
              <a:r>
                <a:rPr lang="en-AU" sz="1800" b="1" dirty="0">
                  <a:solidFill>
                    <a:srgbClr val="FFFFFF"/>
                  </a:solidFill>
                  <a:latin typeface="Arial"/>
                </a:rPr>
                <a:t>Strategy</a:t>
              </a:r>
            </a:p>
          </p:txBody>
        </p:sp>
        <p:sp>
          <p:nvSpPr>
            <p:cNvPr id="139" name="TextBox 138"/>
            <p:cNvSpPr txBox="1"/>
            <p:nvPr/>
          </p:nvSpPr>
          <p:spPr>
            <a:xfrm rot="16200000">
              <a:off x="909802" y="3663715"/>
              <a:ext cx="948761" cy="380339"/>
            </a:xfrm>
            <a:prstGeom prst="rect">
              <a:avLst/>
            </a:prstGeom>
            <a:noFill/>
          </p:spPr>
          <p:txBody>
            <a:bodyPr wrap="none" rtlCol="0">
              <a:spAutoFit/>
            </a:bodyPr>
            <a:lstStyle/>
            <a:p>
              <a:r>
                <a:rPr lang="en-AU" sz="1800" b="1" spc="100" dirty="0">
                  <a:solidFill>
                    <a:srgbClr val="FFFFFF"/>
                  </a:solidFill>
                  <a:latin typeface="Arial"/>
                </a:rPr>
                <a:t>Value</a:t>
              </a:r>
            </a:p>
          </p:txBody>
        </p:sp>
        <p:sp>
          <p:nvSpPr>
            <p:cNvPr id="140" name="TextBox 139"/>
            <p:cNvSpPr txBox="1"/>
            <p:nvPr/>
          </p:nvSpPr>
          <p:spPr>
            <a:xfrm rot="16200000">
              <a:off x="674232" y="5260823"/>
              <a:ext cx="1419902" cy="380339"/>
            </a:xfrm>
            <a:prstGeom prst="rect">
              <a:avLst/>
            </a:prstGeom>
            <a:noFill/>
          </p:spPr>
          <p:txBody>
            <a:bodyPr wrap="none" rtlCol="0">
              <a:spAutoFit/>
            </a:bodyPr>
            <a:lstStyle/>
            <a:p>
              <a:r>
                <a:rPr lang="en-AU" sz="1800" b="1" spc="-100" dirty="0">
                  <a:solidFill>
                    <a:srgbClr val="FFFFFF"/>
                  </a:solidFill>
                  <a:latin typeface="Arial"/>
                </a:rPr>
                <a:t>Operations</a:t>
              </a:r>
            </a:p>
          </p:txBody>
        </p:sp>
        <p:sp>
          <p:nvSpPr>
            <p:cNvPr id="141" name="TextBox 140"/>
            <p:cNvSpPr txBox="1"/>
            <p:nvPr/>
          </p:nvSpPr>
          <p:spPr>
            <a:xfrm>
              <a:off x="1487052" y="3291893"/>
              <a:ext cx="1552873" cy="1131140"/>
            </a:xfrm>
            <a:prstGeom prst="rect">
              <a:avLst/>
            </a:prstGeom>
            <a:noFill/>
          </p:spPr>
          <p:txBody>
            <a:bodyPr wrap="square" rtlCol="0">
              <a:spAutoFit/>
            </a:bodyPr>
            <a:lstStyle/>
            <a:p>
              <a:pPr algn="ctr"/>
              <a:r>
                <a:rPr lang="en-AU" sz="1200" i="1" dirty="0">
                  <a:solidFill>
                    <a:srgbClr val="FFFFFF"/>
                  </a:solidFill>
                  <a:latin typeface="Arial"/>
                </a:rPr>
                <a:t>Support organisation’s objectives by delivering a broad range of value</a:t>
              </a:r>
            </a:p>
          </p:txBody>
        </p:sp>
        <p:sp>
          <p:nvSpPr>
            <p:cNvPr id="142" name="TextBox 141"/>
            <p:cNvSpPr txBox="1"/>
            <p:nvPr/>
          </p:nvSpPr>
          <p:spPr>
            <a:xfrm>
              <a:off x="1586387" y="4776147"/>
              <a:ext cx="1575235" cy="1336802"/>
            </a:xfrm>
            <a:prstGeom prst="rect">
              <a:avLst/>
            </a:prstGeom>
            <a:noFill/>
          </p:spPr>
          <p:txBody>
            <a:bodyPr wrap="square" rtlCol="0">
              <a:spAutoFit/>
            </a:bodyPr>
            <a:lstStyle/>
            <a:p>
              <a:pPr algn="ctr"/>
              <a:r>
                <a:rPr lang="en-AU" sz="1200" i="1" dirty="0">
                  <a:solidFill>
                    <a:srgbClr val="4C4C4C"/>
                  </a:solidFill>
                  <a:latin typeface="Arial"/>
                </a:rPr>
                <a:t>Automate and improve service delivery to organisation, procurement and suppliers</a:t>
              </a:r>
            </a:p>
          </p:txBody>
        </p:sp>
        <p:sp>
          <p:nvSpPr>
            <p:cNvPr id="143" name="TextBox 142"/>
            <p:cNvSpPr txBox="1"/>
            <p:nvPr/>
          </p:nvSpPr>
          <p:spPr>
            <a:xfrm>
              <a:off x="1666466" y="1891282"/>
              <a:ext cx="1301450" cy="925478"/>
            </a:xfrm>
            <a:prstGeom prst="rect">
              <a:avLst/>
            </a:prstGeom>
            <a:noFill/>
          </p:spPr>
          <p:txBody>
            <a:bodyPr wrap="square" rtlCol="0">
              <a:spAutoFit/>
            </a:bodyPr>
            <a:lstStyle/>
            <a:p>
              <a:pPr algn="ctr"/>
              <a:r>
                <a:rPr lang="en-AU" sz="1200" i="1" dirty="0">
                  <a:solidFill>
                    <a:srgbClr val="FFFFFF"/>
                  </a:solidFill>
                  <a:latin typeface="Arial"/>
                </a:rPr>
                <a:t>Position procurement to identify and deliver value</a:t>
              </a:r>
            </a:p>
          </p:txBody>
        </p:sp>
        <p:grpSp>
          <p:nvGrpSpPr>
            <p:cNvPr id="3" name="Group 143"/>
            <p:cNvGrpSpPr/>
            <p:nvPr/>
          </p:nvGrpSpPr>
          <p:grpSpPr>
            <a:xfrm>
              <a:off x="3459114" y="1616927"/>
              <a:ext cx="4680000" cy="4697504"/>
              <a:chOff x="2072680" y="1616927"/>
              <a:chExt cx="4680000" cy="4697504"/>
            </a:xfrm>
          </p:grpSpPr>
          <p:sp>
            <p:nvSpPr>
              <p:cNvPr id="145" name="Freeform 144"/>
              <p:cNvSpPr/>
              <p:nvPr/>
            </p:nvSpPr>
            <p:spPr>
              <a:xfrm>
                <a:off x="2105099" y="4185725"/>
                <a:ext cx="310870" cy="2017384"/>
              </a:xfrm>
              <a:custGeom>
                <a:avLst/>
                <a:gdLst>
                  <a:gd name="connsiteX0" fmla="*/ 0 w 310870"/>
                  <a:gd name="connsiteY0" fmla="*/ 0 h 2017384"/>
                  <a:gd name="connsiteX1" fmla="*/ 310870 w 310870"/>
                  <a:gd name="connsiteY1" fmla="*/ 312033 h 2017384"/>
                  <a:gd name="connsiteX2" fmla="*/ 310870 w 310870"/>
                  <a:gd name="connsiteY2" fmla="*/ 2017384 h 2017384"/>
                  <a:gd name="connsiteX3" fmla="*/ 0 w 310870"/>
                  <a:gd name="connsiteY3" fmla="*/ 2017384 h 2017384"/>
                  <a:gd name="connsiteX4" fmla="*/ 0 w 310870"/>
                  <a:gd name="connsiteY4" fmla="*/ 0 h 2017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70" h="2017384">
                    <a:moveTo>
                      <a:pt x="0" y="0"/>
                    </a:moveTo>
                    <a:lnTo>
                      <a:pt x="310870" y="312033"/>
                    </a:lnTo>
                    <a:lnTo>
                      <a:pt x="310870" y="2017384"/>
                    </a:lnTo>
                    <a:lnTo>
                      <a:pt x="0" y="2017384"/>
                    </a:ln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FFFF"/>
                  </a:solidFill>
                </a:endParaRPr>
              </a:p>
            </p:txBody>
          </p:sp>
          <p:sp>
            <p:nvSpPr>
              <p:cNvPr id="146" name="Freeform 145"/>
              <p:cNvSpPr/>
              <p:nvPr/>
            </p:nvSpPr>
            <p:spPr>
              <a:xfrm>
                <a:off x="2451969" y="4533893"/>
                <a:ext cx="339233" cy="1669217"/>
              </a:xfrm>
              <a:custGeom>
                <a:avLst/>
                <a:gdLst>
                  <a:gd name="connsiteX0" fmla="*/ 0 w 339233"/>
                  <a:gd name="connsiteY0" fmla="*/ 0 h 1669217"/>
                  <a:gd name="connsiteX1" fmla="*/ 339233 w 339233"/>
                  <a:gd name="connsiteY1" fmla="*/ 340502 h 1669217"/>
                  <a:gd name="connsiteX2" fmla="*/ 339233 w 339233"/>
                  <a:gd name="connsiteY2" fmla="*/ 1669217 h 1669217"/>
                  <a:gd name="connsiteX3" fmla="*/ 0 w 339233"/>
                  <a:gd name="connsiteY3" fmla="*/ 1669217 h 1669217"/>
                  <a:gd name="connsiteX4" fmla="*/ 0 w 339233"/>
                  <a:gd name="connsiteY4" fmla="*/ 0 h 1669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233" h="1669217">
                    <a:moveTo>
                      <a:pt x="0" y="0"/>
                    </a:moveTo>
                    <a:lnTo>
                      <a:pt x="339233" y="340502"/>
                    </a:lnTo>
                    <a:lnTo>
                      <a:pt x="339233" y="1669217"/>
                    </a:lnTo>
                    <a:lnTo>
                      <a:pt x="0" y="1669217"/>
                    </a:ln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FFFF"/>
                  </a:solidFill>
                </a:endParaRPr>
              </a:p>
            </p:txBody>
          </p:sp>
          <p:sp>
            <p:nvSpPr>
              <p:cNvPr id="147" name="Freeform 146"/>
              <p:cNvSpPr/>
              <p:nvPr/>
            </p:nvSpPr>
            <p:spPr>
              <a:xfrm>
                <a:off x="2827202" y="4910529"/>
                <a:ext cx="339233" cy="1292580"/>
              </a:xfrm>
              <a:custGeom>
                <a:avLst/>
                <a:gdLst>
                  <a:gd name="connsiteX0" fmla="*/ 0 w 339233"/>
                  <a:gd name="connsiteY0" fmla="*/ 0 h 1292580"/>
                  <a:gd name="connsiteX1" fmla="*/ 339233 w 339233"/>
                  <a:gd name="connsiteY1" fmla="*/ 340502 h 1292580"/>
                  <a:gd name="connsiteX2" fmla="*/ 339233 w 339233"/>
                  <a:gd name="connsiteY2" fmla="*/ 1292580 h 1292580"/>
                  <a:gd name="connsiteX3" fmla="*/ 0 w 339233"/>
                  <a:gd name="connsiteY3" fmla="*/ 1292580 h 1292580"/>
                  <a:gd name="connsiteX4" fmla="*/ 0 w 339233"/>
                  <a:gd name="connsiteY4" fmla="*/ 0 h 1292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233" h="1292580">
                    <a:moveTo>
                      <a:pt x="0" y="0"/>
                    </a:moveTo>
                    <a:lnTo>
                      <a:pt x="339233" y="340502"/>
                    </a:lnTo>
                    <a:lnTo>
                      <a:pt x="339233" y="1292580"/>
                    </a:lnTo>
                    <a:lnTo>
                      <a:pt x="0" y="1292580"/>
                    </a:lnTo>
                    <a:lnTo>
                      <a:pt x="0" y="0"/>
                    </a:lnTo>
                    <a:close/>
                  </a:path>
                </a:pathLst>
              </a:cu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FFFF"/>
                  </a:solidFill>
                </a:endParaRPr>
              </a:p>
            </p:txBody>
          </p:sp>
          <p:sp>
            <p:nvSpPr>
              <p:cNvPr id="148" name="Freeform 147"/>
              <p:cNvSpPr/>
              <p:nvPr/>
            </p:nvSpPr>
            <p:spPr>
              <a:xfrm>
                <a:off x="3202435" y="5287165"/>
                <a:ext cx="295421" cy="915944"/>
              </a:xfrm>
              <a:custGeom>
                <a:avLst/>
                <a:gdLst>
                  <a:gd name="connsiteX0" fmla="*/ 0 w 295421"/>
                  <a:gd name="connsiteY0" fmla="*/ 0 h 915944"/>
                  <a:gd name="connsiteX1" fmla="*/ 295421 w 295421"/>
                  <a:gd name="connsiteY1" fmla="*/ 296526 h 915944"/>
                  <a:gd name="connsiteX2" fmla="*/ 295421 w 295421"/>
                  <a:gd name="connsiteY2" fmla="*/ 915944 h 915944"/>
                  <a:gd name="connsiteX3" fmla="*/ 0 w 295421"/>
                  <a:gd name="connsiteY3" fmla="*/ 915944 h 915944"/>
                  <a:gd name="connsiteX4" fmla="*/ 0 w 295421"/>
                  <a:gd name="connsiteY4" fmla="*/ 0 h 915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421" h="915944">
                    <a:moveTo>
                      <a:pt x="0" y="0"/>
                    </a:moveTo>
                    <a:lnTo>
                      <a:pt x="295421" y="296526"/>
                    </a:lnTo>
                    <a:lnTo>
                      <a:pt x="295421" y="915944"/>
                    </a:lnTo>
                    <a:lnTo>
                      <a:pt x="0" y="915944"/>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solidFill>
                    <a:srgbClr val="FFFFFF"/>
                  </a:solidFill>
                </a:endParaRPr>
              </a:p>
            </p:txBody>
          </p:sp>
          <p:sp>
            <p:nvSpPr>
              <p:cNvPr id="149" name="Freeform 148"/>
              <p:cNvSpPr/>
              <p:nvPr/>
            </p:nvSpPr>
            <p:spPr>
              <a:xfrm>
                <a:off x="3543576" y="5629583"/>
                <a:ext cx="571390" cy="573527"/>
              </a:xfrm>
              <a:custGeom>
                <a:avLst/>
                <a:gdLst>
                  <a:gd name="connsiteX0" fmla="*/ 0 w 571390"/>
                  <a:gd name="connsiteY0" fmla="*/ 0 h 573527"/>
                  <a:gd name="connsiteX1" fmla="*/ 571390 w 571390"/>
                  <a:gd name="connsiteY1" fmla="*/ 573527 h 573527"/>
                  <a:gd name="connsiteX2" fmla="*/ 0 w 571390"/>
                  <a:gd name="connsiteY2" fmla="*/ 573527 h 573527"/>
                  <a:gd name="connsiteX3" fmla="*/ 0 w 571390"/>
                  <a:gd name="connsiteY3" fmla="*/ 0 h 573527"/>
                </a:gdLst>
                <a:ahLst/>
                <a:cxnLst>
                  <a:cxn ang="0">
                    <a:pos x="connsiteX0" y="connsiteY0"/>
                  </a:cxn>
                  <a:cxn ang="0">
                    <a:pos x="connsiteX1" y="connsiteY1"/>
                  </a:cxn>
                  <a:cxn ang="0">
                    <a:pos x="connsiteX2" y="connsiteY2"/>
                  </a:cxn>
                  <a:cxn ang="0">
                    <a:pos x="connsiteX3" y="connsiteY3"/>
                  </a:cxn>
                </a:cxnLst>
                <a:rect l="l" t="t" r="r" b="b"/>
                <a:pathLst>
                  <a:path w="571390" h="573527">
                    <a:moveTo>
                      <a:pt x="0" y="0"/>
                    </a:moveTo>
                    <a:lnTo>
                      <a:pt x="571390" y="573527"/>
                    </a:lnTo>
                    <a:lnTo>
                      <a:pt x="0" y="573527"/>
                    </a:lnTo>
                    <a:lnTo>
                      <a:pt x="0" y="0"/>
                    </a:lnTo>
                    <a:close/>
                  </a:path>
                </a:pathLst>
              </a:cu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solidFill>
                    <a:srgbClr val="FFFFFF"/>
                  </a:solidFill>
                </a:endParaRPr>
              </a:p>
            </p:txBody>
          </p:sp>
          <p:grpSp>
            <p:nvGrpSpPr>
              <p:cNvPr id="6" name="Group 149"/>
              <p:cNvGrpSpPr/>
              <p:nvPr/>
            </p:nvGrpSpPr>
            <p:grpSpPr>
              <a:xfrm>
                <a:off x="4690392" y="4313023"/>
                <a:ext cx="1909232" cy="1916373"/>
                <a:chOff x="5112067" y="3789373"/>
                <a:chExt cx="1909232" cy="1916373"/>
              </a:xfrm>
            </p:grpSpPr>
            <p:sp>
              <p:nvSpPr>
                <p:cNvPr id="173" name="Freeform 172"/>
                <p:cNvSpPr/>
                <p:nvPr/>
              </p:nvSpPr>
              <p:spPr>
                <a:xfrm>
                  <a:off x="6654667" y="3789373"/>
                  <a:ext cx="366632" cy="1916373"/>
                </a:xfrm>
                <a:custGeom>
                  <a:avLst/>
                  <a:gdLst>
                    <a:gd name="connsiteX0" fmla="*/ 366632 w 366632"/>
                    <a:gd name="connsiteY0" fmla="*/ 0 h 1916373"/>
                    <a:gd name="connsiteX1" fmla="*/ 366632 w 366632"/>
                    <a:gd name="connsiteY1" fmla="*/ 1916373 h 1916373"/>
                    <a:gd name="connsiteX2" fmla="*/ 0 w 366632"/>
                    <a:gd name="connsiteY2" fmla="*/ 1916373 h 1916373"/>
                    <a:gd name="connsiteX3" fmla="*/ 0 w 366632"/>
                    <a:gd name="connsiteY3" fmla="*/ 368003 h 1916373"/>
                    <a:gd name="connsiteX4" fmla="*/ 366632 w 366632"/>
                    <a:gd name="connsiteY4" fmla="*/ 0 h 191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632" h="1916373">
                      <a:moveTo>
                        <a:pt x="366632" y="0"/>
                      </a:moveTo>
                      <a:lnTo>
                        <a:pt x="366632" y="1916373"/>
                      </a:lnTo>
                      <a:lnTo>
                        <a:pt x="0" y="1916373"/>
                      </a:lnTo>
                      <a:lnTo>
                        <a:pt x="0" y="368003"/>
                      </a:lnTo>
                      <a:lnTo>
                        <a:pt x="366632"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dirty="0">
                    <a:solidFill>
                      <a:srgbClr val="FFFFFF"/>
                    </a:solidFill>
                  </a:endParaRPr>
                </a:p>
              </p:txBody>
            </p:sp>
            <p:sp>
              <p:nvSpPr>
                <p:cNvPr id="174" name="Freeform 173"/>
                <p:cNvSpPr/>
                <p:nvPr/>
              </p:nvSpPr>
              <p:spPr>
                <a:xfrm>
                  <a:off x="6197514" y="4193511"/>
                  <a:ext cx="421153" cy="1512235"/>
                </a:xfrm>
                <a:custGeom>
                  <a:avLst/>
                  <a:gdLst>
                    <a:gd name="connsiteX0" fmla="*/ 421153 w 421153"/>
                    <a:gd name="connsiteY0" fmla="*/ 0 h 1512235"/>
                    <a:gd name="connsiteX1" fmla="*/ 421153 w 421153"/>
                    <a:gd name="connsiteY1" fmla="*/ 1512235 h 1512235"/>
                    <a:gd name="connsiteX2" fmla="*/ 0 w 421153"/>
                    <a:gd name="connsiteY2" fmla="*/ 1512235 h 1512235"/>
                    <a:gd name="connsiteX3" fmla="*/ 0 w 421153"/>
                    <a:gd name="connsiteY3" fmla="*/ 422728 h 1512235"/>
                    <a:gd name="connsiteX4" fmla="*/ 421153 w 421153"/>
                    <a:gd name="connsiteY4" fmla="*/ 0 h 1512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153" h="1512235">
                      <a:moveTo>
                        <a:pt x="421153" y="0"/>
                      </a:moveTo>
                      <a:lnTo>
                        <a:pt x="421153" y="1512235"/>
                      </a:lnTo>
                      <a:lnTo>
                        <a:pt x="0" y="1512235"/>
                      </a:lnTo>
                      <a:lnTo>
                        <a:pt x="0" y="422728"/>
                      </a:lnTo>
                      <a:lnTo>
                        <a:pt x="42115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dirty="0">
                    <a:solidFill>
                      <a:srgbClr val="FFFFFF"/>
                    </a:solidFill>
                  </a:endParaRPr>
                </a:p>
              </p:txBody>
            </p:sp>
            <p:sp>
              <p:nvSpPr>
                <p:cNvPr id="175" name="Freeform 174"/>
                <p:cNvSpPr/>
                <p:nvPr/>
              </p:nvSpPr>
              <p:spPr>
                <a:xfrm>
                  <a:off x="5112067" y="4652373"/>
                  <a:ext cx="1049447" cy="1053372"/>
                </a:xfrm>
                <a:custGeom>
                  <a:avLst/>
                  <a:gdLst>
                    <a:gd name="connsiteX0" fmla="*/ 1049447 w 1049447"/>
                    <a:gd name="connsiteY0" fmla="*/ 0 h 1053372"/>
                    <a:gd name="connsiteX1" fmla="*/ 1049447 w 1049447"/>
                    <a:gd name="connsiteY1" fmla="*/ 1053372 h 1053372"/>
                    <a:gd name="connsiteX2" fmla="*/ 0 w 1049447"/>
                    <a:gd name="connsiteY2" fmla="*/ 1053372 h 1053372"/>
                    <a:gd name="connsiteX3" fmla="*/ 1049447 w 1049447"/>
                    <a:gd name="connsiteY3" fmla="*/ 0 h 1053372"/>
                  </a:gdLst>
                  <a:ahLst/>
                  <a:cxnLst>
                    <a:cxn ang="0">
                      <a:pos x="connsiteX0" y="connsiteY0"/>
                    </a:cxn>
                    <a:cxn ang="0">
                      <a:pos x="connsiteX1" y="connsiteY1"/>
                    </a:cxn>
                    <a:cxn ang="0">
                      <a:pos x="connsiteX2" y="connsiteY2"/>
                    </a:cxn>
                    <a:cxn ang="0">
                      <a:pos x="connsiteX3" y="connsiteY3"/>
                    </a:cxn>
                  </a:cxnLst>
                  <a:rect l="l" t="t" r="r" b="b"/>
                  <a:pathLst>
                    <a:path w="1049447" h="1053372">
                      <a:moveTo>
                        <a:pt x="1049447" y="0"/>
                      </a:moveTo>
                      <a:lnTo>
                        <a:pt x="1049447" y="1053372"/>
                      </a:lnTo>
                      <a:lnTo>
                        <a:pt x="0" y="1053372"/>
                      </a:lnTo>
                      <a:lnTo>
                        <a:pt x="1049447"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dirty="0">
                    <a:solidFill>
                      <a:srgbClr val="FFFFFF"/>
                    </a:solidFill>
                  </a:endParaRPr>
                </a:p>
              </p:txBody>
            </p:sp>
          </p:grpSp>
          <p:sp>
            <p:nvSpPr>
              <p:cNvPr id="151" name="Freeform 150"/>
              <p:cNvSpPr/>
              <p:nvPr/>
            </p:nvSpPr>
            <p:spPr>
              <a:xfrm>
                <a:off x="3701568" y="1616927"/>
                <a:ext cx="1488437" cy="747002"/>
              </a:xfrm>
              <a:custGeom>
                <a:avLst/>
                <a:gdLst>
                  <a:gd name="connsiteX0" fmla="*/ 744218 w 1488437"/>
                  <a:gd name="connsiteY0" fmla="*/ 0 h 747002"/>
                  <a:gd name="connsiteX1" fmla="*/ 1488437 w 1488437"/>
                  <a:gd name="connsiteY1" fmla="*/ 747002 h 747002"/>
                  <a:gd name="connsiteX2" fmla="*/ 0 w 1488437"/>
                  <a:gd name="connsiteY2" fmla="*/ 747002 h 747002"/>
                  <a:gd name="connsiteX3" fmla="*/ 744218 w 1488437"/>
                  <a:gd name="connsiteY3" fmla="*/ 0 h 747002"/>
                </a:gdLst>
                <a:ahLst/>
                <a:cxnLst>
                  <a:cxn ang="0">
                    <a:pos x="connsiteX0" y="connsiteY0"/>
                  </a:cxn>
                  <a:cxn ang="0">
                    <a:pos x="connsiteX1" y="connsiteY1"/>
                  </a:cxn>
                  <a:cxn ang="0">
                    <a:pos x="connsiteX2" y="connsiteY2"/>
                  </a:cxn>
                  <a:cxn ang="0">
                    <a:pos x="connsiteX3" y="connsiteY3"/>
                  </a:cxn>
                </a:cxnLst>
                <a:rect l="l" t="t" r="r" b="b"/>
                <a:pathLst>
                  <a:path w="1488437" h="747002">
                    <a:moveTo>
                      <a:pt x="744218" y="0"/>
                    </a:moveTo>
                    <a:lnTo>
                      <a:pt x="1488437" y="747002"/>
                    </a:lnTo>
                    <a:lnTo>
                      <a:pt x="0" y="747002"/>
                    </a:lnTo>
                    <a:lnTo>
                      <a:pt x="744218"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b="1" dirty="0">
                  <a:solidFill>
                    <a:srgbClr val="FFFFFF"/>
                  </a:solidFill>
                </a:endParaRPr>
              </a:p>
            </p:txBody>
          </p:sp>
          <p:sp>
            <p:nvSpPr>
              <p:cNvPr id="152" name="Freeform 151"/>
              <p:cNvSpPr/>
              <p:nvPr/>
            </p:nvSpPr>
            <p:spPr>
              <a:xfrm>
                <a:off x="3071932" y="2399929"/>
                <a:ext cx="1322846" cy="580362"/>
              </a:xfrm>
              <a:custGeom>
                <a:avLst/>
                <a:gdLst>
                  <a:gd name="connsiteX0" fmla="*/ 578200 w 1322846"/>
                  <a:gd name="connsiteY0" fmla="*/ 0 h 580362"/>
                  <a:gd name="connsiteX1" fmla="*/ 1322846 w 1322846"/>
                  <a:gd name="connsiteY1" fmla="*/ 0 h 580362"/>
                  <a:gd name="connsiteX2" fmla="*/ 1322846 w 1322846"/>
                  <a:gd name="connsiteY2" fmla="*/ 580362 h 580362"/>
                  <a:gd name="connsiteX3" fmla="*/ 0 w 1322846"/>
                  <a:gd name="connsiteY3" fmla="*/ 580362 h 580362"/>
                  <a:gd name="connsiteX4" fmla="*/ 578200 w 1322846"/>
                  <a:gd name="connsiteY4" fmla="*/ 0 h 580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846" h="580362">
                    <a:moveTo>
                      <a:pt x="578200" y="0"/>
                    </a:moveTo>
                    <a:lnTo>
                      <a:pt x="1322846" y="0"/>
                    </a:lnTo>
                    <a:lnTo>
                      <a:pt x="1322846" y="580362"/>
                    </a:lnTo>
                    <a:lnTo>
                      <a:pt x="0" y="580362"/>
                    </a:lnTo>
                    <a:lnTo>
                      <a:pt x="5782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1400" b="1" dirty="0">
                  <a:solidFill>
                    <a:srgbClr val="FFFFFF"/>
                  </a:solidFill>
                </a:endParaRPr>
              </a:p>
            </p:txBody>
          </p:sp>
          <p:sp>
            <p:nvSpPr>
              <p:cNvPr id="153" name="Freeform 152"/>
              <p:cNvSpPr/>
              <p:nvPr/>
            </p:nvSpPr>
            <p:spPr>
              <a:xfrm>
                <a:off x="4430778" y="2399929"/>
                <a:ext cx="1357722" cy="580362"/>
              </a:xfrm>
              <a:custGeom>
                <a:avLst/>
                <a:gdLst>
                  <a:gd name="connsiteX0" fmla="*/ 0 w 1357722"/>
                  <a:gd name="connsiteY0" fmla="*/ 0 h 580362"/>
                  <a:gd name="connsiteX1" fmla="*/ 779523 w 1357722"/>
                  <a:gd name="connsiteY1" fmla="*/ 0 h 580362"/>
                  <a:gd name="connsiteX2" fmla="*/ 1357722 w 1357722"/>
                  <a:gd name="connsiteY2" fmla="*/ 580362 h 580362"/>
                  <a:gd name="connsiteX3" fmla="*/ 0 w 1357722"/>
                  <a:gd name="connsiteY3" fmla="*/ 580362 h 580362"/>
                  <a:gd name="connsiteX4" fmla="*/ 0 w 1357722"/>
                  <a:gd name="connsiteY4" fmla="*/ 0 h 580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722" h="580362">
                    <a:moveTo>
                      <a:pt x="0" y="0"/>
                    </a:moveTo>
                    <a:lnTo>
                      <a:pt x="779523" y="0"/>
                    </a:lnTo>
                    <a:lnTo>
                      <a:pt x="1357722" y="580362"/>
                    </a:lnTo>
                    <a:lnTo>
                      <a:pt x="0" y="580362"/>
                    </a:ln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1400" b="1" dirty="0">
                  <a:solidFill>
                    <a:srgbClr val="FFFFFF"/>
                  </a:solidFill>
                </a:endParaRPr>
              </a:p>
            </p:txBody>
          </p:sp>
          <p:sp>
            <p:nvSpPr>
              <p:cNvPr id="154" name="Freeform 153"/>
              <p:cNvSpPr/>
              <p:nvPr/>
            </p:nvSpPr>
            <p:spPr>
              <a:xfrm>
                <a:off x="3368514" y="5248758"/>
                <a:ext cx="2123404" cy="472519"/>
              </a:xfrm>
              <a:custGeom>
                <a:avLst/>
                <a:gdLst>
                  <a:gd name="connsiteX0" fmla="*/ 0 w 2123404"/>
                  <a:gd name="connsiteY0" fmla="*/ 0 h 472519"/>
                  <a:gd name="connsiteX1" fmla="*/ 2123404 w 2123404"/>
                  <a:gd name="connsiteY1" fmla="*/ 0 h 472519"/>
                  <a:gd name="connsiteX2" fmla="*/ 1652646 w 2123404"/>
                  <a:gd name="connsiteY2" fmla="*/ 472519 h 472519"/>
                  <a:gd name="connsiteX3" fmla="*/ 470758 w 2123404"/>
                  <a:gd name="connsiteY3" fmla="*/ 472519 h 472519"/>
                  <a:gd name="connsiteX4" fmla="*/ 0 w 2123404"/>
                  <a:gd name="connsiteY4" fmla="*/ 0 h 47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3404" h="472519">
                    <a:moveTo>
                      <a:pt x="0" y="0"/>
                    </a:moveTo>
                    <a:lnTo>
                      <a:pt x="2123404" y="0"/>
                    </a:lnTo>
                    <a:lnTo>
                      <a:pt x="1652646" y="472519"/>
                    </a:lnTo>
                    <a:lnTo>
                      <a:pt x="470758" y="472519"/>
                    </a:lnTo>
                    <a:lnTo>
                      <a:pt x="0" y="0"/>
                    </a:lnTo>
                    <a:close/>
                  </a:path>
                </a:pathLst>
              </a:cu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1400" b="1" dirty="0">
                  <a:solidFill>
                    <a:srgbClr val="FFFFFF"/>
                  </a:solidFill>
                </a:endParaRPr>
              </a:p>
            </p:txBody>
          </p:sp>
          <p:sp>
            <p:nvSpPr>
              <p:cNvPr id="155" name="Freeform 154"/>
              <p:cNvSpPr/>
              <p:nvPr/>
            </p:nvSpPr>
            <p:spPr>
              <a:xfrm>
                <a:off x="3875138" y="5757277"/>
                <a:ext cx="1110156" cy="557154"/>
              </a:xfrm>
              <a:custGeom>
                <a:avLst/>
                <a:gdLst>
                  <a:gd name="connsiteX0" fmla="*/ 0 w 1110156"/>
                  <a:gd name="connsiteY0" fmla="*/ 0 h 557154"/>
                  <a:gd name="connsiteX1" fmla="*/ 1110156 w 1110156"/>
                  <a:gd name="connsiteY1" fmla="*/ 0 h 557154"/>
                  <a:gd name="connsiteX2" fmla="*/ 555078 w 1110156"/>
                  <a:gd name="connsiteY2" fmla="*/ 557154 h 557154"/>
                  <a:gd name="connsiteX3" fmla="*/ 0 w 1110156"/>
                  <a:gd name="connsiteY3" fmla="*/ 0 h 557154"/>
                </a:gdLst>
                <a:ahLst/>
                <a:cxnLst>
                  <a:cxn ang="0">
                    <a:pos x="connsiteX0" y="connsiteY0"/>
                  </a:cxn>
                  <a:cxn ang="0">
                    <a:pos x="connsiteX1" y="connsiteY1"/>
                  </a:cxn>
                  <a:cxn ang="0">
                    <a:pos x="connsiteX2" y="connsiteY2"/>
                  </a:cxn>
                  <a:cxn ang="0">
                    <a:pos x="connsiteX3" y="connsiteY3"/>
                  </a:cxn>
                </a:cxnLst>
                <a:rect l="l" t="t" r="r" b="b"/>
                <a:pathLst>
                  <a:path w="1110156" h="557154">
                    <a:moveTo>
                      <a:pt x="0" y="0"/>
                    </a:moveTo>
                    <a:lnTo>
                      <a:pt x="1110156" y="0"/>
                    </a:lnTo>
                    <a:lnTo>
                      <a:pt x="555078" y="557154"/>
                    </a:lnTo>
                    <a:lnTo>
                      <a:pt x="0" y="0"/>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1400" b="1" dirty="0">
                  <a:solidFill>
                    <a:srgbClr val="FFFFFF"/>
                  </a:solidFill>
                </a:endParaRPr>
              </a:p>
            </p:txBody>
          </p:sp>
          <p:sp>
            <p:nvSpPr>
              <p:cNvPr id="156" name="Freeform 155"/>
              <p:cNvSpPr/>
              <p:nvPr/>
            </p:nvSpPr>
            <p:spPr>
              <a:xfrm>
                <a:off x="2500188" y="3088291"/>
                <a:ext cx="3860059" cy="465884"/>
              </a:xfrm>
              <a:custGeom>
                <a:avLst/>
                <a:gdLst>
                  <a:gd name="connsiteX0" fmla="*/ 464148 w 3860059"/>
                  <a:gd name="connsiteY0" fmla="*/ 0 h 465884"/>
                  <a:gd name="connsiteX1" fmla="*/ 3395911 w 3860059"/>
                  <a:gd name="connsiteY1" fmla="*/ 0 h 465884"/>
                  <a:gd name="connsiteX2" fmla="*/ 3860059 w 3860059"/>
                  <a:gd name="connsiteY2" fmla="*/ 465884 h 465884"/>
                  <a:gd name="connsiteX3" fmla="*/ 0 w 3860059"/>
                  <a:gd name="connsiteY3" fmla="*/ 465884 h 465884"/>
                  <a:gd name="connsiteX4" fmla="*/ 464148 w 3860059"/>
                  <a:gd name="connsiteY4" fmla="*/ 0 h 465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0059" h="465884">
                    <a:moveTo>
                      <a:pt x="464148" y="0"/>
                    </a:moveTo>
                    <a:lnTo>
                      <a:pt x="3395911" y="0"/>
                    </a:lnTo>
                    <a:lnTo>
                      <a:pt x="3860059" y="465884"/>
                    </a:lnTo>
                    <a:lnTo>
                      <a:pt x="0" y="465884"/>
                    </a:lnTo>
                    <a:lnTo>
                      <a:pt x="464148"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1400" b="1" dirty="0">
                  <a:solidFill>
                    <a:srgbClr val="FFFFFF"/>
                  </a:solidFill>
                </a:endParaRPr>
              </a:p>
            </p:txBody>
          </p:sp>
          <p:sp>
            <p:nvSpPr>
              <p:cNvPr id="157" name="Freeform 156"/>
              <p:cNvSpPr/>
              <p:nvPr/>
            </p:nvSpPr>
            <p:spPr>
              <a:xfrm>
                <a:off x="2291360" y="4167575"/>
                <a:ext cx="4277712" cy="454680"/>
              </a:xfrm>
              <a:custGeom>
                <a:avLst/>
                <a:gdLst>
                  <a:gd name="connsiteX0" fmla="*/ 0 w 4277712"/>
                  <a:gd name="connsiteY0" fmla="*/ 0 h 454680"/>
                  <a:gd name="connsiteX1" fmla="*/ 4277712 w 4277712"/>
                  <a:gd name="connsiteY1" fmla="*/ 0 h 454680"/>
                  <a:gd name="connsiteX2" fmla="*/ 3824727 w 4277712"/>
                  <a:gd name="connsiteY2" fmla="*/ 454680 h 454680"/>
                  <a:gd name="connsiteX3" fmla="*/ 452986 w 4277712"/>
                  <a:gd name="connsiteY3" fmla="*/ 454680 h 454680"/>
                  <a:gd name="connsiteX4" fmla="*/ 0 w 4277712"/>
                  <a:gd name="connsiteY4" fmla="*/ 0 h 454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7712" h="454680">
                    <a:moveTo>
                      <a:pt x="0" y="0"/>
                    </a:moveTo>
                    <a:lnTo>
                      <a:pt x="4277712" y="0"/>
                    </a:lnTo>
                    <a:lnTo>
                      <a:pt x="3824727" y="454680"/>
                    </a:lnTo>
                    <a:lnTo>
                      <a:pt x="452986" y="454680"/>
                    </a:ln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1400" b="1" dirty="0">
                  <a:solidFill>
                    <a:srgbClr val="FFFFFF"/>
                  </a:solidFill>
                </a:endParaRPr>
              </a:p>
            </p:txBody>
          </p:sp>
          <p:sp>
            <p:nvSpPr>
              <p:cNvPr id="158" name="Freeform 157"/>
              <p:cNvSpPr/>
              <p:nvPr/>
            </p:nvSpPr>
            <p:spPr>
              <a:xfrm rot="16200000">
                <a:off x="3390828" y="4191370"/>
                <a:ext cx="482503" cy="1560273"/>
              </a:xfrm>
              <a:custGeom>
                <a:avLst/>
                <a:gdLst>
                  <a:gd name="connsiteX0" fmla="*/ 482503 w 482503"/>
                  <a:gd name="connsiteY0" fmla="*/ 0 h 1560273"/>
                  <a:gd name="connsiteX1" fmla="*/ 482503 w 482503"/>
                  <a:gd name="connsiteY1" fmla="*/ 1560273 h 1560273"/>
                  <a:gd name="connsiteX2" fmla="*/ 0 w 482503"/>
                  <a:gd name="connsiteY2" fmla="*/ 1560273 h 1560273"/>
                  <a:gd name="connsiteX3" fmla="*/ 0 w 482503"/>
                  <a:gd name="connsiteY3" fmla="*/ 480705 h 1560273"/>
                  <a:gd name="connsiteX4" fmla="*/ 482503 w 482503"/>
                  <a:gd name="connsiteY4" fmla="*/ 0 h 15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03" h="1560273">
                    <a:moveTo>
                      <a:pt x="482503" y="0"/>
                    </a:moveTo>
                    <a:lnTo>
                      <a:pt x="482503" y="1560273"/>
                    </a:lnTo>
                    <a:lnTo>
                      <a:pt x="0" y="1560273"/>
                    </a:lnTo>
                    <a:lnTo>
                      <a:pt x="0" y="480705"/>
                    </a:lnTo>
                    <a:lnTo>
                      <a:pt x="482503" y="0"/>
                    </a:lnTo>
                    <a:close/>
                  </a:path>
                </a:pathLst>
              </a:cu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1200" b="1" dirty="0">
                  <a:solidFill>
                    <a:srgbClr val="FFFFFF"/>
                  </a:solidFill>
                </a:endParaRPr>
              </a:p>
            </p:txBody>
          </p:sp>
          <p:sp>
            <p:nvSpPr>
              <p:cNvPr id="159" name="Freeform 158"/>
              <p:cNvSpPr/>
              <p:nvPr/>
            </p:nvSpPr>
            <p:spPr>
              <a:xfrm rot="16200000">
                <a:off x="4987101" y="4191370"/>
                <a:ext cx="482503" cy="1560273"/>
              </a:xfrm>
              <a:custGeom>
                <a:avLst/>
                <a:gdLst>
                  <a:gd name="connsiteX0" fmla="*/ 482503 w 482503"/>
                  <a:gd name="connsiteY0" fmla="*/ 0 h 1560273"/>
                  <a:gd name="connsiteX1" fmla="*/ 482503 w 482503"/>
                  <a:gd name="connsiteY1" fmla="*/ 1560273 h 1560273"/>
                  <a:gd name="connsiteX2" fmla="*/ 0 w 482503"/>
                  <a:gd name="connsiteY2" fmla="*/ 1079568 h 1560273"/>
                  <a:gd name="connsiteX3" fmla="*/ 0 w 482503"/>
                  <a:gd name="connsiteY3" fmla="*/ 0 h 1560273"/>
                  <a:gd name="connsiteX4" fmla="*/ 482503 w 482503"/>
                  <a:gd name="connsiteY4" fmla="*/ 0 h 15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03" h="1560273">
                    <a:moveTo>
                      <a:pt x="482503" y="0"/>
                    </a:moveTo>
                    <a:lnTo>
                      <a:pt x="482503" y="1560273"/>
                    </a:lnTo>
                    <a:lnTo>
                      <a:pt x="0" y="1079568"/>
                    </a:lnTo>
                    <a:lnTo>
                      <a:pt x="0" y="0"/>
                    </a:lnTo>
                    <a:lnTo>
                      <a:pt x="482503"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1400" b="1" dirty="0">
                  <a:solidFill>
                    <a:srgbClr val="FFFFFF"/>
                  </a:solidFill>
                </a:endParaRPr>
              </a:p>
            </p:txBody>
          </p:sp>
          <p:sp>
            <p:nvSpPr>
              <p:cNvPr id="160" name="TextBox 159"/>
              <p:cNvSpPr txBox="1"/>
              <p:nvPr/>
            </p:nvSpPr>
            <p:spPr>
              <a:xfrm>
                <a:off x="3340982" y="2431162"/>
                <a:ext cx="1179516" cy="514154"/>
              </a:xfrm>
              <a:prstGeom prst="rect">
                <a:avLst/>
              </a:prstGeom>
              <a:noFill/>
            </p:spPr>
            <p:txBody>
              <a:bodyPr wrap="square" rtlCol="0">
                <a:spAutoFit/>
              </a:bodyPr>
              <a:lstStyle/>
              <a:p>
                <a:pPr algn="ctr"/>
                <a:r>
                  <a:rPr lang="en-AU" sz="1200" b="1" spc="-100" dirty="0">
                    <a:solidFill>
                      <a:srgbClr val="FFFFFF"/>
                    </a:solidFill>
                    <a:latin typeface="Arial"/>
                  </a:rPr>
                  <a:t>Planning &amp; Resourcing</a:t>
                </a:r>
              </a:p>
            </p:txBody>
          </p:sp>
          <p:sp>
            <p:nvSpPr>
              <p:cNvPr id="161" name="TextBox 160"/>
              <p:cNvSpPr txBox="1"/>
              <p:nvPr/>
            </p:nvSpPr>
            <p:spPr>
              <a:xfrm>
                <a:off x="3983781" y="1945243"/>
                <a:ext cx="824300" cy="308493"/>
              </a:xfrm>
              <a:prstGeom prst="rect">
                <a:avLst/>
              </a:prstGeom>
              <a:noFill/>
            </p:spPr>
            <p:txBody>
              <a:bodyPr wrap="none" rtlCol="0">
                <a:spAutoFit/>
              </a:bodyPr>
              <a:lstStyle/>
              <a:p>
                <a:r>
                  <a:rPr lang="en-AU" sz="1200" b="1" dirty="0">
                    <a:solidFill>
                      <a:srgbClr val="FFFFFF"/>
                    </a:solidFill>
                    <a:latin typeface="Arial"/>
                  </a:rPr>
                  <a:t>Strategy</a:t>
                </a:r>
              </a:p>
            </p:txBody>
          </p:sp>
          <p:sp>
            <p:nvSpPr>
              <p:cNvPr id="162" name="TextBox 161"/>
              <p:cNvSpPr txBox="1"/>
              <p:nvPr/>
            </p:nvSpPr>
            <p:spPr>
              <a:xfrm>
                <a:off x="3243159" y="3175615"/>
                <a:ext cx="2153769" cy="308493"/>
              </a:xfrm>
              <a:prstGeom prst="rect">
                <a:avLst/>
              </a:prstGeom>
              <a:noFill/>
            </p:spPr>
            <p:txBody>
              <a:bodyPr wrap="none" rtlCol="0">
                <a:spAutoFit/>
              </a:bodyPr>
              <a:lstStyle/>
              <a:p>
                <a:r>
                  <a:rPr lang="en-AU" sz="1200" b="1" dirty="0">
                    <a:solidFill>
                      <a:srgbClr val="FFFFFF"/>
                    </a:solidFill>
                    <a:latin typeface="Arial"/>
                  </a:rPr>
                  <a:t>Relationship Management</a:t>
                </a:r>
              </a:p>
            </p:txBody>
          </p:sp>
          <p:sp>
            <p:nvSpPr>
              <p:cNvPr id="163" name="TextBox 162"/>
              <p:cNvSpPr txBox="1"/>
              <p:nvPr/>
            </p:nvSpPr>
            <p:spPr>
              <a:xfrm>
                <a:off x="3529848" y="4253694"/>
                <a:ext cx="1537591" cy="308493"/>
              </a:xfrm>
              <a:prstGeom prst="rect">
                <a:avLst/>
              </a:prstGeom>
              <a:noFill/>
            </p:spPr>
            <p:txBody>
              <a:bodyPr wrap="none" rtlCol="0">
                <a:spAutoFit/>
              </a:bodyPr>
              <a:lstStyle/>
              <a:p>
                <a:r>
                  <a:rPr lang="en-AU" sz="1200" b="1" dirty="0">
                    <a:solidFill>
                      <a:srgbClr val="FFFFFF"/>
                    </a:solidFill>
                    <a:latin typeface="Arial"/>
                  </a:rPr>
                  <a:t>Risk Management</a:t>
                </a:r>
              </a:p>
            </p:txBody>
          </p:sp>
          <p:sp>
            <p:nvSpPr>
              <p:cNvPr id="164" name="TextBox 163"/>
              <p:cNvSpPr txBox="1"/>
              <p:nvPr/>
            </p:nvSpPr>
            <p:spPr>
              <a:xfrm>
                <a:off x="3918990" y="5232190"/>
                <a:ext cx="1096910" cy="514154"/>
              </a:xfrm>
              <a:prstGeom prst="rect">
                <a:avLst/>
              </a:prstGeom>
              <a:noFill/>
            </p:spPr>
            <p:txBody>
              <a:bodyPr wrap="none" rtlCol="0">
                <a:spAutoFit/>
              </a:bodyPr>
              <a:lstStyle/>
              <a:p>
                <a:pPr algn="ctr"/>
                <a:r>
                  <a:rPr lang="en-AU" sz="1200" b="1" dirty="0">
                    <a:solidFill>
                      <a:srgbClr val="FFFFFF"/>
                    </a:solidFill>
                    <a:latin typeface="Arial"/>
                  </a:rPr>
                  <a:t>Analytics </a:t>
                </a:r>
              </a:p>
              <a:p>
                <a:pPr algn="ctr"/>
                <a:r>
                  <a:rPr lang="en-AU" sz="1200" b="1" dirty="0">
                    <a:solidFill>
                      <a:srgbClr val="FFFFFF"/>
                    </a:solidFill>
                    <a:latin typeface="Arial"/>
                  </a:rPr>
                  <a:t>&amp; Reporting</a:t>
                </a:r>
              </a:p>
            </p:txBody>
          </p:sp>
          <p:sp>
            <p:nvSpPr>
              <p:cNvPr id="165" name="TextBox 164"/>
              <p:cNvSpPr txBox="1"/>
              <p:nvPr/>
            </p:nvSpPr>
            <p:spPr>
              <a:xfrm>
                <a:off x="3530371" y="4827024"/>
                <a:ext cx="486846" cy="308493"/>
              </a:xfrm>
              <a:prstGeom prst="rect">
                <a:avLst/>
              </a:prstGeom>
              <a:noFill/>
            </p:spPr>
            <p:txBody>
              <a:bodyPr wrap="none" rtlCol="0">
                <a:spAutoFit/>
              </a:bodyPr>
              <a:lstStyle/>
              <a:p>
                <a:r>
                  <a:rPr lang="en-AU" sz="1200" b="1" dirty="0">
                    <a:solidFill>
                      <a:srgbClr val="FFFFFF"/>
                    </a:solidFill>
                    <a:latin typeface="Arial"/>
                  </a:rPr>
                  <a:t>P2P</a:t>
                </a:r>
              </a:p>
            </p:txBody>
          </p:sp>
          <p:sp>
            <p:nvSpPr>
              <p:cNvPr id="166" name="TextBox 165"/>
              <p:cNvSpPr txBox="1"/>
              <p:nvPr/>
            </p:nvSpPr>
            <p:spPr>
              <a:xfrm>
                <a:off x="4591439" y="4703321"/>
                <a:ext cx="947257" cy="514154"/>
              </a:xfrm>
              <a:prstGeom prst="rect">
                <a:avLst/>
              </a:prstGeom>
              <a:noFill/>
            </p:spPr>
            <p:txBody>
              <a:bodyPr wrap="none" rtlCol="0">
                <a:spAutoFit/>
              </a:bodyPr>
              <a:lstStyle/>
              <a:p>
                <a:pPr algn="ctr"/>
                <a:r>
                  <a:rPr lang="en-AU" sz="1200" b="1" dirty="0">
                    <a:solidFill>
                      <a:srgbClr val="FFFFFF"/>
                    </a:solidFill>
                    <a:latin typeface="Arial"/>
                  </a:rPr>
                  <a:t>Value </a:t>
                </a:r>
              </a:p>
              <a:p>
                <a:pPr algn="ctr"/>
                <a:r>
                  <a:rPr lang="en-AU" sz="1200" b="1" dirty="0">
                    <a:solidFill>
                      <a:srgbClr val="FFFFFF"/>
                    </a:solidFill>
                    <a:latin typeface="Arial"/>
                  </a:rPr>
                  <a:t>Fulfilment</a:t>
                </a:r>
              </a:p>
            </p:txBody>
          </p:sp>
          <p:sp>
            <p:nvSpPr>
              <p:cNvPr id="167" name="TextBox 166"/>
              <p:cNvSpPr txBox="1"/>
              <p:nvPr/>
            </p:nvSpPr>
            <p:spPr>
              <a:xfrm>
                <a:off x="3987112" y="5730706"/>
                <a:ext cx="797527" cy="308493"/>
              </a:xfrm>
              <a:prstGeom prst="rect">
                <a:avLst/>
              </a:prstGeom>
              <a:noFill/>
            </p:spPr>
            <p:txBody>
              <a:bodyPr wrap="none" rtlCol="0">
                <a:spAutoFit/>
              </a:bodyPr>
              <a:lstStyle/>
              <a:p>
                <a:r>
                  <a:rPr lang="en-AU" sz="1200" b="1" dirty="0">
                    <a:solidFill>
                      <a:srgbClr val="FFFFFF"/>
                    </a:solidFill>
                    <a:latin typeface="Arial"/>
                  </a:rPr>
                  <a:t>Support</a:t>
                </a:r>
              </a:p>
            </p:txBody>
          </p:sp>
          <p:sp>
            <p:nvSpPr>
              <p:cNvPr id="168" name="Freeform 167"/>
              <p:cNvSpPr/>
              <p:nvPr/>
            </p:nvSpPr>
            <p:spPr>
              <a:xfrm>
                <a:off x="2072680" y="3605463"/>
                <a:ext cx="2322667" cy="504000"/>
              </a:xfrm>
              <a:custGeom>
                <a:avLst/>
                <a:gdLst>
                  <a:gd name="connsiteX0" fmla="*/ 2040798 w 2322667"/>
                  <a:gd name="connsiteY0" fmla="*/ 0 h 541401"/>
                  <a:gd name="connsiteX1" fmla="*/ 2322667 w 2322667"/>
                  <a:gd name="connsiteY1" fmla="*/ 0 h 541401"/>
                  <a:gd name="connsiteX2" fmla="*/ 2322667 w 2322667"/>
                  <a:gd name="connsiteY2" fmla="*/ 541401 h 541401"/>
                  <a:gd name="connsiteX3" fmla="*/ 2322000 w 2322667"/>
                  <a:gd name="connsiteY3" fmla="*/ 541401 h 541401"/>
                  <a:gd name="connsiteX4" fmla="*/ 2040798 w 2322667"/>
                  <a:gd name="connsiteY4" fmla="*/ 541401 h 541401"/>
                  <a:gd name="connsiteX5" fmla="*/ 165278 w 2322667"/>
                  <a:gd name="connsiteY5" fmla="*/ 541401 h 541401"/>
                  <a:gd name="connsiteX6" fmla="*/ 0 w 2322667"/>
                  <a:gd name="connsiteY6" fmla="*/ 375505 h 541401"/>
                  <a:gd name="connsiteX7" fmla="*/ 374105 w 2322667"/>
                  <a:gd name="connsiteY7" fmla="*/ 1 h 541401"/>
                  <a:gd name="connsiteX8" fmla="*/ 2040798 w 2322667"/>
                  <a:gd name="connsiteY8" fmla="*/ 1 h 541401"/>
                  <a:gd name="connsiteX9" fmla="*/ 2040798 w 2322667"/>
                  <a:gd name="connsiteY9" fmla="*/ 0 h 54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2667" h="541401">
                    <a:moveTo>
                      <a:pt x="2040798" y="0"/>
                    </a:moveTo>
                    <a:lnTo>
                      <a:pt x="2322667" y="0"/>
                    </a:lnTo>
                    <a:lnTo>
                      <a:pt x="2322667" y="541401"/>
                    </a:lnTo>
                    <a:lnTo>
                      <a:pt x="2322000" y="541401"/>
                    </a:lnTo>
                    <a:lnTo>
                      <a:pt x="2040798" y="541401"/>
                    </a:lnTo>
                    <a:lnTo>
                      <a:pt x="165278" y="541401"/>
                    </a:lnTo>
                    <a:lnTo>
                      <a:pt x="0" y="375505"/>
                    </a:lnTo>
                    <a:lnTo>
                      <a:pt x="374105" y="1"/>
                    </a:lnTo>
                    <a:lnTo>
                      <a:pt x="2040798" y="1"/>
                    </a:lnTo>
                    <a:lnTo>
                      <a:pt x="2040798"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FFFF"/>
                  </a:solidFill>
                </a:endParaRPr>
              </a:p>
            </p:txBody>
          </p:sp>
          <p:sp>
            <p:nvSpPr>
              <p:cNvPr id="169" name="Freeform 168"/>
              <p:cNvSpPr/>
              <p:nvPr/>
            </p:nvSpPr>
            <p:spPr>
              <a:xfrm>
                <a:off x="4431347" y="3605463"/>
                <a:ext cx="2321333" cy="504000"/>
              </a:xfrm>
              <a:custGeom>
                <a:avLst/>
                <a:gdLst>
                  <a:gd name="connsiteX0" fmla="*/ 0 w 2321333"/>
                  <a:gd name="connsiteY0" fmla="*/ 0 h 541401"/>
                  <a:gd name="connsiteX1" fmla="*/ 258195 w 2321333"/>
                  <a:gd name="connsiteY1" fmla="*/ 0 h 541401"/>
                  <a:gd name="connsiteX2" fmla="*/ 258195 w 2321333"/>
                  <a:gd name="connsiteY2" fmla="*/ 1 h 541401"/>
                  <a:gd name="connsiteX3" fmla="*/ 1947229 w 2321333"/>
                  <a:gd name="connsiteY3" fmla="*/ 1 h 541401"/>
                  <a:gd name="connsiteX4" fmla="*/ 2321333 w 2321333"/>
                  <a:gd name="connsiteY4" fmla="*/ 375505 h 541401"/>
                  <a:gd name="connsiteX5" fmla="*/ 2156055 w 2321333"/>
                  <a:gd name="connsiteY5" fmla="*/ 541401 h 541401"/>
                  <a:gd name="connsiteX6" fmla="*/ 258195 w 2321333"/>
                  <a:gd name="connsiteY6" fmla="*/ 541401 h 541401"/>
                  <a:gd name="connsiteX7" fmla="*/ 0 w 2321333"/>
                  <a:gd name="connsiteY7" fmla="*/ 541401 h 541401"/>
                  <a:gd name="connsiteX8" fmla="*/ 0 w 2321333"/>
                  <a:gd name="connsiteY8" fmla="*/ 0 h 54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1333" h="541401">
                    <a:moveTo>
                      <a:pt x="0" y="0"/>
                    </a:moveTo>
                    <a:lnTo>
                      <a:pt x="258195" y="0"/>
                    </a:lnTo>
                    <a:lnTo>
                      <a:pt x="258195" y="1"/>
                    </a:lnTo>
                    <a:lnTo>
                      <a:pt x="1947229" y="1"/>
                    </a:lnTo>
                    <a:lnTo>
                      <a:pt x="2321333" y="375505"/>
                    </a:lnTo>
                    <a:lnTo>
                      <a:pt x="2156055" y="541401"/>
                    </a:lnTo>
                    <a:lnTo>
                      <a:pt x="258195" y="541401"/>
                    </a:lnTo>
                    <a:lnTo>
                      <a:pt x="0" y="541401"/>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FFFF"/>
                  </a:solidFill>
                </a:endParaRPr>
              </a:p>
            </p:txBody>
          </p:sp>
          <p:sp>
            <p:nvSpPr>
              <p:cNvPr id="170" name="TextBox 169"/>
              <p:cNvSpPr txBox="1"/>
              <p:nvPr/>
            </p:nvSpPr>
            <p:spPr>
              <a:xfrm>
                <a:off x="2943603" y="3586463"/>
                <a:ext cx="1079579" cy="514154"/>
              </a:xfrm>
              <a:prstGeom prst="rect">
                <a:avLst/>
              </a:prstGeom>
              <a:noFill/>
            </p:spPr>
            <p:txBody>
              <a:bodyPr wrap="none" rtlCol="0">
                <a:spAutoFit/>
              </a:bodyPr>
              <a:lstStyle/>
              <a:p>
                <a:pPr algn="ctr"/>
                <a:r>
                  <a:rPr lang="en-AU" sz="1200" b="1" spc="-60" dirty="0">
                    <a:solidFill>
                      <a:srgbClr val="FFFFFF"/>
                    </a:solidFill>
                    <a:latin typeface="Arial"/>
                  </a:rPr>
                  <a:t>Commercial </a:t>
                </a:r>
              </a:p>
              <a:p>
                <a:pPr algn="ctr"/>
                <a:r>
                  <a:rPr lang="en-AU" sz="1200" b="1" spc="-60" dirty="0">
                    <a:solidFill>
                      <a:srgbClr val="FFFFFF"/>
                    </a:solidFill>
                    <a:latin typeface="Arial"/>
                  </a:rPr>
                  <a:t>Management</a:t>
                </a:r>
              </a:p>
            </p:txBody>
          </p:sp>
          <p:sp>
            <p:nvSpPr>
              <p:cNvPr id="171" name="TextBox 170"/>
              <p:cNvSpPr txBox="1"/>
              <p:nvPr/>
            </p:nvSpPr>
            <p:spPr>
              <a:xfrm>
                <a:off x="4747248" y="3586463"/>
                <a:ext cx="1202690" cy="514154"/>
              </a:xfrm>
              <a:prstGeom prst="rect">
                <a:avLst/>
              </a:prstGeom>
              <a:noFill/>
            </p:spPr>
            <p:txBody>
              <a:bodyPr wrap="none" rtlCol="0">
                <a:spAutoFit/>
              </a:bodyPr>
              <a:lstStyle/>
              <a:p>
                <a:pPr algn="ctr"/>
                <a:r>
                  <a:rPr lang="en-AU" sz="1200" b="1" dirty="0">
                    <a:solidFill>
                      <a:srgbClr val="FFFFFF"/>
                    </a:solidFill>
                    <a:latin typeface="Arial"/>
                  </a:rPr>
                  <a:t>Supply Chain </a:t>
                </a:r>
              </a:p>
              <a:p>
                <a:pPr algn="ctr"/>
                <a:r>
                  <a:rPr lang="en-AU" sz="1200" b="1" dirty="0">
                    <a:solidFill>
                      <a:srgbClr val="FFFFFF"/>
                    </a:solidFill>
                    <a:latin typeface="Arial"/>
                  </a:rPr>
                  <a:t>Management</a:t>
                </a:r>
              </a:p>
            </p:txBody>
          </p:sp>
          <p:sp>
            <p:nvSpPr>
              <p:cNvPr id="172" name="TextBox 171"/>
              <p:cNvSpPr txBox="1"/>
              <p:nvPr/>
            </p:nvSpPr>
            <p:spPr>
              <a:xfrm>
                <a:off x="4353353" y="2545159"/>
                <a:ext cx="1179517" cy="307777"/>
              </a:xfrm>
              <a:prstGeom prst="rect">
                <a:avLst/>
              </a:prstGeom>
              <a:noFill/>
            </p:spPr>
            <p:txBody>
              <a:bodyPr wrap="square" rtlCol="0">
                <a:spAutoFit/>
              </a:bodyPr>
              <a:lstStyle/>
              <a:p>
                <a:pPr algn="ctr"/>
                <a:r>
                  <a:rPr lang="en-AU" sz="1200" b="1" spc="-100" dirty="0" smtClean="0">
                    <a:solidFill>
                      <a:srgbClr val="FFFFFF"/>
                    </a:solidFill>
                    <a:latin typeface="Arial"/>
                  </a:rPr>
                  <a:t>Alignment</a:t>
                </a:r>
                <a:endParaRPr lang="en-AU" sz="1200" b="1" spc="-100" dirty="0">
                  <a:solidFill>
                    <a:srgbClr val="FFFFFF"/>
                  </a:solidFill>
                  <a:latin typeface="Arial"/>
                </a:endParaRPr>
              </a:p>
            </p:txBody>
          </p:sp>
        </p:grpSp>
      </p:grpSp>
      <p:sp>
        <p:nvSpPr>
          <p:cNvPr id="176" name="TextBox 175"/>
          <p:cNvSpPr txBox="1"/>
          <p:nvPr/>
        </p:nvSpPr>
        <p:spPr>
          <a:xfrm rot="16200000">
            <a:off x="3269793" y="4839949"/>
            <a:ext cx="1223412" cy="215444"/>
          </a:xfrm>
          <a:prstGeom prst="rect">
            <a:avLst/>
          </a:prstGeom>
          <a:noFill/>
        </p:spPr>
        <p:txBody>
          <a:bodyPr wrap="none" rtlCol="0">
            <a:spAutoFit/>
          </a:bodyPr>
          <a:lstStyle/>
          <a:p>
            <a:pPr algn="ctr"/>
            <a:r>
              <a:rPr lang="en-AU" sz="800" b="1" dirty="0">
                <a:solidFill>
                  <a:srgbClr val="FFFFFF"/>
                </a:solidFill>
                <a:latin typeface="Arial"/>
              </a:rPr>
              <a:t>Culture &amp; Leadership</a:t>
            </a:r>
          </a:p>
        </p:txBody>
      </p:sp>
      <p:sp>
        <p:nvSpPr>
          <p:cNvPr id="177" name="TextBox 176"/>
          <p:cNvSpPr txBox="1"/>
          <p:nvPr/>
        </p:nvSpPr>
        <p:spPr>
          <a:xfrm rot="16200000">
            <a:off x="3793234" y="5042681"/>
            <a:ext cx="817401" cy="215444"/>
          </a:xfrm>
          <a:prstGeom prst="rect">
            <a:avLst/>
          </a:prstGeom>
          <a:noFill/>
        </p:spPr>
        <p:txBody>
          <a:bodyPr wrap="none" rtlCol="0">
            <a:spAutoFit/>
          </a:bodyPr>
          <a:lstStyle/>
          <a:p>
            <a:pPr algn="ctr"/>
            <a:r>
              <a:rPr lang="en-AU" sz="800" b="1" dirty="0" smtClean="0">
                <a:solidFill>
                  <a:srgbClr val="FFFFFF"/>
                </a:solidFill>
                <a:latin typeface="Arial"/>
              </a:rPr>
              <a:t>Organisation</a:t>
            </a:r>
            <a:endParaRPr lang="en-AU" sz="800" b="1" dirty="0">
              <a:solidFill>
                <a:srgbClr val="FFFFFF"/>
              </a:solidFill>
              <a:latin typeface="Arial"/>
            </a:endParaRPr>
          </a:p>
        </p:txBody>
      </p:sp>
      <p:sp>
        <p:nvSpPr>
          <p:cNvPr id="178" name="TextBox 177"/>
          <p:cNvSpPr txBox="1"/>
          <p:nvPr/>
        </p:nvSpPr>
        <p:spPr>
          <a:xfrm rot="16200000">
            <a:off x="3967460" y="4866261"/>
            <a:ext cx="1151862" cy="338554"/>
          </a:xfrm>
          <a:prstGeom prst="rect">
            <a:avLst/>
          </a:prstGeom>
          <a:noFill/>
        </p:spPr>
        <p:txBody>
          <a:bodyPr wrap="square" rtlCol="0">
            <a:spAutoFit/>
          </a:bodyPr>
          <a:lstStyle/>
          <a:p>
            <a:r>
              <a:rPr lang="en-AU" sz="800" b="1" spc="-100" dirty="0">
                <a:solidFill>
                  <a:srgbClr val="FFFFFF"/>
                </a:solidFill>
                <a:latin typeface="Arial"/>
              </a:rPr>
              <a:t>Policy, </a:t>
            </a:r>
            <a:r>
              <a:rPr lang="en-AU" sz="800" b="1" spc="-100" dirty="0" smtClean="0">
                <a:solidFill>
                  <a:srgbClr val="FFFFFF"/>
                </a:solidFill>
                <a:latin typeface="Arial"/>
              </a:rPr>
              <a:t> Governance &amp; </a:t>
            </a:r>
            <a:r>
              <a:rPr lang="en-AU" sz="800" b="1" spc="-100" dirty="0">
                <a:solidFill>
                  <a:srgbClr val="FFFFFF"/>
                </a:solidFill>
                <a:latin typeface="Arial"/>
              </a:rPr>
              <a:t>IP</a:t>
            </a:r>
          </a:p>
        </p:txBody>
      </p:sp>
      <p:sp>
        <p:nvSpPr>
          <p:cNvPr id="179" name="TextBox 178"/>
          <p:cNvSpPr txBox="1"/>
          <p:nvPr/>
        </p:nvSpPr>
        <p:spPr>
          <a:xfrm rot="16200000">
            <a:off x="4526511" y="5207720"/>
            <a:ext cx="774571" cy="215444"/>
          </a:xfrm>
          <a:prstGeom prst="rect">
            <a:avLst/>
          </a:prstGeom>
          <a:noFill/>
        </p:spPr>
        <p:txBody>
          <a:bodyPr wrap="none" rtlCol="0">
            <a:spAutoFit/>
          </a:bodyPr>
          <a:lstStyle/>
          <a:p>
            <a:pPr algn="ctr"/>
            <a:r>
              <a:rPr lang="en-AU" sz="800" b="1" spc="-100" dirty="0">
                <a:solidFill>
                  <a:srgbClr val="FFFFFF"/>
                </a:solidFill>
                <a:latin typeface="Arial"/>
              </a:rPr>
              <a:t>Tech &amp; Data</a:t>
            </a:r>
          </a:p>
        </p:txBody>
      </p:sp>
      <p:sp>
        <p:nvSpPr>
          <p:cNvPr id="180" name="TextBox 179"/>
          <p:cNvSpPr txBox="1"/>
          <p:nvPr/>
        </p:nvSpPr>
        <p:spPr>
          <a:xfrm rot="16200000">
            <a:off x="4893534" y="5262291"/>
            <a:ext cx="650255" cy="215444"/>
          </a:xfrm>
          <a:prstGeom prst="rect">
            <a:avLst/>
          </a:prstGeom>
          <a:noFill/>
        </p:spPr>
        <p:txBody>
          <a:bodyPr wrap="square" rtlCol="0">
            <a:spAutoFit/>
          </a:bodyPr>
          <a:lstStyle/>
          <a:p>
            <a:r>
              <a:rPr lang="en-AU" sz="800" b="1" dirty="0" smtClean="0">
                <a:solidFill>
                  <a:srgbClr val="FFFFFF"/>
                </a:solidFill>
                <a:latin typeface="Arial"/>
              </a:rPr>
              <a:t>Training</a:t>
            </a:r>
            <a:r>
              <a:rPr lang="en-AU" sz="800" b="1" baseline="30000" dirty="0" smtClean="0">
                <a:solidFill>
                  <a:srgbClr val="FFFFFF"/>
                </a:solidFill>
                <a:latin typeface="Arial"/>
              </a:rPr>
              <a:t>1</a:t>
            </a:r>
            <a:endParaRPr lang="en-AU" sz="800" b="1" baseline="30000" dirty="0">
              <a:solidFill>
                <a:srgbClr val="FFFFFF"/>
              </a:solidFill>
              <a:latin typeface="Arial"/>
            </a:endParaRPr>
          </a:p>
        </p:txBody>
      </p:sp>
      <p:sp>
        <p:nvSpPr>
          <p:cNvPr id="181" name="TextBox 180"/>
          <p:cNvSpPr txBox="1"/>
          <p:nvPr/>
        </p:nvSpPr>
        <p:spPr>
          <a:xfrm rot="5400000">
            <a:off x="6719488" y="5158857"/>
            <a:ext cx="659155" cy="215444"/>
          </a:xfrm>
          <a:prstGeom prst="rect">
            <a:avLst/>
          </a:prstGeom>
          <a:noFill/>
        </p:spPr>
        <p:txBody>
          <a:bodyPr wrap="none" rtlCol="0">
            <a:spAutoFit/>
          </a:bodyPr>
          <a:lstStyle/>
          <a:p>
            <a:pPr algn="r"/>
            <a:r>
              <a:rPr lang="en-AU" sz="800" b="1" kern="1400" spc="-50" dirty="0">
                <a:solidFill>
                  <a:srgbClr val="FFFFFF"/>
                </a:solidFill>
                <a:latin typeface="Arial"/>
              </a:rPr>
              <a:t>Non-Core</a:t>
            </a:r>
          </a:p>
        </p:txBody>
      </p:sp>
      <p:sp>
        <p:nvSpPr>
          <p:cNvPr id="182" name="TextBox 181"/>
          <p:cNvSpPr txBox="1"/>
          <p:nvPr/>
        </p:nvSpPr>
        <p:spPr>
          <a:xfrm rot="5400000">
            <a:off x="7193752" y="5085634"/>
            <a:ext cx="620683" cy="215444"/>
          </a:xfrm>
          <a:prstGeom prst="rect">
            <a:avLst/>
          </a:prstGeom>
          <a:noFill/>
        </p:spPr>
        <p:txBody>
          <a:bodyPr wrap="none" rtlCol="0">
            <a:spAutoFit/>
          </a:bodyPr>
          <a:lstStyle/>
          <a:p>
            <a:pPr algn="r"/>
            <a:r>
              <a:rPr lang="en-AU" sz="800" b="1" dirty="0">
                <a:solidFill>
                  <a:srgbClr val="FFFFFF"/>
                </a:solidFill>
                <a:latin typeface="Arial"/>
              </a:rPr>
              <a:t>Complex</a:t>
            </a:r>
          </a:p>
        </p:txBody>
      </p:sp>
      <p:sp>
        <p:nvSpPr>
          <p:cNvPr id="184" name="TextBox 183"/>
          <p:cNvSpPr txBox="1"/>
          <p:nvPr/>
        </p:nvSpPr>
        <p:spPr>
          <a:xfrm rot="5400000">
            <a:off x="7592008" y="5061777"/>
            <a:ext cx="633507" cy="215444"/>
          </a:xfrm>
          <a:prstGeom prst="rect">
            <a:avLst/>
          </a:prstGeom>
          <a:noFill/>
        </p:spPr>
        <p:txBody>
          <a:bodyPr wrap="none" rtlCol="0">
            <a:spAutoFit/>
          </a:bodyPr>
          <a:lstStyle/>
          <a:p>
            <a:pPr algn="r"/>
            <a:r>
              <a:rPr lang="en-AU" sz="800" b="1" dirty="0">
                <a:solidFill>
                  <a:srgbClr val="FFFFFF"/>
                </a:solidFill>
                <a:latin typeface="Arial"/>
              </a:rPr>
              <a:t>Strategic</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8560208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06746" y="405540"/>
            <a:ext cx="11306175" cy="540311"/>
          </a:xfrm>
        </p:spPr>
        <p:txBody>
          <a:bodyPr/>
          <a:lstStyle/>
          <a:p>
            <a:r>
              <a:rPr lang="en-AU" dirty="0" smtClean="0"/>
              <a:t>MOH Strategic Procurement Team</a:t>
            </a:r>
            <a:endParaRPr lang="en-AU" dirty="0"/>
          </a:p>
        </p:txBody>
      </p:sp>
      <p:pic>
        <p:nvPicPr>
          <p:cNvPr id="3140" name="Picture 68"/>
          <p:cNvPicPr>
            <a:picLocks noGrp="1" noChangeAspect="1" noChangeArrowheads="1"/>
          </p:cNvPicPr>
          <p:nvPr>
            <p:ph idx="1"/>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24509" y="1230030"/>
            <a:ext cx="8342987" cy="509310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299899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sz="3200" dirty="0"/>
          </a:p>
        </p:txBody>
      </p:sp>
      <p:sp>
        <p:nvSpPr>
          <p:cNvPr id="3" name="Content Placeholder 2"/>
          <p:cNvSpPr>
            <a:spLocks noGrp="1"/>
          </p:cNvSpPr>
          <p:nvPr>
            <p:ph idx="1"/>
          </p:nvPr>
        </p:nvSpPr>
        <p:spPr/>
        <p:txBody>
          <a:bodyPr/>
          <a:lstStyle/>
          <a:p>
            <a:pPr marL="0" indent="0">
              <a:buNone/>
            </a:pPr>
            <a:r>
              <a:rPr lang="en-AU" sz="4400" dirty="0" smtClean="0">
                <a:solidFill>
                  <a:schemeClr val="accent6"/>
                </a:solidFill>
              </a:rPr>
              <a:t> </a:t>
            </a:r>
            <a:endParaRPr lang="en-AU" sz="4400" dirty="0">
              <a:solidFill>
                <a:schemeClr val="accent6"/>
              </a:solidFill>
            </a:endParaRPr>
          </a:p>
          <a:p>
            <a:pPr marL="0" indent="0">
              <a:buNone/>
            </a:pPr>
            <a:endParaRPr lang="en-AU" sz="2000" dirty="0" smtClean="0">
              <a:solidFill>
                <a:schemeClr val="accent6"/>
              </a:solidFill>
            </a:endParaRPr>
          </a:p>
          <a:p>
            <a:pPr marL="0" indent="0">
              <a:buNone/>
            </a:pPr>
            <a:endParaRPr lang="en-AU" sz="2000" dirty="0">
              <a:solidFill>
                <a:schemeClr val="accent6"/>
              </a:solidFill>
            </a:endParaRPr>
          </a:p>
          <a:p>
            <a:pPr marL="0" indent="0">
              <a:buNone/>
            </a:pPr>
            <a:endParaRPr lang="en-AU" sz="2000" dirty="0">
              <a:solidFill>
                <a:schemeClr val="accent6"/>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439603" y="1341251"/>
            <a:ext cx="2668364" cy="400838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608912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1"/>
            <a:ext cx="12192001" cy="685800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5908585"/>
      </p:ext>
    </p:extLst>
  </p:cSld>
  <p:clrMapOvr>
    <a:masterClrMapping/>
  </p:clrMapOvr>
  <p:transition spd="med">
    <p:fade/>
  </p:transition>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golden circle.png"/>
          <p:cNvPicPr>
            <a:picLocks noChangeAspect="1"/>
          </p:cNvPicPr>
          <p:nvPr/>
        </p:nvPicPr>
        <p:blipFill>
          <a:blip r:embed="rId2"/>
          <a:stretch>
            <a:fillRect/>
          </a:stretch>
        </p:blipFill>
        <p:spPr>
          <a:xfrm>
            <a:off x="2989229" y="0"/>
            <a:ext cx="7426119" cy="6858000"/>
          </a:xfrm>
          <a:prstGeom prst="rect">
            <a:avLst/>
          </a:prstGeom>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9CF161B-6C15-4037-9701-E73B6D46FA43}"/>
              </a:ext>
            </a:extLst>
          </p:cNvPr>
          <p:cNvSpPr>
            <a:spLocks noGrp="1"/>
          </p:cNvSpPr>
          <p:nvPr>
            <p:ph type="title"/>
          </p:nvPr>
        </p:nvSpPr>
        <p:spPr/>
        <p:txBody>
          <a:bodyPr/>
          <a:lstStyle/>
          <a:p>
            <a:r>
              <a:rPr lang="en-GB" dirty="0"/>
              <a:t>Alliance Contracting: History</a:t>
            </a:r>
          </a:p>
        </p:txBody>
      </p:sp>
      <p:pic>
        <p:nvPicPr>
          <p:cNvPr id="4" name="Content Placeholder 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4E60A28-1B88-4661-8559-2E302EB65192}"/>
              </a:ext>
            </a:extLst>
          </p:cNvPr>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981201" y="1532109"/>
            <a:ext cx="4011979" cy="4416970"/>
          </a:xfrm>
          <a:prstGeom prst="rect">
            <a:avLst/>
          </a:prstGeom>
        </p:spPr>
      </p:pic>
      <p:sp>
        <p:nvSpPr>
          <p:cNvPr id="5" name="Rectangle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4F90C59-FD86-4D48-B1FB-347A76029E76}"/>
              </a:ext>
            </a:extLst>
          </p:cNvPr>
          <p:cNvSpPr txBox="1">
            <a:spLocks noChangeArrowheads="1"/>
          </p:cNvSpPr>
          <p:nvPr/>
        </p:nvSpPr>
        <p:spPr bwMode="auto">
          <a:xfrm>
            <a:off x="6301683" y="1555014"/>
            <a:ext cx="4108868" cy="3394472"/>
          </a:xfrm>
          <a:prstGeom prst="rect">
            <a:avLst/>
          </a:prstGeom>
          <a:noFill/>
          <a:ln w="9525">
            <a:noFill/>
            <a:miter lim="800000"/>
            <a:headEnd/>
            <a:tailEnd/>
          </a:ln>
        </p:spPr>
        <p:txBody>
          <a:bodyPr vert="horz" wrap="square" lIns="68580" tIns="34290" rIns="68580" bIns="34290" numCol="1" rtlCol="0" anchor="t" anchorCtr="0" compatLnSpc="1">
            <a:prstTxWarp prst="textNoShape">
              <a:avLst/>
            </a:prstTxWarp>
            <a:noAutofit/>
          </a:bodyPr>
          <a:lst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fontAlgn="base">
              <a:spcBef>
                <a:spcPts val="0"/>
              </a:spcBef>
              <a:spcAft>
                <a:spcPct val="0"/>
              </a:spcAft>
              <a:buClr>
                <a:srgbClr val="600221"/>
              </a:buClr>
              <a:buSzPct val="120000"/>
              <a:defRPr/>
            </a:pPr>
            <a:r>
              <a:rPr lang="en-AU" sz="1600" dirty="0">
                <a:solidFill>
                  <a:prstClr val="black"/>
                </a:solidFill>
              </a:rPr>
              <a:t>Started in early 1990s in UK North Sea Oil projects</a:t>
            </a:r>
          </a:p>
          <a:p>
            <a:pPr marL="257175" indent="-257175" fontAlgn="base">
              <a:spcBef>
                <a:spcPts val="0"/>
              </a:spcBef>
              <a:spcAft>
                <a:spcPct val="0"/>
              </a:spcAft>
              <a:buClr>
                <a:srgbClr val="600221"/>
              </a:buClr>
              <a:buSzPct val="120000"/>
              <a:defRPr/>
            </a:pPr>
            <a:r>
              <a:rPr lang="en-AU" sz="1600" dirty="0">
                <a:solidFill>
                  <a:prstClr val="black"/>
                </a:solidFill>
              </a:rPr>
              <a:t>Strategic alliances, partnerships and other attempts to drive collaboration had not changed behaviours</a:t>
            </a:r>
          </a:p>
          <a:p>
            <a:pPr marL="257175" indent="-257175" fontAlgn="base">
              <a:spcBef>
                <a:spcPts val="0"/>
              </a:spcBef>
              <a:spcAft>
                <a:spcPct val="0"/>
              </a:spcAft>
              <a:buClr>
                <a:srgbClr val="600221"/>
              </a:buClr>
              <a:buSzPct val="120000"/>
              <a:defRPr/>
            </a:pPr>
            <a:r>
              <a:rPr lang="en-AU" sz="1600" dirty="0">
                <a:solidFill>
                  <a:prstClr val="black"/>
                </a:solidFill>
              </a:rPr>
              <a:t>Move to genuine risk share through alliance contracts led to outstanding results</a:t>
            </a:r>
          </a:p>
          <a:p>
            <a:pPr marL="257175" indent="-257175" fontAlgn="base">
              <a:spcBef>
                <a:spcPts val="0"/>
              </a:spcBef>
              <a:spcAft>
                <a:spcPct val="0"/>
              </a:spcAft>
              <a:buClr>
                <a:srgbClr val="600221"/>
              </a:buClr>
              <a:buSzPct val="120000"/>
              <a:defRPr/>
            </a:pPr>
            <a:r>
              <a:rPr lang="en-AU" sz="1600" dirty="0">
                <a:solidFill>
                  <a:prstClr val="black"/>
                </a:solidFill>
              </a:rPr>
              <a:t>Since then 400+ alliances in Australasia</a:t>
            </a:r>
          </a:p>
          <a:p>
            <a:pPr marL="257175" indent="-257175" fontAlgn="base">
              <a:spcBef>
                <a:spcPts val="0"/>
              </a:spcBef>
              <a:spcAft>
                <a:spcPct val="0"/>
              </a:spcAft>
              <a:buClr>
                <a:srgbClr val="600221"/>
              </a:buClr>
              <a:buSzPct val="120000"/>
              <a:defRPr/>
            </a:pPr>
            <a:r>
              <a:rPr lang="en-AU" sz="1600" dirty="0">
                <a:solidFill>
                  <a:prstClr val="black"/>
                </a:solidFill>
              </a:rPr>
              <a:t>Health service alliance contracts have grown in USA, New Zealand (and Germany) in late 2000s</a:t>
            </a:r>
          </a:p>
          <a:p>
            <a:pPr marL="257175" indent="-257175" fontAlgn="base">
              <a:spcBef>
                <a:spcPts val="0"/>
              </a:spcBef>
              <a:spcAft>
                <a:spcPct val="0"/>
              </a:spcAft>
              <a:buClr>
                <a:srgbClr val="600221"/>
              </a:buClr>
              <a:buSzPct val="120000"/>
              <a:defRPr/>
            </a:pPr>
            <a:r>
              <a:rPr lang="en-AU" sz="1600" dirty="0">
                <a:solidFill>
                  <a:prstClr val="black"/>
                </a:solidFill>
              </a:rPr>
              <a:t>In England, first alliance contract for health and social care in April 2013 &amp; by open market procurement in April 2014</a:t>
            </a:r>
          </a:p>
          <a:p>
            <a:pPr marL="257175" indent="-257175" fontAlgn="base">
              <a:spcBef>
                <a:spcPts val="0"/>
              </a:spcBef>
              <a:spcAft>
                <a:spcPct val="0"/>
              </a:spcAft>
              <a:buClr>
                <a:srgbClr val="600221"/>
              </a:buClr>
              <a:buSzPct val="120000"/>
              <a:defRPr/>
            </a:pPr>
            <a:r>
              <a:rPr lang="en-AU" sz="1600" dirty="0">
                <a:solidFill>
                  <a:prstClr val="black"/>
                </a:solidFill>
              </a:rPr>
              <a:t>In England &amp; USA (Germany) ACOs and Integrated Care Systems favour </a:t>
            </a:r>
            <a:r>
              <a:rPr lang="en-AU" sz="1600" dirty="0" err="1">
                <a:solidFill>
                  <a:prstClr val="black"/>
                </a:solidFill>
              </a:rPr>
              <a:t>Allianc</a:t>
            </a:r>
            <a:r>
              <a:rPr lang="en-AU" sz="1600" dirty="0">
                <a:solidFill>
                  <a:prstClr val="black"/>
                </a:solidFill>
              </a:rPr>
              <a:t>-based Models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40738279"/>
      </p:ext>
    </p:extLst>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51D3DC9-40C0-4980-AA95-1458F3CABB0D}"/>
              </a:ext>
            </a:extLst>
          </p:cNvPr>
          <p:cNvSpPr>
            <a:spLocks noGrp="1"/>
          </p:cNvSpPr>
          <p:nvPr>
            <p:ph type="title"/>
          </p:nvPr>
        </p:nvSpPr>
        <p:spPr/>
        <p:txBody>
          <a:bodyPr/>
          <a:lstStyle/>
          <a:p>
            <a:r>
              <a:rPr lang="en-GB" dirty="0"/>
              <a:t>Lessons from the </a:t>
            </a:r>
            <a:br>
              <a:rPr lang="en-GB" dirty="0"/>
            </a:br>
            <a:r>
              <a:rPr lang="en-GB" dirty="0"/>
              <a:t>Construction Industry</a:t>
            </a:r>
          </a:p>
        </p:txBody>
      </p:sp>
      <p:pic>
        <p:nvPicPr>
          <p:cNvPr id="4" name="Picture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55979AE-FF29-4CD8-9516-68FEEF0D7164}"/>
              </a:ext>
            </a:extLst>
          </p:cNvPr>
          <p:cNvPicPr>
            <a:picLocks noChangeAspect="1"/>
          </p:cNvPicPr>
          <p:nvPr/>
        </p:nvPicPr>
        <p:blipFill>
          <a:blip r:embed="rId2"/>
          <a:stretch>
            <a:fillRect/>
          </a:stretch>
        </p:blipFill>
        <p:spPr>
          <a:xfrm>
            <a:off x="1981232" y="1373356"/>
            <a:ext cx="3594151" cy="2667500"/>
          </a:xfrm>
          <a:prstGeom prst="rect">
            <a:avLst/>
          </a:prstGeom>
        </p:spPr>
      </p:pic>
      <p:pic>
        <p:nvPicPr>
          <p:cNvPr id="5" name="Picture 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A2C01E5-9695-4353-9FEB-491051812DAE}"/>
              </a:ext>
            </a:extLst>
          </p:cNvPr>
          <p:cNvPicPr>
            <a:picLocks noChangeAspect="1"/>
          </p:cNvPicPr>
          <p:nvPr/>
        </p:nvPicPr>
        <p:blipFill>
          <a:blip r:embed="rId3"/>
          <a:stretch>
            <a:fillRect/>
          </a:stretch>
        </p:blipFill>
        <p:spPr>
          <a:xfrm>
            <a:off x="2620649" y="4349847"/>
            <a:ext cx="2315251" cy="1848000"/>
          </a:xfrm>
          <a:prstGeom prst="rect">
            <a:avLst/>
          </a:prstGeom>
        </p:spPr>
      </p:pic>
      <p:sp>
        <p:nvSpPr>
          <p:cNvPr id="7" name="TextBox 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094822E-13FA-4424-9262-C41B550D5F5A}"/>
              </a:ext>
            </a:extLst>
          </p:cNvPr>
          <p:cNvSpPr txBox="1"/>
          <p:nvPr/>
        </p:nvSpPr>
        <p:spPr>
          <a:xfrm>
            <a:off x="5897887" y="1467941"/>
            <a:ext cx="4577608" cy="2031325"/>
          </a:xfrm>
          <a:prstGeom prst="rect">
            <a:avLst/>
          </a:prstGeom>
          <a:noFill/>
        </p:spPr>
        <p:txBody>
          <a:bodyPr wrap="square" rtlCol="0">
            <a:spAutoFit/>
          </a:bodyPr>
          <a:lstStyle/>
          <a:p>
            <a:pPr defTabSz="457200"/>
            <a:r>
              <a:rPr lang="en-GB" dirty="0">
                <a:solidFill>
                  <a:prstClr val="black"/>
                </a:solidFill>
              </a:rPr>
              <a:t>Key Problems:</a:t>
            </a:r>
          </a:p>
          <a:p>
            <a:pPr marL="285750" indent="-285750" defTabSz="457200">
              <a:buFont typeface="Arial" panose="020B0604020202020204" pitchFamily="34" charset="0"/>
              <a:buChar char="•"/>
            </a:pPr>
            <a:r>
              <a:rPr lang="en-GB" dirty="0">
                <a:solidFill>
                  <a:prstClr val="black"/>
                </a:solidFill>
              </a:rPr>
              <a:t>Low labour productivity</a:t>
            </a:r>
          </a:p>
          <a:p>
            <a:pPr marL="285750" indent="-285750" defTabSz="457200">
              <a:buFont typeface="Arial" panose="020B0604020202020204" pitchFamily="34" charset="0"/>
              <a:buChar char="•"/>
            </a:pPr>
            <a:r>
              <a:rPr lang="en-GB" dirty="0">
                <a:solidFill>
                  <a:prstClr val="black"/>
                </a:solidFill>
              </a:rPr>
              <a:t>Highly fragmented industry</a:t>
            </a:r>
          </a:p>
          <a:p>
            <a:pPr marL="285750" indent="-285750" defTabSz="457200">
              <a:buFont typeface="Arial" panose="020B0604020202020204" pitchFamily="34" charset="0"/>
              <a:buChar char="•"/>
            </a:pPr>
            <a:r>
              <a:rPr lang="en-GB" dirty="0">
                <a:solidFill>
                  <a:prstClr val="black"/>
                </a:solidFill>
              </a:rPr>
              <a:t>Competitive tendering leads to adversarial contractual relationships, onerous contracts with punitive performance targets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18802436"/>
      </p:ext>
    </p:extLst>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1384B67-1E81-4242-9EA3-334247EE5910}"/>
              </a:ext>
            </a:extLst>
          </p:cNvPr>
          <p:cNvSpPr>
            <a:spLocks noGrp="1"/>
          </p:cNvSpPr>
          <p:nvPr>
            <p:ph type="title"/>
          </p:nvPr>
        </p:nvSpPr>
        <p:spPr/>
        <p:txBody>
          <a:bodyPr/>
          <a:lstStyle/>
          <a:p>
            <a:r>
              <a:rPr lang="en-GB" dirty="0"/>
              <a:t>Case Example: BP Andrew Project</a:t>
            </a:r>
          </a:p>
        </p:txBody>
      </p:sp>
      <p:pic>
        <p:nvPicPr>
          <p:cNvPr id="4" name="Picture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BA31641-63FC-48DE-8F17-B232A78E0470}"/>
              </a:ext>
            </a:extLst>
          </p:cNvPr>
          <p:cNvPicPr>
            <a:picLocks noChangeAspect="1"/>
          </p:cNvPicPr>
          <p:nvPr/>
        </p:nvPicPr>
        <p:blipFill>
          <a:blip r:embed="rId2"/>
          <a:stretch>
            <a:fillRect/>
          </a:stretch>
        </p:blipFill>
        <p:spPr>
          <a:xfrm>
            <a:off x="1981317" y="1336231"/>
            <a:ext cx="6653463" cy="500789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43566628"/>
      </p:ext>
    </p:extLst>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46084" y="1594023"/>
            <a:ext cx="7800461" cy="357538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68517096"/>
      </p:ext>
    </p:extLst>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0197A9F-7188-4B28-B0A0-4136DE6E6E8B}"/>
              </a:ext>
            </a:extLst>
          </p:cNvPr>
          <p:cNvSpPr>
            <a:spLocks noGrp="1"/>
          </p:cNvSpPr>
          <p:nvPr>
            <p:ph type="title"/>
          </p:nvPr>
        </p:nvSpPr>
        <p:spPr/>
        <p:txBody>
          <a:bodyPr/>
          <a:lstStyle/>
          <a:p>
            <a:r>
              <a:rPr lang="en-GB" dirty="0"/>
              <a:t>Lessons from ACOs (USA)</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97073659"/>
      </p:ext>
    </p:extLst>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D4F9B84-E15F-4EAE-A704-9EF22510879A}"/>
              </a:ext>
            </a:extLst>
          </p:cNvPr>
          <p:cNvSpPr>
            <a:spLocks noGrp="1"/>
          </p:cNvSpPr>
          <p:nvPr>
            <p:ph type="title"/>
          </p:nvPr>
        </p:nvSpPr>
        <p:spPr/>
        <p:txBody>
          <a:bodyPr/>
          <a:lstStyle/>
          <a:p>
            <a:r>
              <a:rPr lang="en-GB" dirty="0"/>
              <a:t>Characteristics of High Performing Alliances (ACO-Model)</a:t>
            </a:r>
          </a:p>
        </p:txBody>
      </p:sp>
      <p:pic>
        <p:nvPicPr>
          <p:cNvPr id="4" name="Picture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8E869AB-BC75-40B7-8F9F-250D8E62849C}"/>
              </a:ext>
            </a:extLst>
          </p:cNvPr>
          <p:cNvPicPr>
            <a:picLocks noChangeAspect="1"/>
          </p:cNvPicPr>
          <p:nvPr/>
        </p:nvPicPr>
        <p:blipFill>
          <a:blip r:embed="rId2"/>
          <a:stretch>
            <a:fillRect/>
          </a:stretch>
        </p:blipFill>
        <p:spPr>
          <a:xfrm>
            <a:off x="1524052" y="1064370"/>
            <a:ext cx="9143999" cy="579363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21261576"/>
      </p:ext>
    </p:extLst>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305118F-281F-4E16-A188-BE05BA793A63}"/>
              </a:ext>
            </a:extLst>
          </p:cNvPr>
          <p:cNvSpPr>
            <a:spLocks noGrp="1"/>
          </p:cNvSpPr>
          <p:nvPr>
            <p:ph type="title"/>
          </p:nvPr>
        </p:nvSpPr>
        <p:spPr/>
        <p:txBody>
          <a:bodyPr/>
          <a:lstStyle/>
          <a:p>
            <a:r>
              <a:rPr lang="en-GB" dirty="0"/>
              <a:t>Benefits of Alliances </a:t>
            </a:r>
            <a:br>
              <a:rPr lang="en-GB" dirty="0"/>
            </a:br>
            <a:r>
              <a:rPr lang="en-GB" dirty="0"/>
              <a:t>(when delivered well)</a:t>
            </a:r>
          </a:p>
        </p:txBody>
      </p:sp>
      <p:pic>
        <p:nvPicPr>
          <p:cNvPr id="4" name="Picture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E9F5EEA-99A8-4004-92CD-36B461FA78C6}"/>
              </a:ext>
            </a:extLst>
          </p:cNvPr>
          <p:cNvPicPr>
            <a:picLocks noChangeAspect="1"/>
          </p:cNvPicPr>
          <p:nvPr/>
        </p:nvPicPr>
        <p:blipFill>
          <a:blip r:embed="rId2"/>
          <a:stretch>
            <a:fillRect/>
          </a:stretch>
        </p:blipFill>
        <p:spPr>
          <a:xfrm>
            <a:off x="1981317" y="1535945"/>
            <a:ext cx="7066191" cy="481761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18388486"/>
      </p:ext>
    </p:extLst>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305118F-281F-4E16-A188-BE05BA793A63}"/>
              </a:ext>
            </a:extLst>
          </p:cNvPr>
          <p:cNvSpPr>
            <a:spLocks noGrp="1"/>
          </p:cNvSpPr>
          <p:nvPr>
            <p:ph type="title"/>
          </p:nvPr>
        </p:nvSpPr>
        <p:spPr/>
        <p:txBody>
          <a:bodyPr/>
          <a:lstStyle/>
          <a:p>
            <a:r>
              <a:rPr lang="en-GB" dirty="0"/>
              <a:t>Making Alliances (ACOs) Happen</a:t>
            </a:r>
          </a:p>
        </p:txBody>
      </p:sp>
      <p:pic>
        <p:nvPicPr>
          <p:cNvPr id="3" name="Picture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BD2BF4A-00E0-4EC7-923F-1EDD2D6FD970}"/>
              </a:ext>
            </a:extLst>
          </p:cNvPr>
          <p:cNvPicPr>
            <a:picLocks noChangeAspect="1"/>
          </p:cNvPicPr>
          <p:nvPr/>
        </p:nvPicPr>
        <p:blipFill>
          <a:blip r:embed="rId2"/>
          <a:stretch>
            <a:fillRect/>
          </a:stretch>
        </p:blipFill>
        <p:spPr>
          <a:xfrm>
            <a:off x="2171301" y="1748068"/>
            <a:ext cx="7630555" cy="429178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59714426"/>
      </p:ext>
    </p:extLst>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305118F-281F-4E16-A188-BE05BA793A63}"/>
              </a:ext>
            </a:extLst>
          </p:cNvPr>
          <p:cNvSpPr>
            <a:spLocks noGrp="1"/>
          </p:cNvSpPr>
          <p:nvPr>
            <p:ph type="title"/>
          </p:nvPr>
        </p:nvSpPr>
        <p:spPr/>
        <p:txBody>
          <a:bodyPr/>
          <a:lstStyle/>
          <a:p>
            <a:r>
              <a:rPr lang="en-GB" dirty="0"/>
              <a:t>Key Challenges</a:t>
            </a:r>
          </a:p>
        </p:txBody>
      </p:sp>
      <p:pic>
        <p:nvPicPr>
          <p:cNvPr id="4" name="Picture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CC5FA40-15C2-48FA-80A5-F8B21AE81326}"/>
              </a:ext>
            </a:extLst>
          </p:cNvPr>
          <p:cNvPicPr>
            <a:picLocks noChangeAspect="1"/>
          </p:cNvPicPr>
          <p:nvPr/>
        </p:nvPicPr>
        <p:blipFill>
          <a:blip r:embed="rId2"/>
          <a:stretch>
            <a:fillRect/>
          </a:stretch>
        </p:blipFill>
        <p:spPr>
          <a:xfrm>
            <a:off x="1981201" y="1275348"/>
            <a:ext cx="8044643" cy="4800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80885341"/>
      </p:ext>
    </p:extLst>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524DCB0-CC5C-4181-A005-0AB88D6E07EC}"/>
              </a:ext>
            </a:extLst>
          </p:cNvPr>
          <p:cNvSpPr>
            <a:spLocks noGrp="1"/>
          </p:cNvSpPr>
          <p:nvPr>
            <p:ph type="title"/>
          </p:nvPr>
        </p:nvSpPr>
        <p:spPr/>
        <p:txBody>
          <a:bodyPr/>
          <a:lstStyle/>
          <a:p>
            <a:r>
              <a:rPr lang="en-GB" dirty="0"/>
              <a:t>The Alliance Partnership Fundamentals</a:t>
            </a:r>
          </a:p>
        </p:txBody>
      </p:sp>
      <p:pic>
        <p:nvPicPr>
          <p:cNvPr id="4" name="Content Placeholder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AD306DA-5387-4C69-92F5-DFFF03405C48}"/>
              </a:ext>
            </a:extLst>
          </p:cNvPr>
          <p:cNvPicPr>
            <a:picLocks noGrp="1" noChangeAspect="1"/>
          </p:cNvPicPr>
          <p:nvPr>
            <p:ph sz="quarter" idx="10"/>
          </p:nvPr>
        </p:nvPicPr>
        <p:blipFill>
          <a:blip r:embed="rId2"/>
          <a:stretch>
            <a:fillRect/>
          </a:stretch>
        </p:blipFill>
        <p:spPr>
          <a:xfrm>
            <a:off x="1892121" y="1371600"/>
            <a:ext cx="8636243" cy="490888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73423407"/>
      </p:ext>
    </p:extLst>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2D7A728-7436-43B4-A99F-760EED986FAC}"/>
              </a:ext>
            </a:extLst>
          </p:cNvPr>
          <p:cNvSpPr>
            <a:spLocks noGrp="1"/>
          </p:cNvSpPr>
          <p:nvPr>
            <p:ph type="title"/>
          </p:nvPr>
        </p:nvSpPr>
        <p:spPr/>
        <p:txBody>
          <a:bodyPr/>
          <a:lstStyle/>
          <a:p>
            <a:r>
              <a:rPr lang="en-GB" dirty="0"/>
              <a:t>A Question of Trusted Relationships</a:t>
            </a:r>
          </a:p>
        </p:txBody>
      </p:sp>
      <p:pic>
        <p:nvPicPr>
          <p:cNvPr id="4" name="Picture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6901383-8839-4D5E-8DFF-FAA568EFFDC7}"/>
              </a:ext>
            </a:extLst>
          </p:cNvPr>
          <p:cNvPicPr>
            <a:picLocks noChangeAspect="1"/>
          </p:cNvPicPr>
          <p:nvPr/>
        </p:nvPicPr>
        <p:blipFill>
          <a:blip r:embed="rId2"/>
          <a:stretch>
            <a:fillRect/>
          </a:stretch>
        </p:blipFill>
        <p:spPr>
          <a:xfrm>
            <a:off x="1860944" y="2499172"/>
            <a:ext cx="2586791" cy="2220355"/>
          </a:xfrm>
          <a:prstGeom prst="rect">
            <a:avLst/>
          </a:prstGeom>
        </p:spPr>
      </p:pic>
      <p:pic>
        <p:nvPicPr>
          <p:cNvPr id="5" name="Picture 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A966EC4-EAC7-4B33-9AF6-994A3366EA0F}"/>
              </a:ext>
            </a:extLst>
          </p:cNvPr>
          <p:cNvPicPr>
            <a:picLocks noChangeAspect="1"/>
          </p:cNvPicPr>
          <p:nvPr/>
        </p:nvPicPr>
        <p:blipFill>
          <a:blip r:embed="rId3"/>
          <a:stretch>
            <a:fillRect/>
          </a:stretch>
        </p:blipFill>
        <p:spPr>
          <a:xfrm>
            <a:off x="4758564" y="1925059"/>
            <a:ext cx="5812343" cy="363353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41685203"/>
      </p:ext>
    </p:extLst>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4620260-8565-4BE3-97AC-1F4909473DB2}"/>
              </a:ext>
            </a:extLst>
          </p:cNvPr>
          <p:cNvSpPr>
            <a:spLocks noGrp="1"/>
          </p:cNvSpPr>
          <p:nvPr>
            <p:ph type="title"/>
          </p:nvPr>
        </p:nvSpPr>
        <p:spPr/>
        <p:txBody>
          <a:bodyPr/>
          <a:lstStyle/>
          <a:p>
            <a:r>
              <a:rPr lang="en-GB" dirty="0"/>
              <a:t>International Case Examples of Alliances in Health and Social Care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297012"/>
      </p:ext>
    </p:extLst>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ABA4ABD-164D-4AE4-A30A-43A1A001484C}"/>
              </a:ext>
            </a:extLst>
          </p:cNvPr>
          <p:cNvSpPr>
            <a:spLocks noGrp="1"/>
          </p:cNvSpPr>
          <p:nvPr>
            <p:ph type="title"/>
          </p:nvPr>
        </p:nvSpPr>
        <p:spPr/>
        <p:txBody>
          <a:bodyPr/>
          <a:lstStyle/>
          <a:p>
            <a:r>
              <a:rPr lang="en-GB" dirty="0"/>
              <a:t>Case Example 1: </a:t>
            </a:r>
            <a:br>
              <a:rPr lang="en-GB" dirty="0"/>
            </a:br>
            <a:r>
              <a:rPr lang="en-GB" dirty="0"/>
              <a:t>Stockport, England</a:t>
            </a:r>
          </a:p>
        </p:txBody>
      </p:sp>
      <p:pic>
        <p:nvPicPr>
          <p:cNvPr id="4" name="Picture 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21ED876-1E1B-4414-8A67-819048B3631F}"/>
              </a:ext>
            </a:extLst>
          </p:cNvPr>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16777" y="5062755"/>
            <a:ext cx="4676699" cy="104160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 name="Picture 2" descr="PICT080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4F136D4-E6C9-4F52-A9B8-1969BEDBEAB5}"/>
              </a:ext>
            </a:extLst>
          </p:cNvPr>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23291" y="1422635"/>
            <a:ext cx="2779369" cy="3335796"/>
          </a:xfrm>
          <a:prstGeom prst="rect">
            <a:avLst/>
          </a:prstGeom>
          <a:noFill/>
          <a:ln w="50800" algn="in">
            <a:solidFill>
              <a:srgbClr val="FFC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6" name="Rectangle 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127697B-EC96-491E-930D-56B2672FA5EC}"/>
              </a:ext>
            </a:extLst>
          </p:cNvPr>
          <p:cNvSpPr/>
          <p:nvPr/>
        </p:nvSpPr>
        <p:spPr>
          <a:xfrm>
            <a:off x="5243745" y="1909486"/>
            <a:ext cx="5113539" cy="2308324"/>
          </a:xfrm>
          <a:prstGeom prst="rect">
            <a:avLst/>
          </a:prstGeom>
        </p:spPr>
        <p:txBody>
          <a:bodyPr wrap="square">
            <a:spAutoFit/>
          </a:bodyPr>
          <a:lstStyle/>
          <a:p>
            <a:pPr defTabSz="457200"/>
            <a:r>
              <a:rPr lang="en-GB" dirty="0">
                <a:solidFill>
                  <a:prstClr val="black"/>
                </a:solidFill>
              </a:rPr>
              <a:t>The </a:t>
            </a:r>
            <a:r>
              <a:rPr lang="en-GB" i="1" dirty="0">
                <a:solidFill>
                  <a:prstClr val="black"/>
                </a:solidFill>
              </a:rPr>
              <a:t>Stockport Mental Health Alliance</a:t>
            </a:r>
            <a:r>
              <a:rPr lang="en-GB" dirty="0">
                <a:solidFill>
                  <a:prstClr val="black"/>
                </a:solidFill>
              </a:rPr>
              <a:t>, April 2013</a:t>
            </a:r>
          </a:p>
          <a:p>
            <a:pPr marL="285750" indent="-285750" defTabSz="457200">
              <a:buFont typeface="Arial" panose="020B0604020202020204" pitchFamily="34" charset="0"/>
              <a:buChar char="•"/>
            </a:pPr>
            <a:r>
              <a:rPr lang="en-GB" dirty="0">
                <a:solidFill>
                  <a:prstClr val="black"/>
                </a:solidFill>
              </a:rPr>
              <a:t>Sharing resources and skills</a:t>
            </a:r>
          </a:p>
          <a:p>
            <a:pPr marL="285750" indent="-285750" defTabSz="457200">
              <a:buFont typeface="Arial" panose="020B0604020202020204" pitchFamily="34" charset="0"/>
              <a:buChar char="•"/>
            </a:pPr>
            <a:r>
              <a:rPr lang="en-GB" dirty="0">
                <a:solidFill>
                  <a:prstClr val="black"/>
                </a:solidFill>
              </a:rPr>
              <a:t>Greater continuity and flexibility</a:t>
            </a:r>
          </a:p>
          <a:p>
            <a:pPr marL="285750" indent="-285750" defTabSz="457200">
              <a:buFont typeface="Arial" panose="020B0604020202020204" pitchFamily="34" charset="0"/>
              <a:buChar char="•"/>
            </a:pPr>
            <a:r>
              <a:rPr lang="en-GB" dirty="0">
                <a:solidFill>
                  <a:prstClr val="black"/>
                </a:solidFill>
              </a:rPr>
              <a:t>Every person has chosen goals</a:t>
            </a:r>
          </a:p>
          <a:p>
            <a:pPr marL="285750" indent="-285750" defTabSz="457200">
              <a:buFont typeface="Arial" panose="020B0604020202020204" pitchFamily="34" charset="0"/>
              <a:buChar char="•"/>
            </a:pPr>
            <a:r>
              <a:rPr lang="en-GB" dirty="0">
                <a:solidFill>
                  <a:prstClr val="black"/>
                </a:solidFill>
              </a:rPr>
              <a:t>Collaborative not competitive</a:t>
            </a:r>
          </a:p>
          <a:p>
            <a:pPr marL="285750" indent="-285750" defTabSz="457200">
              <a:buFont typeface="Arial" panose="020B0604020202020204" pitchFamily="34" charset="0"/>
              <a:buChar char="•"/>
            </a:pPr>
            <a:r>
              <a:rPr lang="en-GB" dirty="0">
                <a:solidFill>
                  <a:prstClr val="black"/>
                </a:solidFill>
              </a:rPr>
              <a:t>Incorporates social action</a:t>
            </a:r>
          </a:p>
          <a:p>
            <a:pPr marL="285750" indent="-285750" defTabSz="457200">
              <a:buFont typeface="Arial" panose="020B0604020202020204" pitchFamily="34" charset="0"/>
              <a:buChar char="•"/>
            </a:pPr>
            <a:r>
              <a:rPr lang="en-GB" dirty="0">
                <a:solidFill>
                  <a:prstClr val="black"/>
                </a:solidFill>
              </a:rPr>
              <a:t>Efficient, adding value, reducing duplication</a:t>
            </a:r>
          </a:p>
          <a:p>
            <a:pPr marL="285750" indent="-285750" defTabSz="457200">
              <a:buFont typeface="Arial" panose="020B0604020202020204" pitchFamily="34" charset="0"/>
              <a:buChar char="•"/>
            </a:pPr>
            <a:r>
              <a:rPr lang="en-GB" dirty="0">
                <a:solidFill>
                  <a:prstClr val="black"/>
                </a:solidFill>
              </a:rPr>
              <a:t>Outcome driven</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43574931"/>
      </p:ext>
    </p:extLst>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ABA4ABD-164D-4AE4-A30A-43A1A001484C}"/>
              </a:ext>
            </a:extLst>
          </p:cNvPr>
          <p:cNvSpPr>
            <a:spLocks noGrp="1"/>
          </p:cNvSpPr>
          <p:nvPr>
            <p:ph type="title"/>
          </p:nvPr>
        </p:nvSpPr>
        <p:spPr/>
        <p:txBody>
          <a:bodyPr/>
          <a:lstStyle/>
          <a:p>
            <a:r>
              <a:rPr lang="en-GB" dirty="0"/>
              <a:t>Case Example 1: </a:t>
            </a:r>
            <a:br>
              <a:rPr lang="en-GB" dirty="0"/>
            </a:br>
            <a:r>
              <a:rPr lang="en-GB" dirty="0"/>
              <a:t>Stockport, England</a:t>
            </a:r>
          </a:p>
        </p:txBody>
      </p:sp>
      <p:pic>
        <p:nvPicPr>
          <p:cNvPr id="4" name="Picture 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21ED876-1E1B-4414-8A67-819048B3631F}"/>
              </a:ext>
            </a:extLst>
          </p:cNvPr>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17544" y="5038521"/>
            <a:ext cx="3190863" cy="71067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 name="Picture 2" descr="PICT080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4F136D4-E6C9-4F52-A9B8-1969BEDBEAB5}"/>
              </a:ext>
            </a:extLst>
          </p:cNvPr>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23291" y="1422635"/>
            <a:ext cx="2779369" cy="3335796"/>
          </a:xfrm>
          <a:prstGeom prst="rect">
            <a:avLst/>
          </a:prstGeom>
          <a:noFill/>
          <a:ln w="50800" algn="in">
            <a:solidFill>
              <a:srgbClr val="FFC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 name="Rectangle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E81721D-2A2B-40C3-8E33-CAA31C815A9A}"/>
              </a:ext>
            </a:extLst>
          </p:cNvPr>
          <p:cNvSpPr/>
          <p:nvPr/>
        </p:nvSpPr>
        <p:spPr>
          <a:xfrm>
            <a:off x="5362075" y="1365779"/>
            <a:ext cx="5149516" cy="4801315"/>
          </a:xfrm>
          <a:prstGeom prst="rect">
            <a:avLst/>
          </a:prstGeom>
        </p:spPr>
        <p:txBody>
          <a:bodyPr wrap="square">
            <a:spAutoFit/>
          </a:bodyPr>
          <a:lstStyle/>
          <a:p>
            <a:pPr defTabSz="457200"/>
            <a:r>
              <a:rPr lang="en-GB" dirty="0">
                <a:solidFill>
                  <a:prstClr val="black"/>
                </a:solidFill>
              </a:rPr>
              <a:t>Key Aims:</a:t>
            </a:r>
          </a:p>
          <a:p>
            <a:pPr marL="285750" indent="-285750" defTabSz="457200">
              <a:buFont typeface="Arial" panose="020B0604020202020204" pitchFamily="34" charset="0"/>
              <a:buChar char="•"/>
            </a:pPr>
            <a:r>
              <a:rPr lang="en-GB" dirty="0">
                <a:solidFill>
                  <a:prstClr val="black"/>
                </a:solidFill>
              </a:rPr>
              <a:t>Ensure more vulnerable people with complex need will be enabled and supported to live well and self manage. </a:t>
            </a:r>
          </a:p>
          <a:p>
            <a:pPr marL="285750" indent="-285750" defTabSz="457200">
              <a:buFont typeface="Arial" panose="020B0604020202020204" pitchFamily="34" charset="0"/>
              <a:buChar char="•"/>
            </a:pPr>
            <a:r>
              <a:rPr lang="en-GB" dirty="0">
                <a:solidFill>
                  <a:prstClr val="black"/>
                </a:solidFill>
              </a:rPr>
              <a:t>Reduce demand and activity for health and social care </a:t>
            </a:r>
          </a:p>
          <a:p>
            <a:pPr marL="285750" indent="-285750" defTabSz="457200">
              <a:buFont typeface="Arial" panose="020B0604020202020204" pitchFamily="34" charset="0"/>
              <a:buChar char="•"/>
            </a:pPr>
            <a:r>
              <a:rPr lang="en-GB" dirty="0">
                <a:solidFill>
                  <a:prstClr val="black"/>
                </a:solidFill>
              </a:rPr>
              <a:t>Improve service user reported outcomes and experience</a:t>
            </a:r>
          </a:p>
          <a:p>
            <a:pPr marL="285750" indent="-285750" defTabSz="457200">
              <a:buFont typeface="Arial" panose="020B0604020202020204" pitchFamily="34" charset="0"/>
              <a:buChar char="•"/>
            </a:pPr>
            <a:r>
              <a:rPr lang="en-GB" dirty="0">
                <a:solidFill>
                  <a:prstClr val="black"/>
                </a:solidFill>
              </a:rPr>
              <a:t>Develop and strengthen community capacity by aligning People and Place </a:t>
            </a:r>
          </a:p>
          <a:p>
            <a:pPr marL="285750" indent="-285750" defTabSz="457200">
              <a:buFont typeface="Arial" panose="020B0604020202020204" pitchFamily="34" charset="0"/>
              <a:buChar char="•"/>
            </a:pPr>
            <a:r>
              <a:rPr lang="en-GB" dirty="0">
                <a:solidFill>
                  <a:prstClr val="black"/>
                </a:solidFill>
              </a:rPr>
              <a:t>Grow social capital and social value, more people giving time</a:t>
            </a:r>
          </a:p>
          <a:p>
            <a:pPr marL="285750" indent="-285750" defTabSz="457200">
              <a:buFont typeface="Arial" panose="020B0604020202020204" pitchFamily="34" charset="0"/>
              <a:buChar char="•"/>
            </a:pPr>
            <a:r>
              <a:rPr lang="en-GB" dirty="0">
                <a:solidFill>
                  <a:prstClr val="black"/>
                </a:solidFill>
              </a:rPr>
              <a:t>Improve Targeted Prevention Pathways, connect the community capacity to the identified need through social action </a:t>
            </a:r>
          </a:p>
          <a:p>
            <a:pPr marL="285750" indent="-285750" defTabSz="457200">
              <a:buFont typeface="Arial" panose="020B0604020202020204" pitchFamily="34" charset="0"/>
              <a:buChar char="•"/>
            </a:pPr>
            <a:r>
              <a:rPr lang="en-GB" b="1" dirty="0">
                <a:solidFill>
                  <a:prstClr val="black"/>
                </a:solidFill>
              </a:rPr>
              <a:t>Develop an Innovative Contract with the Voluntary sector focusing on outcomes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89113385"/>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3683494" y="4564141"/>
            <a:ext cx="6796087" cy="1108075"/>
          </a:xfrm>
        </p:spPr>
        <p:txBody>
          <a:bodyPr>
            <a:normAutofit lnSpcReduction="10000"/>
          </a:bodyPr>
          <a:lstStyle/>
          <a:p>
            <a:pPr marL="0" indent="0">
              <a:buNone/>
            </a:pPr>
            <a:r>
              <a:rPr lang="en-US" sz="2000" b="1" dirty="0">
                <a:solidFill>
                  <a:schemeClr val="bg1"/>
                </a:solidFill>
              </a:rPr>
              <a:t>Prof. Nick Goodwin, CEO, IFIC</a:t>
            </a:r>
          </a:p>
          <a:p>
            <a:pPr marL="0" indent="0">
              <a:buNone/>
            </a:pPr>
            <a:r>
              <a:rPr lang="en-US" sz="2000" dirty="0" err="1">
                <a:solidFill>
                  <a:schemeClr val="bg1"/>
                </a:solidFill>
              </a:rPr>
              <a:t>Transfomers</a:t>
            </a:r>
            <a:r>
              <a:rPr lang="en-US" sz="2000" dirty="0">
                <a:solidFill>
                  <a:schemeClr val="bg1"/>
                </a:solidFill>
              </a:rPr>
              <a:t> 3, Byron Bay &amp; Coffs </a:t>
            </a:r>
            <a:r>
              <a:rPr lang="en-US" sz="2000" dirty="0" err="1">
                <a:solidFill>
                  <a:schemeClr val="bg1"/>
                </a:solidFill>
              </a:rPr>
              <a:t>Harbour</a:t>
            </a:r>
            <a:r>
              <a:rPr lang="en-US" sz="2000" dirty="0">
                <a:solidFill>
                  <a:schemeClr val="bg1"/>
                </a:solidFill>
              </a:rPr>
              <a:t> </a:t>
            </a:r>
          </a:p>
          <a:p>
            <a:pPr marL="0" indent="0">
              <a:buNone/>
            </a:pPr>
            <a:r>
              <a:rPr lang="en-US" sz="2000" dirty="0">
                <a:solidFill>
                  <a:schemeClr val="bg1"/>
                </a:solidFill>
              </a:rPr>
              <a:t>November 5-8 2018</a:t>
            </a:r>
          </a:p>
        </p:txBody>
      </p:sp>
      <p:sp>
        <p:nvSpPr>
          <p:cNvPr id="5" name="Subtitle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C43393F-9C36-4808-A746-8F52A02EAE35}"/>
              </a:ext>
            </a:extLst>
          </p:cNvPr>
          <p:cNvSpPr txBox="1">
            <a:spLocks/>
          </p:cNvSpPr>
          <p:nvPr/>
        </p:nvSpPr>
        <p:spPr>
          <a:xfrm>
            <a:off x="3584125" y="2729806"/>
            <a:ext cx="6795691" cy="1854549"/>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accent1"/>
              </a:buClr>
              <a:buFont typeface="Arial"/>
              <a:buNone/>
              <a:defRPr sz="1600" kern="1200">
                <a:solidFill>
                  <a:srgbClr val="FFFFFF"/>
                </a:solidFill>
                <a:latin typeface="+mn-lt"/>
                <a:ea typeface="+mn-ea"/>
                <a:cs typeface="+mn-cs"/>
              </a:defRPr>
            </a:lvl1pPr>
            <a:lvl2pPr marL="4572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1"/>
              </a:buClr>
              <a:buFont typeface="Arial"/>
              <a:buNone/>
              <a:defRPr sz="17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chemeClr val="accent1"/>
              </a:buClr>
              <a:buFont typeface="Arial"/>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chemeClr val="accent1"/>
              </a:buClr>
              <a:buFont typeface="Arial"/>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Clr>
                <a:srgbClr val="007CB3"/>
              </a:buClr>
            </a:pPr>
            <a:r>
              <a:rPr lang="en-AU" sz="2400" b="1" dirty="0"/>
              <a:t>The Growth and Impact of Alliancing as a means to Promote Value in Care Provision: The International Experience</a:t>
            </a:r>
            <a:r>
              <a:rPr lang="en-US" sz="2400" b="1" dirty="0"/>
              <a:t> </a:t>
            </a:r>
          </a:p>
        </p:txBody>
      </p:sp>
      <p:sp>
        <p:nvSpPr>
          <p:cNvPr id="2" name="Rectang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465D128-03A0-4061-B686-B935C8309806}"/>
              </a:ext>
            </a:extLst>
          </p:cNvPr>
          <p:cNvSpPr/>
          <p:nvPr/>
        </p:nvSpPr>
        <p:spPr>
          <a:xfrm>
            <a:off x="3683493" y="1120108"/>
            <a:ext cx="2689351" cy="115692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pic>
        <p:nvPicPr>
          <p:cNvPr id="6" name="Picture 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E175BAA-AA7F-4F62-B5BE-AACD3A1FFCD8}"/>
              </a:ext>
            </a:extLst>
          </p:cNvPr>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04795" y="1155305"/>
            <a:ext cx="2446743" cy="1079871"/>
          </a:xfrm>
          <a:prstGeom prst="rect">
            <a:avLst/>
          </a:prstGeom>
        </p:spPr>
      </p:pic>
      <p:pic>
        <p:nvPicPr>
          <p:cNvPr id="7" name="Picture 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AC4834B-8798-4F55-B004-3739D59C823B}"/>
              </a:ext>
            </a:extLst>
          </p:cNvPr>
          <p:cNvPicPr>
            <a:picLocks noChangeAspect="1"/>
          </p:cNvPicPr>
          <p:nvPr/>
        </p:nvPicPr>
        <p:blipFill>
          <a:blip r:embed="rId4"/>
          <a:stretch>
            <a:fillRect/>
          </a:stretch>
        </p:blipFill>
        <p:spPr>
          <a:xfrm>
            <a:off x="6750882" y="1120108"/>
            <a:ext cx="3515719" cy="115026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8748969"/>
      </p:ext>
    </p:extLst>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7631" y="1430423"/>
            <a:ext cx="6700052" cy="378575"/>
          </a:xfrm>
        </p:spPr>
        <p:txBody>
          <a:bodyPr>
            <a:normAutofit/>
          </a:bodyPr>
          <a:lstStyle/>
          <a:p>
            <a:pPr marL="0" indent="0">
              <a:buNone/>
            </a:pPr>
            <a:endParaRPr lang="en-GB" sz="1800" dirty="0"/>
          </a:p>
          <a:p>
            <a:endParaRPr lang="en-GB" sz="1800" dirty="0"/>
          </a:p>
          <a:p>
            <a:pPr marL="0" indent="0">
              <a:buNone/>
            </a:pPr>
            <a:endParaRPr lang="en-GB" sz="1800" dirty="0"/>
          </a:p>
          <a:p>
            <a:endParaRPr lang="en-GB" sz="1800" dirty="0"/>
          </a:p>
        </p:txBody>
      </p:sp>
      <p:sp>
        <p:nvSpPr>
          <p:cNvPr id="4" name="Title 3"/>
          <p:cNvSpPr>
            <a:spLocks noGrp="1"/>
          </p:cNvSpPr>
          <p:nvPr>
            <p:ph type="title"/>
          </p:nvPr>
        </p:nvSpPr>
        <p:spPr>
          <a:xfrm>
            <a:off x="1779671" y="558753"/>
            <a:ext cx="7886700" cy="435835"/>
          </a:xfrm>
        </p:spPr>
        <p:txBody>
          <a:bodyPr>
            <a:normAutofit fontScale="90000"/>
          </a:bodyPr>
          <a:lstStyle/>
          <a:p>
            <a:r>
              <a:rPr lang="en-GB" dirty="0"/>
              <a:t>Stockport: Commissioning Options</a:t>
            </a:r>
          </a:p>
        </p:txBody>
      </p:sp>
      <p:sp>
        <p:nvSpPr>
          <p:cNvPr id="5" name="TextBox 4"/>
          <p:cNvSpPr txBox="1"/>
          <p:nvPr/>
        </p:nvSpPr>
        <p:spPr>
          <a:xfrm>
            <a:off x="1779671" y="1265343"/>
            <a:ext cx="6588732" cy="553998"/>
          </a:xfrm>
          <a:prstGeom prst="rect">
            <a:avLst/>
          </a:prstGeom>
          <a:noFill/>
        </p:spPr>
        <p:txBody>
          <a:bodyPr wrap="square" rtlCol="0">
            <a:spAutoFit/>
          </a:bodyPr>
          <a:lstStyle/>
          <a:p>
            <a:pPr defTabSz="457200"/>
            <a:r>
              <a:rPr lang="en-GB" sz="1500" dirty="0">
                <a:solidFill>
                  <a:prstClr val="black"/>
                </a:solidFill>
              </a:rPr>
              <a:t>The following options were identified for possible ways forward for the main set of preventative services</a:t>
            </a:r>
          </a:p>
        </p:txBody>
      </p:sp>
      <p:sp>
        <p:nvSpPr>
          <p:cNvPr id="9" name="Content Placeholder 2"/>
          <p:cNvSpPr txBox="1">
            <a:spLocks/>
          </p:cNvSpPr>
          <p:nvPr/>
        </p:nvSpPr>
        <p:spPr>
          <a:xfrm>
            <a:off x="1882942" y="1973725"/>
            <a:ext cx="8352039" cy="3510603"/>
          </a:xfrm>
          <a:prstGeom prst="rect">
            <a:avLst/>
          </a:prstGeom>
        </p:spPr>
        <p:txBody>
          <a:bodyPr vert="horz" lIns="68580" tIns="34290" rIns="68580" bIns="34290" rtlCol="0">
            <a:noAutofit/>
          </a:bodyPr>
          <a:lstStyle>
            <a:lvl1pPr marL="0" indent="0" algn="l" defTabSz="914400" rtl="0" eaLnBrk="1" latinLnBrk="0" hangingPunct="1">
              <a:spcBef>
                <a:spcPct val="20000"/>
              </a:spcBef>
              <a:buFont typeface="Arial" pitchFamily="34" charset="0"/>
              <a:buNone/>
              <a:defRPr sz="1800" kern="1200">
                <a:solidFill>
                  <a:schemeClr val="tx1"/>
                </a:solidFill>
                <a:latin typeface="+mn-lt"/>
                <a:ea typeface="+mn-ea"/>
                <a:cs typeface="+mn-cs"/>
              </a:defRPr>
            </a:lvl1pPr>
            <a:lvl2pPr marL="355600" indent="-2730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628650" indent="-273050" algn="l" defTabSz="914400" rtl="0" eaLnBrk="1" latinLnBrk="0" hangingPunct="1">
              <a:spcBef>
                <a:spcPct val="20000"/>
              </a:spcBef>
              <a:buFont typeface="Symbol" panose="05050102010706020507" pitchFamily="18" charset="2"/>
              <a:buChar char="-"/>
              <a:defRPr sz="1200" kern="1200">
                <a:solidFill>
                  <a:schemeClr val="tx1"/>
                </a:solidFill>
                <a:latin typeface="+mn-lt"/>
                <a:ea typeface="+mn-ea"/>
                <a:cs typeface="+mn-cs"/>
              </a:defRPr>
            </a:lvl3pPr>
            <a:lvl4pPr marL="903288" indent="-274638"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163638" indent="-26035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spcAft>
                <a:spcPts val="900"/>
              </a:spcAft>
              <a:buFont typeface="+mj-lt"/>
              <a:buAutoNum type="arabicPeriod"/>
            </a:pPr>
            <a:r>
              <a:rPr lang="en-GB" sz="1500" b="1" dirty="0">
                <a:solidFill>
                  <a:prstClr val="black"/>
                </a:solidFill>
              </a:rPr>
              <a:t>Move in house</a:t>
            </a:r>
            <a:r>
              <a:rPr lang="en-GB" sz="1500" dirty="0">
                <a:solidFill>
                  <a:prstClr val="black"/>
                </a:solidFill>
              </a:rPr>
              <a:t> – create in house capacity to deliver the services</a:t>
            </a:r>
          </a:p>
          <a:p>
            <a:pPr marL="342900" indent="-342900">
              <a:spcAft>
                <a:spcPts val="900"/>
              </a:spcAft>
              <a:buFont typeface="+mj-lt"/>
              <a:buAutoNum type="arabicPeriod"/>
            </a:pPr>
            <a:r>
              <a:rPr lang="en-GB" sz="1500" b="1" dirty="0">
                <a:solidFill>
                  <a:prstClr val="black"/>
                </a:solidFill>
              </a:rPr>
              <a:t>Multiple single providers </a:t>
            </a:r>
            <a:r>
              <a:rPr lang="en-GB" sz="1500" dirty="0">
                <a:solidFill>
                  <a:prstClr val="black"/>
                </a:solidFill>
              </a:rPr>
              <a:t>– as now, contract with individual providers for specific scopes of work</a:t>
            </a:r>
          </a:p>
          <a:p>
            <a:pPr marL="342900" indent="-342900">
              <a:spcAft>
                <a:spcPts val="900"/>
              </a:spcAft>
              <a:buFont typeface="+mj-lt"/>
              <a:buAutoNum type="arabicPeriod"/>
            </a:pPr>
            <a:r>
              <a:rPr lang="en-GB" sz="1500" b="1" dirty="0">
                <a:solidFill>
                  <a:prstClr val="black"/>
                </a:solidFill>
              </a:rPr>
              <a:t>Framework</a:t>
            </a:r>
            <a:r>
              <a:rPr lang="en-GB" sz="1500" dirty="0">
                <a:solidFill>
                  <a:prstClr val="black"/>
                </a:solidFill>
              </a:rPr>
              <a:t> – select a range of providers and then ‘draw down’ from specific services</a:t>
            </a:r>
          </a:p>
          <a:p>
            <a:pPr marL="342900" indent="-342900">
              <a:spcAft>
                <a:spcPts val="900"/>
              </a:spcAft>
              <a:buFont typeface="+mj-lt"/>
              <a:buAutoNum type="arabicPeriod"/>
            </a:pPr>
            <a:r>
              <a:rPr lang="en-GB" sz="1500" b="1" dirty="0">
                <a:solidFill>
                  <a:prstClr val="black"/>
                </a:solidFill>
              </a:rPr>
              <a:t>Single provider </a:t>
            </a:r>
            <a:r>
              <a:rPr lang="en-GB" sz="1500" dirty="0">
                <a:solidFill>
                  <a:prstClr val="black"/>
                </a:solidFill>
              </a:rPr>
              <a:t>– identify a single provider who can cover all aspects of proposed service delivery</a:t>
            </a:r>
          </a:p>
          <a:p>
            <a:pPr marL="342900" indent="-342900">
              <a:spcAft>
                <a:spcPts val="900"/>
              </a:spcAft>
              <a:buFont typeface="+mj-lt"/>
              <a:buAutoNum type="arabicPeriod"/>
            </a:pPr>
            <a:r>
              <a:rPr lang="en-GB" sz="1500" b="1" dirty="0">
                <a:solidFill>
                  <a:prstClr val="black"/>
                </a:solidFill>
              </a:rPr>
              <a:t>Prime provider </a:t>
            </a:r>
            <a:r>
              <a:rPr lang="en-GB" sz="1500" dirty="0">
                <a:solidFill>
                  <a:prstClr val="black"/>
                </a:solidFill>
              </a:rPr>
              <a:t>– select a lead or prime provider who would manage a range of other providers through subcontracting arrangements</a:t>
            </a:r>
            <a:endParaRPr lang="en-GB" sz="1500" b="1" dirty="0">
              <a:solidFill>
                <a:prstClr val="black"/>
              </a:solidFill>
            </a:endParaRPr>
          </a:p>
          <a:p>
            <a:pPr marL="342900" indent="-342900">
              <a:spcAft>
                <a:spcPts val="900"/>
              </a:spcAft>
              <a:buFont typeface="+mj-lt"/>
              <a:buAutoNum type="arabicPeriod"/>
            </a:pPr>
            <a:r>
              <a:rPr lang="en-GB" sz="1500" b="1" dirty="0">
                <a:solidFill>
                  <a:prstClr val="black"/>
                </a:solidFill>
              </a:rPr>
              <a:t>Consortium</a:t>
            </a:r>
            <a:r>
              <a:rPr lang="en-GB" sz="1500" dirty="0">
                <a:solidFill>
                  <a:prstClr val="black"/>
                </a:solidFill>
              </a:rPr>
              <a:t> – invite providers to bid together as a consortium, leaving them to decide the nature of the arrangements between them</a:t>
            </a:r>
          </a:p>
          <a:p>
            <a:pPr marL="342900" indent="-342900">
              <a:spcAft>
                <a:spcPts val="900"/>
              </a:spcAft>
              <a:buFont typeface="+mj-lt"/>
              <a:buAutoNum type="arabicPeriod"/>
            </a:pPr>
            <a:r>
              <a:rPr lang="en-GB" sz="1500" b="1" dirty="0">
                <a:solidFill>
                  <a:prstClr val="black"/>
                </a:solidFill>
              </a:rPr>
              <a:t>Alliance</a:t>
            </a:r>
            <a:r>
              <a:rPr lang="en-GB" sz="1500" dirty="0">
                <a:solidFill>
                  <a:prstClr val="black"/>
                </a:solidFill>
              </a:rPr>
              <a:t> – invite bids from alliance of providers to work in a risk sharing , jointly responsible alliance with the Council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38054157"/>
      </p:ext>
    </p:extLst>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7631" y="1430423"/>
            <a:ext cx="6700052" cy="378575"/>
          </a:xfrm>
        </p:spPr>
        <p:txBody>
          <a:bodyPr>
            <a:normAutofit/>
          </a:bodyPr>
          <a:lstStyle/>
          <a:p>
            <a:pPr marL="0" indent="0">
              <a:buNone/>
            </a:pPr>
            <a:endParaRPr lang="en-GB" sz="1800" dirty="0"/>
          </a:p>
          <a:p>
            <a:endParaRPr lang="en-GB" sz="1800" dirty="0"/>
          </a:p>
          <a:p>
            <a:pPr marL="0" indent="0">
              <a:buNone/>
            </a:pPr>
            <a:endParaRPr lang="en-GB" sz="1800" dirty="0"/>
          </a:p>
          <a:p>
            <a:endParaRPr lang="en-GB" sz="1800" dirty="0"/>
          </a:p>
        </p:txBody>
      </p:sp>
      <p:sp>
        <p:nvSpPr>
          <p:cNvPr id="4" name="Title 3"/>
          <p:cNvSpPr>
            <a:spLocks noGrp="1"/>
          </p:cNvSpPr>
          <p:nvPr>
            <p:ph type="title"/>
          </p:nvPr>
        </p:nvSpPr>
        <p:spPr>
          <a:xfrm>
            <a:off x="1779671" y="558753"/>
            <a:ext cx="7886700" cy="435835"/>
          </a:xfrm>
        </p:spPr>
        <p:txBody>
          <a:bodyPr>
            <a:normAutofit fontScale="90000"/>
          </a:bodyPr>
          <a:lstStyle/>
          <a:p>
            <a:r>
              <a:rPr lang="en-GB" dirty="0"/>
              <a:t>Stockport: Why Choose The Alliance Model</a:t>
            </a:r>
          </a:p>
        </p:txBody>
      </p:sp>
      <p:graphicFrame>
        <p:nvGraphicFramePr>
          <p:cNvPr id="6" name="Table 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EF3DC40-3248-4CA3-9D9B-0B5B58E6349E}"/>
              </a:ext>
            </a:extLst>
          </p:cNvPr>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4165082582"/>
              </p:ext>
            </p:extLst>
          </p:nvPr>
        </p:nvGraphicFramePr>
        <p:xfrm>
          <a:off x="1739567" y="1266626"/>
          <a:ext cx="8712969" cy="5032799"/>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xmlns="" xmlns:p="http://schemas.openxmlformats.org/presentationml/2006/main" xmlns:r="http://schemas.openxmlformats.org/officeDocument/2006/relationships" xmlns:a="http://schemas.openxmlformats.org/drawingml/2006/main" val="20000"/>
                    </a:ext>
                  </a:extLst>
                </a:gridCol>
                <a:gridCol w="5400600">
                  <a:extLst>
                    <a:ext uri="{9D8B030D-6E8A-4147-A177-3AD203B41FA5}">
                      <a16:colId xmlns:a16="http://schemas.microsoft.com/office/drawing/2014/main" xmlns="" xmlns:p="http://schemas.openxmlformats.org/presentationml/2006/main" xmlns:r="http://schemas.openxmlformats.org/officeDocument/2006/relationships" xmlns:a="http://schemas.openxmlformats.org/drawingml/2006/main" val="20001"/>
                    </a:ext>
                  </a:extLst>
                </a:gridCol>
                <a:gridCol w="936105">
                  <a:extLst>
                    <a:ext uri="{9D8B030D-6E8A-4147-A177-3AD203B41FA5}">
                      <a16:colId xmlns:a16="http://schemas.microsoft.com/office/drawing/2014/main" xmlns="" xmlns:p="http://schemas.openxmlformats.org/presentationml/2006/main" xmlns:r="http://schemas.openxmlformats.org/officeDocument/2006/relationships" xmlns:a="http://schemas.openxmlformats.org/drawingml/2006/main" val="20002"/>
                    </a:ext>
                  </a:extLst>
                </a:gridCol>
              </a:tblGrid>
              <a:tr h="460800">
                <a:tc>
                  <a:txBody>
                    <a:bodyPr/>
                    <a:lstStyle/>
                    <a:p>
                      <a:r>
                        <a:rPr lang="en-GB" sz="1800" dirty="0"/>
                        <a:t>Criteria</a:t>
                      </a:r>
                    </a:p>
                  </a:txBody>
                  <a:tcPr marL="99060" marR="99060"/>
                </a:tc>
                <a:tc>
                  <a:txBody>
                    <a:bodyPr/>
                    <a:lstStyle/>
                    <a:p>
                      <a:r>
                        <a:rPr lang="en-GB" sz="1800" dirty="0"/>
                        <a:t>Detail</a:t>
                      </a:r>
                    </a:p>
                  </a:txBody>
                  <a:tcPr marL="99060" marR="99060"/>
                </a:tc>
                <a:tc>
                  <a:txBody>
                    <a:bodyPr/>
                    <a:lstStyle/>
                    <a:p>
                      <a:pPr algn="ctr"/>
                      <a:r>
                        <a:rPr lang="en-GB" sz="1800" dirty="0"/>
                        <a:t>Score</a:t>
                      </a:r>
                    </a:p>
                  </a:txBody>
                  <a:tcPr marL="99060" marR="99060"/>
                </a:tc>
                <a:extLst>
                  <a:ext uri="{0D108BD9-81ED-4DB2-BD59-A6C34878D82A}">
                    <a16:rowId xmlns:a16="http://schemas.microsoft.com/office/drawing/2014/main" xmlns="" xmlns:p="http://schemas.openxmlformats.org/presentationml/2006/main" xmlns:r="http://schemas.openxmlformats.org/officeDocument/2006/relationships" xmlns:a="http://schemas.openxmlformats.org/drawingml/2006/main" val="10000"/>
                  </a:ext>
                </a:extLst>
              </a:tr>
              <a:tr h="459051">
                <a:tc>
                  <a:txBody>
                    <a:bodyPr/>
                    <a:lstStyle/>
                    <a:p>
                      <a:pPr marL="228600" indent="-228600">
                        <a:spcAft>
                          <a:spcPts val="600"/>
                        </a:spcAft>
                        <a:buAutoNum type="arabicPeriod"/>
                      </a:pPr>
                      <a:r>
                        <a:rPr lang="en-GB" sz="1400" dirty="0">
                          <a:effectLst/>
                        </a:rPr>
                        <a:t>Create sustainable models and reduce dependency?</a:t>
                      </a:r>
                      <a:endParaRPr lang="en-GB" sz="1400" dirty="0">
                        <a:effectLst/>
                        <a:latin typeface="+mn-lt"/>
                        <a:ea typeface="Calibri"/>
                        <a:cs typeface="Times New Roman"/>
                      </a:endParaRPr>
                    </a:p>
                  </a:txBody>
                  <a:tcPr marL="99060" marR="99060"/>
                </a:tc>
                <a:tc>
                  <a:txBody>
                    <a:bodyPr/>
                    <a:lstStyle/>
                    <a:p>
                      <a:r>
                        <a:rPr lang="en-GB" sz="1400" b="0" dirty="0"/>
                        <a:t>This</a:t>
                      </a:r>
                      <a:r>
                        <a:rPr lang="en-GB" sz="1400" b="0" baseline="0" dirty="0"/>
                        <a:t> criteria would be met through the focus on whole system outcomes which alliance members share responsibility for delivering</a:t>
                      </a:r>
                      <a:endParaRPr lang="en-GB" sz="1400" b="0" dirty="0"/>
                    </a:p>
                  </a:txBody>
                  <a:tcPr marL="99060" marR="99060"/>
                </a:tc>
                <a:tc>
                  <a:txBody>
                    <a:bodyPr/>
                    <a:lstStyle/>
                    <a:p>
                      <a:pPr algn="ctr"/>
                      <a:r>
                        <a:rPr lang="en-GB" sz="1400" b="1" dirty="0"/>
                        <a:t>H</a:t>
                      </a:r>
                    </a:p>
                  </a:txBody>
                  <a:tcPr marL="99060" marR="99060"/>
                </a:tc>
                <a:extLst>
                  <a:ext uri="{0D108BD9-81ED-4DB2-BD59-A6C34878D82A}">
                    <a16:rowId xmlns:a16="http://schemas.microsoft.com/office/drawing/2014/main" xmlns="" xmlns:p="http://schemas.openxmlformats.org/presentationml/2006/main" xmlns:r="http://schemas.openxmlformats.org/officeDocument/2006/relationships" xmlns:a="http://schemas.openxmlformats.org/drawingml/2006/main" val="10001"/>
                  </a:ext>
                </a:extLst>
              </a:tr>
              <a:tr h="459051">
                <a:tc>
                  <a:txBody>
                    <a:bodyPr/>
                    <a:lstStyle/>
                    <a:p>
                      <a:pPr marL="228600" indent="-228600" algn="l" defTabSz="914400" rtl="0" eaLnBrk="1" latinLnBrk="0" hangingPunct="1">
                        <a:spcAft>
                          <a:spcPts val="600"/>
                        </a:spcAft>
                        <a:buFont typeface="+mj-lt"/>
                        <a:buAutoNum type="arabicPeriod" startAt="2"/>
                      </a:pPr>
                      <a:r>
                        <a:rPr lang="en-GB" sz="1400" kern="1200" dirty="0">
                          <a:effectLst/>
                        </a:rPr>
                        <a:t>Drive</a:t>
                      </a:r>
                      <a:r>
                        <a:rPr lang="en-GB" sz="1400" kern="1200" baseline="0" dirty="0">
                          <a:effectLst/>
                        </a:rPr>
                        <a:t> integration?</a:t>
                      </a:r>
                      <a:endParaRPr lang="en-GB" sz="1400" kern="1200" dirty="0">
                        <a:solidFill>
                          <a:schemeClr val="dk1"/>
                        </a:solidFill>
                        <a:effectLst/>
                        <a:latin typeface="+mn-lt"/>
                        <a:ea typeface="Calibri"/>
                        <a:cs typeface="Times New Roman"/>
                      </a:endParaRPr>
                    </a:p>
                  </a:txBody>
                  <a:tcPr marL="99060" marR="99060"/>
                </a:tc>
                <a:tc>
                  <a:txBody>
                    <a:bodyPr/>
                    <a:lstStyle/>
                    <a:p>
                      <a:r>
                        <a:rPr lang="en-GB" sz="1400" b="0" dirty="0"/>
                        <a:t>Shared risk as well as delivery will promote collaboration and finding solutions through</a:t>
                      </a:r>
                      <a:r>
                        <a:rPr lang="en-GB" sz="1400" b="0" baseline="0" dirty="0"/>
                        <a:t> pooled expertise and approach</a:t>
                      </a:r>
                      <a:endParaRPr lang="en-GB" sz="1400" b="0" dirty="0"/>
                    </a:p>
                  </a:txBody>
                  <a:tcPr marL="99060" marR="99060"/>
                </a:tc>
                <a:tc>
                  <a:txBody>
                    <a:bodyPr/>
                    <a:lstStyle/>
                    <a:p>
                      <a:pPr algn="ctr">
                        <a:spcAft>
                          <a:spcPts val="600"/>
                        </a:spcAft>
                      </a:pPr>
                      <a:r>
                        <a:rPr lang="en-GB" sz="1400" b="1" dirty="0">
                          <a:effectLst/>
                          <a:latin typeface="+mn-lt"/>
                          <a:ea typeface="+mn-ea"/>
                          <a:cs typeface="+mn-cs"/>
                        </a:rPr>
                        <a:t>H</a:t>
                      </a:r>
                      <a:endParaRPr lang="en-GB" sz="1400" b="1" dirty="0">
                        <a:effectLst/>
                        <a:latin typeface="+mn-lt"/>
                        <a:ea typeface="Calibri"/>
                        <a:cs typeface="Times New Roman"/>
                      </a:endParaRPr>
                    </a:p>
                  </a:txBody>
                  <a:tcPr marL="99060" marR="99060"/>
                </a:tc>
                <a:extLst>
                  <a:ext uri="{0D108BD9-81ED-4DB2-BD59-A6C34878D82A}">
                    <a16:rowId xmlns:a16="http://schemas.microsoft.com/office/drawing/2014/main" xmlns="" xmlns:p="http://schemas.openxmlformats.org/presentationml/2006/main" xmlns:r="http://schemas.openxmlformats.org/officeDocument/2006/relationships" xmlns:a="http://schemas.openxmlformats.org/drawingml/2006/main" val="10002"/>
                  </a:ext>
                </a:extLst>
              </a:tr>
              <a:tr h="459051">
                <a:tc>
                  <a:txBody>
                    <a:bodyPr/>
                    <a:lstStyle/>
                    <a:p>
                      <a:pPr marL="228600" indent="-228600" algn="l" defTabSz="914400" rtl="0" eaLnBrk="1" latinLnBrk="0" hangingPunct="1">
                        <a:spcAft>
                          <a:spcPts val="600"/>
                        </a:spcAft>
                        <a:buFont typeface="+mj-lt"/>
                        <a:buAutoNum type="arabicPeriod" startAt="3"/>
                      </a:pPr>
                      <a:r>
                        <a:rPr lang="en-GB" sz="1400" kern="1200" dirty="0">
                          <a:effectLst/>
                        </a:rPr>
                        <a:t>Deliver savings?</a:t>
                      </a:r>
                      <a:endParaRPr lang="en-GB" sz="1400" kern="1200" dirty="0">
                        <a:solidFill>
                          <a:schemeClr val="dk1"/>
                        </a:solidFill>
                        <a:effectLst/>
                        <a:latin typeface="+mn-lt"/>
                        <a:ea typeface="Calibri"/>
                        <a:cs typeface="Times New Roman"/>
                      </a:endParaRPr>
                    </a:p>
                  </a:txBody>
                  <a:tcPr marL="99060" marR="99060"/>
                </a:tc>
                <a:tc>
                  <a:txBody>
                    <a:bodyPr/>
                    <a:lstStyle/>
                    <a:p>
                      <a:r>
                        <a:rPr lang="en-GB" sz="1400" b="0" dirty="0"/>
                        <a:t>An</a:t>
                      </a:r>
                      <a:r>
                        <a:rPr lang="en-GB" sz="1400" b="0" baseline="0" dirty="0"/>
                        <a:t> efficient financial accountable model would be required. Building partnerships while cutting budgets is hard. The competitiveness of some organisations needs development</a:t>
                      </a:r>
                      <a:endParaRPr lang="en-GB" sz="1400" b="0" dirty="0"/>
                    </a:p>
                  </a:txBody>
                  <a:tcPr marL="99060" marR="99060"/>
                </a:tc>
                <a:tc>
                  <a:txBody>
                    <a:bodyPr/>
                    <a:lstStyle/>
                    <a:p>
                      <a:pPr algn="ctr">
                        <a:spcAft>
                          <a:spcPts val="600"/>
                        </a:spcAft>
                      </a:pPr>
                      <a:r>
                        <a:rPr lang="en-GB" sz="1400" b="1" dirty="0">
                          <a:effectLst/>
                          <a:latin typeface="+mn-lt"/>
                          <a:ea typeface="+mn-ea"/>
                          <a:cs typeface="+mn-cs"/>
                        </a:rPr>
                        <a:t>M</a:t>
                      </a:r>
                      <a:endParaRPr lang="en-GB" sz="1400" b="1" dirty="0">
                        <a:effectLst/>
                        <a:latin typeface="+mn-lt"/>
                        <a:ea typeface="Calibri"/>
                        <a:cs typeface="Times New Roman"/>
                      </a:endParaRPr>
                    </a:p>
                  </a:txBody>
                  <a:tcPr marL="99060" marR="99060"/>
                </a:tc>
                <a:extLst>
                  <a:ext uri="{0D108BD9-81ED-4DB2-BD59-A6C34878D82A}">
                    <a16:rowId xmlns:a16="http://schemas.microsoft.com/office/drawing/2014/main" xmlns="" xmlns:p="http://schemas.openxmlformats.org/presentationml/2006/main" xmlns:r="http://schemas.openxmlformats.org/officeDocument/2006/relationships" xmlns:a="http://schemas.openxmlformats.org/drawingml/2006/main" val="10003"/>
                  </a:ext>
                </a:extLst>
              </a:tr>
              <a:tr h="460800">
                <a:tc>
                  <a:txBody>
                    <a:bodyPr/>
                    <a:lstStyle/>
                    <a:p>
                      <a:pPr marL="228600" indent="-228600" algn="l" defTabSz="914400" rtl="0" eaLnBrk="1" latinLnBrk="0" hangingPunct="1">
                        <a:spcAft>
                          <a:spcPts val="600"/>
                        </a:spcAft>
                        <a:buFont typeface="+mj-lt"/>
                        <a:buAutoNum type="arabicPeriod" startAt="4"/>
                      </a:pPr>
                      <a:r>
                        <a:rPr lang="en-GB" sz="1400" kern="1200" dirty="0">
                          <a:effectLst/>
                        </a:rPr>
                        <a:t>Support</a:t>
                      </a:r>
                      <a:r>
                        <a:rPr lang="en-GB" sz="1400" kern="1200" baseline="0" dirty="0">
                          <a:effectLst/>
                        </a:rPr>
                        <a:t> </a:t>
                      </a:r>
                      <a:r>
                        <a:rPr lang="en-GB" sz="1400" kern="1200" dirty="0">
                          <a:effectLst/>
                        </a:rPr>
                        <a:t>vulnerable groups and carers?</a:t>
                      </a:r>
                      <a:endParaRPr lang="en-GB" sz="1400" kern="1200" dirty="0">
                        <a:solidFill>
                          <a:schemeClr val="dk1"/>
                        </a:solidFill>
                        <a:effectLst/>
                        <a:latin typeface="+mn-lt"/>
                        <a:ea typeface="Calibri"/>
                        <a:cs typeface="Times New Roman"/>
                      </a:endParaRPr>
                    </a:p>
                  </a:txBody>
                  <a:tcPr marL="99060" marR="99060"/>
                </a:tc>
                <a:tc>
                  <a:txBody>
                    <a:bodyPr/>
                    <a:lstStyle/>
                    <a:p>
                      <a:r>
                        <a:rPr lang="en-GB" sz="1400" b="0" dirty="0"/>
                        <a:t>This option</a:t>
                      </a:r>
                      <a:r>
                        <a:rPr lang="en-GB" sz="1400" b="0" baseline="0" dirty="0"/>
                        <a:t>  would be met as the whole system outcome set could include ones related to specific groups</a:t>
                      </a:r>
                      <a:endParaRPr lang="en-GB" sz="1400" b="0" dirty="0"/>
                    </a:p>
                  </a:txBody>
                  <a:tcPr marL="99060" marR="99060"/>
                </a:tc>
                <a:tc>
                  <a:txBody>
                    <a:bodyPr/>
                    <a:lstStyle/>
                    <a:p>
                      <a:pPr algn="ctr">
                        <a:spcAft>
                          <a:spcPts val="600"/>
                        </a:spcAft>
                      </a:pPr>
                      <a:r>
                        <a:rPr lang="en-GB" sz="1400" b="1" dirty="0">
                          <a:effectLst/>
                          <a:latin typeface="+mn-lt"/>
                          <a:ea typeface="+mn-ea"/>
                          <a:cs typeface="+mn-cs"/>
                        </a:rPr>
                        <a:t>H</a:t>
                      </a:r>
                      <a:endParaRPr lang="en-GB" sz="1400" b="1" dirty="0">
                        <a:effectLst/>
                        <a:latin typeface="+mn-lt"/>
                        <a:ea typeface="Calibri"/>
                        <a:cs typeface="Times New Roman"/>
                      </a:endParaRPr>
                    </a:p>
                  </a:txBody>
                  <a:tcPr marL="99060" marR="99060"/>
                </a:tc>
                <a:extLst>
                  <a:ext uri="{0D108BD9-81ED-4DB2-BD59-A6C34878D82A}">
                    <a16:rowId xmlns:a16="http://schemas.microsoft.com/office/drawing/2014/main" xmlns="" xmlns:p="http://schemas.openxmlformats.org/presentationml/2006/main" xmlns:r="http://schemas.openxmlformats.org/officeDocument/2006/relationships" xmlns:a="http://schemas.openxmlformats.org/drawingml/2006/main" val="10004"/>
                  </a:ext>
                </a:extLst>
              </a:tr>
              <a:tr h="459051">
                <a:tc>
                  <a:txBody>
                    <a:bodyPr/>
                    <a:lstStyle/>
                    <a:p>
                      <a:pPr marL="228600" indent="-228600" algn="l" defTabSz="914400" rtl="0" eaLnBrk="1" latinLnBrk="0" hangingPunct="1">
                        <a:spcAft>
                          <a:spcPts val="600"/>
                        </a:spcAft>
                        <a:buFont typeface="+mj-lt"/>
                        <a:buAutoNum type="arabicPeriod" startAt="5"/>
                      </a:pPr>
                      <a:r>
                        <a:rPr lang="en-GB" sz="1400" kern="1200" dirty="0">
                          <a:effectLst/>
                        </a:rPr>
                        <a:t>Meet statutory requirements?</a:t>
                      </a:r>
                    </a:p>
                  </a:txBody>
                  <a:tcPr marL="99060" marR="99060"/>
                </a:tc>
                <a:tc>
                  <a:txBody>
                    <a:bodyPr/>
                    <a:lstStyle/>
                    <a:p>
                      <a:r>
                        <a:rPr lang="en-GB" sz="1400" b="0" dirty="0"/>
                        <a:t>This option would meet statutory requirements</a:t>
                      </a:r>
                    </a:p>
                  </a:txBody>
                  <a:tcPr marL="99060" marR="99060"/>
                </a:tc>
                <a:tc>
                  <a:txBody>
                    <a:bodyPr/>
                    <a:lstStyle/>
                    <a:p>
                      <a:pPr algn="ctr">
                        <a:spcAft>
                          <a:spcPts val="600"/>
                        </a:spcAft>
                      </a:pPr>
                      <a:r>
                        <a:rPr lang="en-GB" sz="1400" b="1" dirty="0">
                          <a:effectLst/>
                          <a:latin typeface="+mn-lt"/>
                          <a:ea typeface="+mn-ea"/>
                          <a:cs typeface="+mn-cs"/>
                        </a:rPr>
                        <a:t>H</a:t>
                      </a:r>
                      <a:endParaRPr lang="en-GB" sz="1400" b="1" dirty="0">
                        <a:effectLst/>
                        <a:latin typeface="+mn-lt"/>
                        <a:ea typeface="Calibri"/>
                        <a:cs typeface="Times New Roman"/>
                      </a:endParaRPr>
                    </a:p>
                  </a:txBody>
                  <a:tcPr marL="99060" marR="99060"/>
                </a:tc>
                <a:extLst>
                  <a:ext uri="{0D108BD9-81ED-4DB2-BD59-A6C34878D82A}">
                    <a16:rowId xmlns:a16="http://schemas.microsoft.com/office/drawing/2014/main" xmlns="" xmlns:p="http://schemas.openxmlformats.org/presentationml/2006/main" xmlns:r="http://schemas.openxmlformats.org/officeDocument/2006/relationships" xmlns:a="http://schemas.openxmlformats.org/drawingml/2006/main" val="10005"/>
                  </a:ext>
                </a:extLst>
              </a:tr>
              <a:tr h="459051">
                <a:tc>
                  <a:txBody>
                    <a:bodyPr/>
                    <a:lstStyle/>
                    <a:p>
                      <a:pPr marL="228600" indent="-228600" algn="l" defTabSz="914400" rtl="0" eaLnBrk="1" latinLnBrk="0" hangingPunct="1">
                        <a:spcAft>
                          <a:spcPts val="600"/>
                        </a:spcAft>
                        <a:buFont typeface="+mj-lt"/>
                        <a:buAutoNum type="arabicPeriod" startAt="6"/>
                      </a:pPr>
                      <a:r>
                        <a:rPr lang="en-GB" sz="1400" kern="1200" dirty="0">
                          <a:effectLst/>
                        </a:rPr>
                        <a:t>Level of </a:t>
                      </a:r>
                      <a:r>
                        <a:rPr lang="en-GB" sz="1400" kern="1200" baseline="0" dirty="0">
                          <a:effectLst/>
                        </a:rPr>
                        <a:t>d</a:t>
                      </a:r>
                      <a:r>
                        <a:rPr lang="en-GB" sz="1400" kern="1200" dirty="0">
                          <a:effectLst/>
                        </a:rPr>
                        <a:t>isruption?</a:t>
                      </a:r>
                      <a:endParaRPr lang="en-GB" sz="1400" kern="1200" dirty="0">
                        <a:solidFill>
                          <a:schemeClr val="dk1"/>
                        </a:solidFill>
                        <a:effectLst/>
                        <a:latin typeface="+mn-lt"/>
                        <a:ea typeface="Calibri"/>
                        <a:cs typeface="Times New Roman"/>
                      </a:endParaRPr>
                    </a:p>
                  </a:txBody>
                  <a:tcPr marL="99060" marR="99060"/>
                </a:tc>
                <a:tc>
                  <a:txBody>
                    <a:bodyPr/>
                    <a:lstStyle/>
                    <a:p>
                      <a:r>
                        <a:rPr lang="en-GB" sz="1400" b="0" dirty="0"/>
                        <a:t>There would be considerable disruption</a:t>
                      </a:r>
                      <a:r>
                        <a:rPr lang="en-GB" sz="1400" b="0" baseline="0" dirty="0"/>
                        <a:t> in the short term but long term gain</a:t>
                      </a:r>
                      <a:endParaRPr lang="en-GB" sz="1400" b="0" dirty="0"/>
                    </a:p>
                  </a:txBody>
                  <a:tcPr marL="99060" marR="99060"/>
                </a:tc>
                <a:tc>
                  <a:txBody>
                    <a:bodyPr/>
                    <a:lstStyle/>
                    <a:p>
                      <a:pPr algn="ctr">
                        <a:spcAft>
                          <a:spcPts val="600"/>
                        </a:spcAft>
                      </a:pPr>
                      <a:r>
                        <a:rPr lang="en-GB" sz="1400" b="1" dirty="0">
                          <a:effectLst/>
                          <a:latin typeface="+mn-lt"/>
                          <a:ea typeface="+mn-ea"/>
                          <a:cs typeface="+mn-cs"/>
                        </a:rPr>
                        <a:t>M*</a:t>
                      </a:r>
                      <a:endParaRPr lang="en-GB" sz="1400" b="1" dirty="0">
                        <a:effectLst/>
                        <a:latin typeface="+mn-lt"/>
                        <a:ea typeface="Calibri"/>
                        <a:cs typeface="Times New Roman"/>
                      </a:endParaRPr>
                    </a:p>
                  </a:txBody>
                  <a:tcPr marL="99060" marR="99060"/>
                </a:tc>
                <a:extLst>
                  <a:ext uri="{0D108BD9-81ED-4DB2-BD59-A6C34878D82A}">
                    <a16:rowId xmlns:a16="http://schemas.microsoft.com/office/drawing/2014/main" xmlns="" xmlns:p="http://schemas.openxmlformats.org/presentationml/2006/main" xmlns:r="http://schemas.openxmlformats.org/officeDocument/2006/relationships" xmlns:a="http://schemas.openxmlformats.org/drawingml/2006/main" val="10006"/>
                  </a:ext>
                </a:extLst>
              </a:tr>
              <a:tr h="459051">
                <a:tc>
                  <a:txBody>
                    <a:bodyPr/>
                    <a:lstStyle/>
                    <a:p>
                      <a:pPr marL="273050" indent="-273050" algn="l" defTabSz="914400" rtl="0" eaLnBrk="1" latinLnBrk="0" hangingPunct="1">
                        <a:spcAft>
                          <a:spcPts val="600"/>
                        </a:spcAft>
                        <a:buFont typeface="+mj-lt"/>
                        <a:buAutoNum type="arabicPeriod" startAt="7"/>
                      </a:pPr>
                      <a:r>
                        <a:rPr lang="en-GB" sz="1400" kern="1200" dirty="0">
                          <a:solidFill>
                            <a:schemeClr val="dk1"/>
                          </a:solidFill>
                          <a:effectLst/>
                          <a:latin typeface="+mn-lt"/>
                          <a:ea typeface="Calibri"/>
                          <a:cs typeface="Times New Roman"/>
                        </a:rPr>
                        <a:t>Value</a:t>
                      </a:r>
                      <a:r>
                        <a:rPr lang="en-GB" sz="1400" kern="1200" baseline="0" dirty="0">
                          <a:solidFill>
                            <a:schemeClr val="dk1"/>
                          </a:solidFill>
                          <a:effectLst/>
                          <a:latin typeface="+mn-lt"/>
                          <a:ea typeface="Calibri"/>
                          <a:cs typeface="Times New Roman"/>
                        </a:rPr>
                        <a:t> of diversity</a:t>
                      </a:r>
                      <a:endParaRPr lang="en-GB" sz="1400" kern="1200" dirty="0">
                        <a:solidFill>
                          <a:schemeClr val="dk1"/>
                        </a:solidFill>
                        <a:effectLst/>
                        <a:latin typeface="+mn-lt"/>
                        <a:ea typeface="Calibri"/>
                        <a:cs typeface="Times New Roman"/>
                      </a:endParaRPr>
                    </a:p>
                  </a:txBody>
                  <a:tcPr marL="99060" marR="99060"/>
                </a:tc>
                <a:tc>
                  <a:txBody>
                    <a:bodyPr/>
                    <a:lstStyle/>
                    <a:p>
                      <a:r>
                        <a:rPr lang="en-GB" sz="1400" b="0" dirty="0"/>
                        <a:t>The sharing of perspectives from the range</a:t>
                      </a:r>
                      <a:r>
                        <a:rPr lang="en-GB" sz="1400" b="0" baseline="0" dirty="0"/>
                        <a:t> of providers in the alliance would bring value</a:t>
                      </a:r>
                      <a:endParaRPr lang="en-GB" sz="1400" b="0" dirty="0"/>
                    </a:p>
                  </a:txBody>
                  <a:tcPr marL="99060" marR="99060"/>
                </a:tc>
                <a:tc>
                  <a:txBody>
                    <a:bodyPr/>
                    <a:lstStyle/>
                    <a:p>
                      <a:pPr algn="ctr">
                        <a:spcAft>
                          <a:spcPts val="600"/>
                        </a:spcAft>
                      </a:pPr>
                      <a:r>
                        <a:rPr lang="en-GB" sz="1400" b="1" dirty="0">
                          <a:effectLst/>
                          <a:latin typeface="+mn-lt"/>
                          <a:ea typeface="Calibri"/>
                          <a:cs typeface="Times New Roman"/>
                        </a:rPr>
                        <a:t>H</a:t>
                      </a:r>
                    </a:p>
                  </a:txBody>
                  <a:tcPr marL="99060" marR="99060"/>
                </a:tc>
                <a:extLst>
                  <a:ext uri="{0D108BD9-81ED-4DB2-BD59-A6C34878D82A}">
                    <a16:rowId xmlns:a16="http://schemas.microsoft.com/office/drawing/2014/main" xmlns="" xmlns:p="http://schemas.openxmlformats.org/presentationml/2006/main" xmlns:r="http://schemas.openxmlformats.org/officeDocument/2006/relationships" xmlns:a="http://schemas.openxmlformats.org/drawingml/2006/main" val="10007"/>
                  </a:ext>
                </a:extLst>
              </a:tr>
              <a:tr h="459051">
                <a:tc>
                  <a:txBody>
                    <a:bodyPr/>
                    <a:lstStyle/>
                    <a:p>
                      <a:pPr marL="273050" indent="-273050" algn="l" defTabSz="914400" rtl="0" eaLnBrk="1" latinLnBrk="0" hangingPunct="1">
                        <a:spcAft>
                          <a:spcPts val="600"/>
                        </a:spcAft>
                        <a:buFont typeface="+mj-lt"/>
                        <a:buAutoNum type="arabicPeriod" startAt="8"/>
                      </a:pPr>
                      <a:r>
                        <a:rPr lang="en-GB" sz="1400" kern="1200" dirty="0">
                          <a:solidFill>
                            <a:schemeClr val="dk1"/>
                          </a:solidFill>
                          <a:effectLst/>
                          <a:latin typeface="+mn-lt"/>
                          <a:ea typeface="Calibri"/>
                          <a:cs typeface="Times New Roman"/>
                        </a:rPr>
                        <a:t>Market conditions</a:t>
                      </a:r>
                    </a:p>
                  </a:txBody>
                  <a:tcPr marL="99060" marR="99060"/>
                </a:tc>
                <a:tc>
                  <a:txBody>
                    <a:bodyPr/>
                    <a:lstStyle/>
                    <a:p>
                      <a:r>
                        <a:rPr lang="en-GB" sz="1400" b="0" dirty="0"/>
                        <a:t>This option would require organisations</a:t>
                      </a:r>
                      <a:r>
                        <a:rPr lang="en-GB" sz="1400" b="0" baseline="0" dirty="0"/>
                        <a:t> to bid as alliances. This may require specific support </a:t>
                      </a:r>
                      <a:endParaRPr lang="en-GB" sz="1400" b="0" dirty="0"/>
                    </a:p>
                  </a:txBody>
                  <a:tcPr marL="99060" marR="99060"/>
                </a:tc>
                <a:tc>
                  <a:txBody>
                    <a:bodyPr/>
                    <a:lstStyle/>
                    <a:p>
                      <a:pPr algn="ctr">
                        <a:spcAft>
                          <a:spcPts val="600"/>
                        </a:spcAft>
                      </a:pPr>
                      <a:r>
                        <a:rPr lang="en-GB" sz="1400" b="1" dirty="0">
                          <a:effectLst/>
                          <a:latin typeface="+mn-lt"/>
                          <a:ea typeface="Calibri"/>
                          <a:cs typeface="Times New Roman"/>
                        </a:rPr>
                        <a:t>M*</a:t>
                      </a:r>
                    </a:p>
                  </a:txBody>
                  <a:tcPr marL="99060" marR="99060"/>
                </a:tc>
                <a:extLst>
                  <a:ext uri="{0D108BD9-81ED-4DB2-BD59-A6C34878D82A}">
                    <a16:rowId xmlns:a16="http://schemas.microsoft.com/office/drawing/2014/main" xmlns="" xmlns:p="http://schemas.openxmlformats.org/presentationml/2006/main" xmlns:r="http://schemas.openxmlformats.org/officeDocument/2006/relationships" xmlns:a="http://schemas.openxmlformats.org/drawingml/2006/main" val="10008"/>
                  </a:ext>
                </a:extLst>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55601789"/>
      </p:ext>
    </p:extLst>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7631" y="1430423"/>
            <a:ext cx="6700052" cy="378575"/>
          </a:xfrm>
        </p:spPr>
        <p:txBody>
          <a:bodyPr>
            <a:normAutofit/>
          </a:bodyPr>
          <a:lstStyle/>
          <a:p>
            <a:pPr marL="0" indent="0">
              <a:buNone/>
            </a:pPr>
            <a:endParaRPr lang="en-GB" sz="1800" dirty="0"/>
          </a:p>
          <a:p>
            <a:endParaRPr lang="en-GB" sz="1800" dirty="0"/>
          </a:p>
          <a:p>
            <a:pPr marL="0" indent="0">
              <a:buNone/>
            </a:pPr>
            <a:endParaRPr lang="en-GB" sz="1800" dirty="0"/>
          </a:p>
          <a:p>
            <a:endParaRPr lang="en-GB" sz="1800" dirty="0"/>
          </a:p>
        </p:txBody>
      </p:sp>
      <p:sp>
        <p:nvSpPr>
          <p:cNvPr id="4" name="Title 3"/>
          <p:cNvSpPr>
            <a:spLocks noGrp="1"/>
          </p:cNvSpPr>
          <p:nvPr>
            <p:ph type="title"/>
          </p:nvPr>
        </p:nvSpPr>
        <p:spPr>
          <a:xfrm>
            <a:off x="1779671" y="558753"/>
            <a:ext cx="7886700" cy="435835"/>
          </a:xfrm>
        </p:spPr>
        <p:txBody>
          <a:bodyPr>
            <a:normAutofit fontScale="90000"/>
          </a:bodyPr>
          <a:lstStyle/>
          <a:p>
            <a:r>
              <a:rPr lang="en-GB" dirty="0"/>
              <a:t>Stockport Targeted Prevention Alliance</a:t>
            </a:r>
          </a:p>
        </p:txBody>
      </p:sp>
      <p:pic>
        <p:nvPicPr>
          <p:cNvPr id="5" name="Picture 4" descr="C:\Users\kmiah\Desktop\Threshold\SLT\SG\stockport tpa logo draft.PNG">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BC499C1-72C4-4BBD-BF49-6CC4660D8AAA}"/>
              </a:ext>
            </a:extLst>
          </p:cNvPr>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60888" y="1544422"/>
            <a:ext cx="2558557" cy="1884755"/>
          </a:xfrm>
          <a:prstGeom prst="rect">
            <a:avLst/>
          </a:prstGeom>
          <a:noFill/>
          <a:ln>
            <a:noFill/>
          </a:ln>
        </p:spPr>
      </p:pic>
      <p:sp>
        <p:nvSpPr>
          <p:cNvPr id="2" name="Rectang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DE13780-C4ED-4DAF-A00D-821FCE53D2C1}"/>
              </a:ext>
            </a:extLst>
          </p:cNvPr>
          <p:cNvSpPr/>
          <p:nvPr/>
        </p:nvSpPr>
        <p:spPr>
          <a:xfrm>
            <a:off x="1623827" y="3543176"/>
            <a:ext cx="3145967" cy="2585323"/>
          </a:xfrm>
          <a:prstGeom prst="rect">
            <a:avLst/>
          </a:prstGeom>
        </p:spPr>
        <p:txBody>
          <a:bodyPr wrap="square">
            <a:spAutoFit/>
          </a:bodyPr>
          <a:lstStyle/>
          <a:p>
            <a:pPr marL="285750" indent="-285750" defTabSz="457200">
              <a:buFont typeface="Arial" panose="020B0604020202020204" pitchFamily="34" charset="0"/>
              <a:buChar char="•"/>
            </a:pPr>
            <a:r>
              <a:rPr lang="en-GB" dirty="0">
                <a:solidFill>
                  <a:prstClr val="black"/>
                </a:solidFill>
              </a:rPr>
              <a:t>Contract in place from July 2015, value £4.5m over 3 years</a:t>
            </a:r>
          </a:p>
          <a:p>
            <a:pPr marL="285750" indent="-285750" defTabSz="457200">
              <a:buFont typeface="Arial" panose="020B0604020202020204" pitchFamily="34" charset="0"/>
              <a:buChar char="•"/>
            </a:pPr>
            <a:r>
              <a:rPr lang="en-GB" dirty="0">
                <a:solidFill>
                  <a:prstClr val="black"/>
                </a:solidFill>
              </a:rPr>
              <a:t>Shared ‘value charter’</a:t>
            </a:r>
          </a:p>
          <a:p>
            <a:pPr marL="285750" indent="-285750" defTabSz="457200">
              <a:buFont typeface="Arial" panose="020B0604020202020204" pitchFamily="34" charset="0"/>
              <a:buChar char="•"/>
            </a:pPr>
            <a:r>
              <a:rPr lang="en-GB" dirty="0">
                <a:solidFill>
                  <a:prstClr val="black"/>
                </a:solidFill>
              </a:rPr>
              <a:t>Outcome-driven framework</a:t>
            </a:r>
          </a:p>
          <a:p>
            <a:pPr marL="285750" indent="-285750" defTabSz="457200">
              <a:buFont typeface="Arial" panose="020B0604020202020204" pitchFamily="34" charset="0"/>
              <a:buChar char="•"/>
            </a:pPr>
            <a:r>
              <a:rPr lang="en-GB" dirty="0">
                <a:solidFill>
                  <a:prstClr val="black"/>
                </a:solidFill>
              </a:rPr>
              <a:t>Multiple projects looking at physical. Mental and financial wellbeing and </a:t>
            </a:r>
          </a:p>
        </p:txBody>
      </p:sp>
      <p:pic>
        <p:nvPicPr>
          <p:cNvPr id="7" name="Picture 9" descr="O:\Threshold Management Team\Stockport Alliance Commission - targeted support vulnerable adults\Launch\partner-council.jpg">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CB287F4-9E57-4CF4-98CF-5EF3C01DDB0E}"/>
              </a:ext>
            </a:extLst>
          </p:cNvPr>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03316" y="1413960"/>
            <a:ext cx="2597495" cy="59248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8" name="Picture 6" descr="O:\Threshold Management Team\Stockport Alliance Commission - targeted support vulnerable adults\Launch\partner-stockport-homes.jpg">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427AD38-ED43-4637-89D8-2E8D25E03541}"/>
              </a:ext>
            </a:extLst>
          </p:cNvPr>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67587" y="1440494"/>
            <a:ext cx="1681687" cy="58587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9" name="Picture 2" descr="O:\Threshold Management Team\Stockport Alliance Commission - targeted support vulnerable adults\Launch\partner-age-uk.jpg">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89911D5-50EA-4182-8CFC-B62B52638CE5}"/>
              </a:ext>
            </a:extLst>
          </p:cNvPr>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05921" y="2148877"/>
            <a:ext cx="2121467" cy="80675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 name="Picture 5" descr="O:\Threshold Management Team\Stockport Alliance Commission - targeted support vulnerable adults\Launch\partner-relate.jpg">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7FB0BEA-1D03-4012-92D8-52221708C226}"/>
              </a:ext>
            </a:extLst>
          </p:cNvPr>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65569" y="2198927"/>
            <a:ext cx="1656184" cy="75670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 name="Picture 3" descr="O:\Threshold Management Team\Stockport Alliance Commission - targeted support vulnerable adults\Launch\partner-flag.jpg">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D343EF4-A942-48A3-891A-8F50B0637D32}"/>
              </a:ext>
            </a:extLst>
          </p:cNvPr>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05919" y="3097883"/>
            <a:ext cx="1296144" cy="76078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2" name="Picture 4" descr="O:\Threshold Management Team\Stockport Alliance Commission - targeted support vulnerable adults\Launch\partner-nacro.jpg">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BAA697D-9C73-4641-BC9D-C3F8E1F28597}"/>
              </a:ext>
            </a:extLst>
          </p:cNvPr>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57459" y="3121105"/>
            <a:ext cx="739856" cy="73985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3" name="Picture 7" descr="O:\Threshold Management Team\Stockport Alliance Commission - targeted support vulnerable adults\Launch\partner-threshold.jpg">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8AD30D4-FC30-4112-AE4C-7B24724BCAAF}"/>
              </a:ext>
            </a:extLst>
          </p:cNvPr>
          <p:cNvPicPr>
            <a:picLocks noChangeAspect="1" noChangeArrowheads="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65688" y="3198094"/>
            <a:ext cx="2317473" cy="58587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4" name="Rectangle 1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3946FD4-BE18-4EBF-BAE0-C8CD7FCCFAEA}"/>
              </a:ext>
            </a:extLst>
          </p:cNvPr>
          <p:cNvSpPr/>
          <p:nvPr/>
        </p:nvSpPr>
        <p:spPr>
          <a:xfrm>
            <a:off x="5966808" y="6488668"/>
            <a:ext cx="2826415" cy="369332"/>
          </a:xfrm>
          <a:prstGeom prst="rect">
            <a:avLst/>
          </a:prstGeom>
        </p:spPr>
        <p:txBody>
          <a:bodyPr wrap="none">
            <a:spAutoFit/>
          </a:bodyPr>
          <a:lstStyle/>
          <a:p>
            <a:pPr defTabSz="457200"/>
            <a:r>
              <a:rPr lang="en-GB" dirty="0">
                <a:solidFill>
                  <a:prstClr val="black"/>
                </a:solidFill>
                <a:hlinkClick r:id="rId10"/>
              </a:rPr>
              <a:t>https://stockporttpa.co.uk/</a:t>
            </a:r>
            <a:r>
              <a:rPr lang="en-GB" dirty="0">
                <a:solidFill>
                  <a:prstClr val="black"/>
                </a:solidFill>
              </a:rPr>
              <a:t> </a:t>
            </a:r>
          </a:p>
        </p:txBody>
      </p:sp>
      <p:sp>
        <p:nvSpPr>
          <p:cNvPr id="15" name="Rectangle 1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5E579EB-4623-4D94-B64A-0662643DB2DE}"/>
              </a:ext>
            </a:extLst>
          </p:cNvPr>
          <p:cNvSpPr/>
          <p:nvPr/>
        </p:nvSpPr>
        <p:spPr>
          <a:xfrm>
            <a:off x="4777156" y="5856319"/>
            <a:ext cx="4572000" cy="338554"/>
          </a:xfrm>
          <a:prstGeom prst="rect">
            <a:avLst/>
          </a:prstGeom>
        </p:spPr>
        <p:txBody>
          <a:bodyPr>
            <a:spAutoFit/>
          </a:bodyPr>
          <a:lstStyle/>
          <a:p>
            <a:pPr defTabSz="457200"/>
            <a:r>
              <a:rPr lang="en-GB" sz="800" dirty="0">
                <a:solidFill>
                  <a:prstClr val="black"/>
                </a:solidFill>
              </a:rPr>
              <a:t>https://3bx16p38bchl32s0e12di03h-wpengine.netdna-ssl.com/wp-content/uploads/2017/08/Stockport-Targeted-Prevention-Programme-Evaluation-Report.pdf</a:t>
            </a:r>
          </a:p>
        </p:txBody>
      </p:sp>
      <p:sp>
        <p:nvSpPr>
          <p:cNvPr id="16" name="TextBox 1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B8C7473-8F9F-42AC-BA23-EB28B7E3C8EA}"/>
              </a:ext>
            </a:extLst>
          </p:cNvPr>
          <p:cNvSpPr txBox="1"/>
          <p:nvPr/>
        </p:nvSpPr>
        <p:spPr>
          <a:xfrm>
            <a:off x="4771601" y="4078706"/>
            <a:ext cx="5211443" cy="1754327"/>
          </a:xfrm>
          <a:prstGeom prst="rect">
            <a:avLst/>
          </a:prstGeom>
          <a:noFill/>
        </p:spPr>
        <p:txBody>
          <a:bodyPr wrap="square" rtlCol="0">
            <a:spAutoFit/>
          </a:bodyPr>
          <a:lstStyle/>
          <a:p>
            <a:pPr defTabSz="457200"/>
            <a:r>
              <a:rPr lang="en-GB" dirty="0">
                <a:solidFill>
                  <a:prstClr val="black"/>
                </a:solidFill>
              </a:rPr>
              <a:t>Evaluation demonstrates </a:t>
            </a:r>
            <a:r>
              <a:rPr lang="en-GB" b="1" dirty="0">
                <a:solidFill>
                  <a:prstClr val="black"/>
                </a:solidFill>
              </a:rPr>
              <a:t>improvements in mental and emotional health outcomes and a 40% more efficient use of </a:t>
            </a:r>
            <a:r>
              <a:rPr lang="en-GB" b="1" dirty="0" err="1">
                <a:solidFill>
                  <a:prstClr val="black"/>
                </a:solidFill>
              </a:rPr>
              <a:t>resources</a:t>
            </a:r>
            <a:r>
              <a:rPr lang="en-GB" dirty="0" err="1">
                <a:solidFill>
                  <a:prstClr val="black"/>
                </a:solidFill>
              </a:rPr>
              <a:t>.Outcomes</a:t>
            </a:r>
            <a:r>
              <a:rPr lang="en-GB" dirty="0">
                <a:solidFill>
                  <a:prstClr val="black"/>
                </a:solidFill>
              </a:rPr>
              <a:t> dependent on trust and positive relationships &amp; willingness from providers and commissioners to work flexibly in the use of resources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84667116"/>
      </p:ext>
    </p:extLst>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ABA4ABD-164D-4AE4-A30A-43A1A001484C}"/>
              </a:ext>
            </a:extLst>
          </p:cNvPr>
          <p:cNvSpPr>
            <a:spLocks noGrp="1"/>
          </p:cNvSpPr>
          <p:nvPr>
            <p:ph type="title"/>
          </p:nvPr>
        </p:nvSpPr>
        <p:spPr/>
        <p:txBody>
          <a:bodyPr>
            <a:normAutofit/>
          </a:bodyPr>
          <a:lstStyle/>
          <a:p>
            <a:r>
              <a:rPr lang="en-GB" dirty="0"/>
              <a:t>Case Example 2: </a:t>
            </a:r>
            <a:br>
              <a:rPr lang="en-GB" dirty="0"/>
            </a:br>
            <a:r>
              <a:rPr lang="en-GB" dirty="0"/>
              <a:t>Counties Manukau, New Zealand</a:t>
            </a:r>
          </a:p>
        </p:txBody>
      </p:sp>
      <p:pic>
        <p:nvPicPr>
          <p:cNvPr id="5" name="Picture 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8255D5C-35B2-430A-8DDC-974EB3F8EEBC}"/>
              </a:ext>
            </a:extLst>
          </p:cNvPr>
          <p:cNvPicPr>
            <a:picLocks noChangeAspect="1"/>
          </p:cNvPicPr>
          <p:nvPr/>
        </p:nvPicPr>
        <p:blipFill>
          <a:blip r:embed="rId2"/>
          <a:stretch>
            <a:fillRect/>
          </a:stretch>
        </p:blipFill>
        <p:spPr>
          <a:xfrm>
            <a:off x="2148646" y="1223148"/>
            <a:ext cx="6715095" cy="506936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2656010"/>
      </p:ext>
    </p:extLst>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ABA4ABD-164D-4AE4-A30A-43A1A001484C}"/>
              </a:ext>
            </a:extLst>
          </p:cNvPr>
          <p:cNvSpPr>
            <a:spLocks noGrp="1"/>
          </p:cNvSpPr>
          <p:nvPr>
            <p:ph type="title"/>
          </p:nvPr>
        </p:nvSpPr>
        <p:spPr/>
        <p:txBody>
          <a:bodyPr>
            <a:normAutofit/>
          </a:bodyPr>
          <a:lstStyle/>
          <a:p>
            <a:r>
              <a:rPr lang="en-GB" dirty="0"/>
              <a:t>All integrated care is local!</a:t>
            </a:r>
          </a:p>
        </p:txBody>
      </p:sp>
      <p:pic>
        <p:nvPicPr>
          <p:cNvPr id="6" name="Picture 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100E2C0-BB3E-491E-BEB2-B167A0DDFD73}"/>
              </a:ext>
            </a:extLst>
          </p:cNvPr>
          <p:cNvPicPr>
            <a:picLocks noChangeAspect="1"/>
          </p:cNvPicPr>
          <p:nvPr/>
        </p:nvPicPr>
        <p:blipFill>
          <a:blip r:embed="rId2"/>
          <a:stretch>
            <a:fillRect/>
          </a:stretch>
        </p:blipFill>
        <p:spPr>
          <a:xfrm>
            <a:off x="1981201" y="1291209"/>
            <a:ext cx="7256803" cy="502537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87568242"/>
      </p:ext>
    </p:extLst>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ABA4ABD-164D-4AE4-A30A-43A1A001484C}"/>
              </a:ext>
            </a:extLst>
          </p:cNvPr>
          <p:cNvSpPr>
            <a:spLocks noGrp="1"/>
          </p:cNvSpPr>
          <p:nvPr>
            <p:ph type="title"/>
          </p:nvPr>
        </p:nvSpPr>
        <p:spPr/>
        <p:txBody>
          <a:bodyPr>
            <a:normAutofit/>
          </a:bodyPr>
          <a:lstStyle/>
          <a:p>
            <a:r>
              <a:rPr lang="en-GB" dirty="0"/>
              <a:t>General practice clusters</a:t>
            </a:r>
          </a:p>
        </p:txBody>
      </p:sp>
      <p:pic>
        <p:nvPicPr>
          <p:cNvPr id="6" name="Picture 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2DF0F46-0F2E-497D-B9EA-3A4827623335}"/>
              </a:ext>
            </a:extLst>
          </p:cNvPr>
          <p:cNvPicPr>
            <a:picLocks noChangeAspect="1"/>
          </p:cNvPicPr>
          <p:nvPr/>
        </p:nvPicPr>
        <p:blipFill>
          <a:blip r:embed="rId2"/>
          <a:stretch>
            <a:fillRect/>
          </a:stretch>
        </p:blipFill>
        <p:spPr>
          <a:xfrm>
            <a:off x="2117421" y="1340015"/>
            <a:ext cx="7600947" cy="479609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4090814"/>
      </p:ext>
    </p:extLst>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ABA4ABD-164D-4AE4-A30A-43A1A001484C}"/>
              </a:ext>
            </a:extLst>
          </p:cNvPr>
          <p:cNvSpPr>
            <a:spLocks noGrp="1"/>
          </p:cNvSpPr>
          <p:nvPr>
            <p:ph type="title"/>
          </p:nvPr>
        </p:nvSpPr>
        <p:spPr/>
        <p:txBody>
          <a:bodyPr>
            <a:normAutofit/>
          </a:bodyPr>
          <a:lstStyle/>
          <a:p>
            <a:r>
              <a:rPr lang="en-GB" dirty="0"/>
              <a:t>Coordinated care system</a:t>
            </a:r>
          </a:p>
        </p:txBody>
      </p:sp>
      <p:pic>
        <p:nvPicPr>
          <p:cNvPr id="4" name="Picture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1A21D1B-EBA7-49A4-AB68-FE30AD93986B}"/>
              </a:ext>
            </a:extLst>
          </p:cNvPr>
          <p:cNvPicPr>
            <a:picLocks noChangeAspect="1"/>
          </p:cNvPicPr>
          <p:nvPr/>
        </p:nvPicPr>
        <p:blipFill>
          <a:blip r:embed="rId2"/>
          <a:stretch>
            <a:fillRect/>
          </a:stretch>
        </p:blipFill>
        <p:spPr>
          <a:xfrm>
            <a:off x="2223135" y="1630495"/>
            <a:ext cx="7745833" cy="449358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83546338"/>
      </p:ext>
    </p:extLst>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ABA4ABD-164D-4AE4-A30A-43A1A001484C}"/>
              </a:ext>
            </a:extLst>
          </p:cNvPr>
          <p:cNvSpPr>
            <a:spLocks noGrp="1"/>
          </p:cNvSpPr>
          <p:nvPr>
            <p:ph type="title"/>
          </p:nvPr>
        </p:nvSpPr>
        <p:spPr/>
        <p:txBody>
          <a:bodyPr>
            <a:normAutofit/>
          </a:bodyPr>
          <a:lstStyle/>
          <a:p>
            <a:r>
              <a:rPr lang="en-GB" dirty="0"/>
              <a:t>Impact – increasing independence</a:t>
            </a:r>
          </a:p>
        </p:txBody>
      </p:sp>
      <p:pic>
        <p:nvPicPr>
          <p:cNvPr id="5" name="Picture 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40976C1-9376-4812-9D1B-3400BFE9956F}"/>
              </a:ext>
            </a:extLst>
          </p:cNvPr>
          <p:cNvPicPr>
            <a:picLocks noChangeAspect="1"/>
          </p:cNvPicPr>
          <p:nvPr/>
        </p:nvPicPr>
        <p:blipFill>
          <a:blip r:embed="rId2"/>
          <a:stretch>
            <a:fillRect/>
          </a:stretch>
        </p:blipFill>
        <p:spPr>
          <a:xfrm>
            <a:off x="3437188" y="1217102"/>
            <a:ext cx="4875221" cy="514760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41850404"/>
      </p:ext>
    </p:extLst>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ABA4ABD-164D-4AE4-A30A-43A1A001484C}"/>
              </a:ext>
            </a:extLst>
          </p:cNvPr>
          <p:cNvSpPr>
            <a:spLocks noGrp="1"/>
          </p:cNvSpPr>
          <p:nvPr>
            <p:ph type="title"/>
          </p:nvPr>
        </p:nvSpPr>
        <p:spPr/>
        <p:txBody>
          <a:bodyPr>
            <a:normAutofit/>
          </a:bodyPr>
          <a:lstStyle/>
          <a:p>
            <a:r>
              <a:rPr lang="en-GB" dirty="0"/>
              <a:t>Impact – changing system performance</a:t>
            </a:r>
          </a:p>
        </p:txBody>
      </p:sp>
      <p:pic>
        <p:nvPicPr>
          <p:cNvPr id="3" name="Picture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835699A-2FCE-402D-805A-25AB4A00F36F}"/>
              </a:ext>
            </a:extLst>
          </p:cNvPr>
          <p:cNvPicPr>
            <a:picLocks noChangeAspect="1"/>
          </p:cNvPicPr>
          <p:nvPr/>
        </p:nvPicPr>
        <p:blipFill>
          <a:blip r:embed="rId2"/>
          <a:stretch>
            <a:fillRect/>
          </a:stretch>
        </p:blipFill>
        <p:spPr>
          <a:xfrm>
            <a:off x="2076341" y="1319197"/>
            <a:ext cx="7841347" cy="1869347"/>
          </a:xfrm>
          <a:prstGeom prst="rect">
            <a:avLst/>
          </a:prstGeom>
        </p:spPr>
      </p:pic>
      <p:pic>
        <p:nvPicPr>
          <p:cNvPr id="4" name="Picture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B12A02B-3675-456F-B62D-F6E3C3A2FE0C}"/>
              </a:ext>
            </a:extLst>
          </p:cNvPr>
          <p:cNvPicPr>
            <a:picLocks noChangeAspect="1"/>
          </p:cNvPicPr>
          <p:nvPr/>
        </p:nvPicPr>
        <p:blipFill>
          <a:blip r:embed="rId3"/>
          <a:stretch>
            <a:fillRect/>
          </a:stretch>
        </p:blipFill>
        <p:spPr>
          <a:xfrm>
            <a:off x="2127000" y="3452411"/>
            <a:ext cx="3969000" cy="2552000"/>
          </a:xfrm>
          <a:prstGeom prst="rect">
            <a:avLst/>
          </a:prstGeom>
        </p:spPr>
      </p:pic>
      <p:pic>
        <p:nvPicPr>
          <p:cNvPr id="6" name="Picture 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2B5BDEE-131F-49FC-BDD3-90AF542D731D}"/>
              </a:ext>
            </a:extLst>
          </p:cNvPr>
          <p:cNvPicPr>
            <a:picLocks noChangeAspect="1"/>
          </p:cNvPicPr>
          <p:nvPr/>
        </p:nvPicPr>
        <p:blipFill>
          <a:blip r:embed="rId4"/>
          <a:stretch>
            <a:fillRect/>
          </a:stretch>
        </p:blipFill>
        <p:spPr>
          <a:xfrm>
            <a:off x="6357335" y="3452588"/>
            <a:ext cx="3994857" cy="244716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27204584"/>
      </p:ext>
    </p:extLst>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659D8A5-7996-4671-AAEC-00C9AA750057}"/>
              </a:ext>
            </a:extLst>
          </p:cNvPr>
          <p:cNvSpPr>
            <a:spLocks noGrp="1"/>
          </p:cNvSpPr>
          <p:nvPr>
            <p:ph type="title"/>
          </p:nvPr>
        </p:nvSpPr>
        <p:spPr/>
        <p:txBody>
          <a:bodyPr>
            <a:normAutofit fontScale="90000"/>
          </a:bodyPr>
          <a:lstStyle/>
          <a:p>
            <a:r>
              <a:rPr lang="en-GB" sz="3200" dirty="0"/>
              <a:t>Case Example 3: Co-ordinated Care </a:t>
            </a:r>
            <a:br>
              <a:rPr lang="en-GB" sz="3200" dirty="0"/>
            </a:br>
            <a:r>
              <a:rPr lang="en-GB" sz="3200" dirty="0"/>
              <a:t>Organizations in Oregon</a:t>
            </a:r>
          </a:p>
        </p:txBody>
      </p:sp>
      <p:sp>
        <p:nvSpPr>
          <p:cNvPr id="3" name="Content Placeholder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759FD71-6E4E-4230-ACD5-2D576A4128AE}"/>
              </a:ext>
            </a:extLst>
          </p:cNvPr>
          <p:cNvSpPr>
            <a:spLocks noGrp="1"/>
          </p:cNvSpPr>
          <p:nvPr>
            <p:ph idx="1"/>
          </p:nvPr>
        </p:nvSpPr>
        <p:spPr>
          <a:xfrm>
            <a:off x="1981203" y="1320658"/>
            <a:ext cx="7886700" cy="4751445"/>
          </a:xfrm>
        </p:spPr>
        <p:txBody>
          <a:bodyPr>
            <a:normAutofit/>
          </a:bodyPr>
          <a:lstStyle/>
          <a:p>
            <a:pPr marL="0" indent="0">
              <a:buNone/>
            </a:pPr>
            <a:r>
              <a:rPr lang="en-GB" sz="2000" dirty="0"/>
              <a:t>Since 2012, Oregon Health sought to rebuild its Medicaid programme around community health rather than individual fee-for-service treatments for its 600,000 Medicaid beneficiaries</a:t>
            </a:r>
          </a:p>
          <a:p>
            <a:pPr marL="0" indent="0">
              <a:buNone/>
            </a:pPr>
            <a:r>
              <a:rPr lang="en-GB" sz="2000" dirty="0"/>
              <a:t>They struck a deal with the Obama government following the Affordable Care Act to gain a $1.9 billion transformation fund on the basis they could ‘save’ $11 billion over ten years (compared to projected figures on spend).</a:t>
            </a:r>
          </a:p>
          <a:p>
            <a:pPr marL="0" indent="0">
              <a:buNone/>
            </a:pPr>
            <a:r>
              <a:rPr lang="en-GB" sz="2000" dirty="0"/>
              <a:t>They created 16 ‘co-ordinated care organisations’, </a:t>
            </a:r>
            <a:r>
              <a:rPr lang="en-GB" sz="2000" i="1" dirty="0"/>
              <a:t>different</a:t>
            </a:r>
            <a:r>
              <a:rPr lang="en-GB" sz="2000" dirty="0"/>
              <a:t> to ACOs as they took responsibility for community health – e.g. prevention agenda and socio-determinants </a:t>
            </a:r>
          </a:p>
          <a:p>
            <a:pPr marL="0" indent="0">
              <a:buNone/>
            </a:pPr>
            <a:r>
              <a:rPr lang="en-GB" sz="2000" dirty="0"/>
              <a:t>Oregon Health Authority’s performance programme held back 3% of payments into a ‘quality pool’ that CCOs could access if they met 12+ of 17 quality measures and have 60% of their members </a:t>
            </a:r>
            <a:r>
              <a:rPr lang="en-GB" sz="2000" dirty="0" err="1"/>
              <a:t>enroled</a:t>
            </a:r>
            <a:r>
              <a:rPr lang="en-GB" sz="2000" dirty="0"/>
              <a:t> in a patient-centred medical home</a:t>
            </a:r>
          </a:p>
          <a:p>
            <a:pPr marL="0" indent="0">
              <a:buNone/>
            </a:pPr>
            <a:endParaRPr lang="en-GB" dirty="0"/>
          </a:p>
        </p:txBody>
      </p:sp>
      <p:pic>
        <p:nvPicPr>
          <p:cNvPr id="6" name="Picture 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44870DA-8DDD-42CF-A869-6233D15560AF}"/>
              </a:ext>
            </a:extLst>
          </p:cNvPr>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217881" y="136245"/>
            <a:ext cx="2334231" cy="70418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0092813"/>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E3CD8DA-B6C9-4BED-BBFA-E76C5A970343}"/>
              </a:ext>
            </a:extLst>
          </p:cNvPr>
          <p:cNvSpPr>
            <a:spLocks noGrp="1"/>
          </p:cNvSpPr>
          <p:nvPr>
            <p:ph type="title"/>
          </p:nvPr>
        </p:nvSpPr>
        <p:spPr/>
        <p:txBody>
          <a:bodyPr/>
          <a:lstStyle/>
          <a:p>
            <a:r>
              <a:rPr lang="en-GB" dirty="0"/>
              <a:t>Alliancing: The Basics</a:t>
            </a:r>
          </a:p>
        </p:txBody>
      </p:sp>
      <p:sp>
        <p:nvSpPr>
          <p:cNvPr id="3" name="Content Placeholder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5C2F0FC-14D5-47CD-884D-211FB3C0EFAA}"/>
              </a:ext>
            </a:extLst>
          </p:cNvPr>
          <p:cNvSpPr>
            <a:spLocks noGrp="1"/>
          </p:cNvSpPr>
          <p:nvPr>
            <p:ph sz="quarter" idx="10"/>
          </p:nvPr>
        </p:nvSpPr>
        <p:spPr/>
        <p:txBody>
          <a:bodyPr/>
          <a:lstStyle/>
          <a:p>
            <a:endParaRPr lang="en-GB" dirty="0"/>
          </a:p>
          <a:p>
            <a:pPr marL="0" indent="0" algn="ctr">
              <a:buNone/>
            </a:pPr>
            <a:r>
              <a:rPr lang="en-GB" dirty="0"/>
              <a:t>An Alliance is an Agreement between two or more individuals/organisations stating that the involved parties will act in a certain way to achieve a common goal</a:t>
            </a:r>
          </a:p>
          <a:p>
            <a:pPr marL="0" indent="0" algn="ctr">
              <a:buNone/>
            </a:pPr>
            <a:endParaRPr lang="en-GB" dirty="0"/>
          </a:p>
          <a:p>
            <a:pPr marL="0" indent="0" algn="ctr">
              <a:buNone/>
            </a:pPr>
            <a:r>
              <a:rPr lang="en-GB" dirty="0"/>
              <a:t>Common Goal = Vision, Purpose, Objectives</a:t>
            </a:r>
          </a:p>
          <a:p>
            <a:pPr marL="0" indent="0" algn="ctr">
              <a:buNone/>
            </a:pPr>
            <a:endParaRPr lang="en-GB" dirty="0"/>
          </a:p>
          <a:p>
            <a:pPr marL="0" indent="0" algn="ctr">
              <a:buNone/>
            </a:pPr>
            <a:r>
              <a:rPr lang="en-GB" dirty="0"/>
              <a:t>Act in a Certain Way = Alliance principles, Values, Behaviours</a:t>
            </a:r>
          </a:p>
          <a:p>
            <a:pPr marL="0" indent="0" algn="ctr">
              <a:buNone/>
            </a:pPr>
            <a:endParaRPr lang="en-GB" dirty="0"/>
          </a:p>
          <a:p>
            <a:pPr marL="0" indent="0" algn="ctr">
              <a:buNone/>
            </a:pPr>
            <a:r>
              <a:rPr lang="en-GB" dirty="0"/>
              <a:t>Agreement = Alignment, Commitments &amp; roles, Contract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57622329"/>
      </p:ext>
    </p:extLst>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659D8A5-7996-4671-AAEC-00C9AA750057}"/>
              </a:ext>
            </a:extLst>
          </p:cNvPr>
          <p:cNvSpPr>
            <a:spLocks noGrp="1"/>
          </p:cNvSpPr>
          <p:nvPr>
            <p:ph type="title"/>
          </p:nvPr>
        </p:nvSpPr>
        <p:spPr/>
        <p:txBody>
          <a:bodyPr>
            <a:normAutofit/>
          </a:bodyPr>
          <a:lstStyle/>
          <a:p>
            <a:r>
              <a:rPr lang="en-GB" sz="3200" dirty="0"/>
              <a:t>Invest to Save?</a:t>
            </a:r>
          </a:p>
        </p:txBody>
      </p:sp>
      <p:pic>
        <p:nvPicPr>
          <p:cNvPr id="4" name="Picture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FCC61D8-F6D8-4FFD-8D0A-7F5870616C60}"/>
              </a:ext>
            </a:extLst>
          </p:cNvPr>
          <p:cNvPicPr>
            <a:picLocks noChangeAspect="1"/>
          </p:cNvPicPr>
          <p:nvPr/>
        </p:nvPicPr>
        <p:blipFill>
          <a:blip r:embed="rId2"/>
          <a:stretch>
            <a:fillRect/>
          </a:stretch>
        </p:blipFill>
        <p:spPr>
          <a:xfrm>
            <a:off x="1879814" y="1331524"/>
            <a:ext cx="7963911" cy="4273693"/>
          </a:xfrm>
          <a:prstGeom prst="rect">
            <a:avLst/>
          </a:prstGeom>
        </p:spPr>
      </p:pic>
      <p:sp>
        <p:nvSpPr>
          <p:cNvPr id="3" name="Rectangle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3DFBACF-C517-46DB-B548-60A4DEE46BD3}"/>
              </a:ext>
            </a:extLst>
          </p:cNvPr>
          <p:cNvSpPr/>
          <p:nvPr/>
        </p:nvSpPr>
        <p:spPr>
          <a:xfrm>
            <a:off x="2064173" y="5819480"/>
            <a:ext cx="8063659" cy="369332"/>
          </a:xfrm>
          <a:prstGeom prst="rect">
            <a:avLst/>
          </a:prstGeom>
        </p:spPr>
        <p:txBody>
          <a:bodyPr wrap="square">
            <a:spAutoFit/>
          </a:bodyPr>
          <a:lstStyle/>
          <a:p>
            <a:pPr defTabSz="457200"/>
            <a:r>
              <a:rPr lang="en-GB" dirty="0">
                <a:solidFill>
                  <a:prstClr val="black"/>
                </a:solidFill>
                <a:hlinkClick r:id="rId3"/>
              </a:rPr>
              <a:t>http://www.oregon.gov/OHA/OHPB/meetings/2012/2012-0124-hma-report.pdf</a:t>
            </a:r>
            <a:r>
              <a:rPr lang="en-GB" dirty="0">
                <a:solidFill>
                  <a:prstClr val="black"/>
                </a:solidFill>
              </a:rPr>
              <a:t> </a:t>
            </a:r>
          </a:p>
        </p:txBody>
      </p:sp>
      <p:pic>
        <p:nvPicPr>
          <p:cNvPr id="7" name="Picture 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92593BB-2EC6-45EE-A8E3-4B36185F3511}"/>
              </a:ext>
            </a:extLst>
          </p:cNvPr>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00633" y="62233"/>
            <a:ext cx="3151479" cy="95072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69618582"/>
      </p:ext>
    </p:extLst>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659D8A5-7996-4671-AAEC-00C9AA750057}"/>
              </a:ext>
            </a:extLst>
          </p:cNvPr>
          <p:cNvSpPr>
            <a:spLocks noGrp="1"/>
          </p:cNvSpPr>
          <p:nvPr>
            <p:ph type="title"/>
          </p:nvPr>
        </p:nvSpPr>
        <p:spPr/>
        <p:txBody>
          <a:bodyPr>
            <a:normAutofit/>
          </a:bodyPr>
          <a:lstStyle/>
          <a:p>
            <a:r>
              <a:rPr lang="en-GB" dirty="0"/>
              <a:t>ACO Results</a:t>
            </a:r>
          </a:p>
        </p:txBody>
      </p:sp>
      <p:sp>
        <p:nvSpPr>
          <p:cNvPr id="3" name="Content Placeholder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759FD71-6E4E-4230-ACD5-2D576A4128AE}"/>
              </a:ext>
            </a:extLst>
          </p:cNvPr>
          <p:cNvSpPr>
            <a:spLocks noGrp="1"/>
          </p:cNvSpPr>
          <p:nvPr>
            <p:ph idx="1"/>
          </p:nvPr>
        </p:nvSpPr>
        <p:spPr>
          <a:xfrm>
            <a:off x="1981203" y="1296537"/>
            <a:ext cx="7886700" cy="5172502"/>
          </a:xfrm>
        </p:spPr>
        <p:txBody>
          <a:bodyPr>
            <a:normAutofit fontScale="70000" lnSpcReduction="20000"/>
          </a:bodyPr>
          <a:lstStyle/>
          <a:p>
            <a:pPr marL="0" indent="0">
              <a:buNone/>
            </a:pPr>
            <a:r>
              <a:rPr lang="en-GB" sz="2900" dirty="0"/>
              <a:t>How it works</a:t>
            </a:r>
          </a:p>
          <a:p>
            <a:pPr>
              <a:buFont typeface="Wingdings" panose="05000000000000000000" pitchFamily="2" charset="2"/>
              <a:buChar char="Ø"/>
            </a:pPr>
            <a:r>
              <a:rPr lang="en-GB" sz="2900" dirty="0"/>
              <a:t>Network of </a:t>
            </a:r>
            <a:r>
              <a:rPr lang="en-GB" sz="2900" i="1" dirty="0"/>
              <a:t>all</a:t>
            </a:r>
            <a:r>
              <a:rPr lang="en-GB" sz="2900" dirty="0"/>
              <a:t> types of health care providers in 15 geographic communities across Oregon with a single capitated budget</a:t>
            </a:r>
          </a:p>
          <a:p>
            <a:pPr>
              <a:buFont typeface="Wingdings" panose="05000000000000000000" pitchFamily="2" charset="2"/>
              <a:buChar char="Ø"/>
            </a:pPr>
            <a:r>
              <a:rPr lang="en-GB" sz="2900" dirty="0"/>
              <a:t>Shared accountability - governance to local community and payer</a:t>
            </a:r>
          </a:p>
          <a:p>
            <a:pPr>
              <a:buFont typeface="Wingdings" panose="05000000000000000000" pitchFamily="2" charset="2"/>
              <a:buChar char="Ø"/>
            </a:pPr>
            <a:r>
              <a:rPr lang="en-GB" sz="2900" dirty="0"/>
              <a:t>Development of new model of care based on PCMH-model</a:t>
            </a:r>
          </a:p>
          <a:p>
            <a:pPr lvl="1">
              <a:buFont typeface="Wingdings" panose="05000000000000000000" pitchFamily="2" charset="2"/>
              <a:buChar char="ü"/>
            </a:pPr>
            <a:r>
              <a:rPr lang="en-GB" sz="2900" dirty="0"/>
              <a:t>Inter-disciplinary teams – health care homes</a:t>
            </a:r>
          </a:p>
          <a:p>
            <a:pPr lvl="1">
              <a:buFont typeface="Wingdings" panose="05000000000000000000" pitchFamily="2" charset="2"/>
              <a:buChar char="ü"/>
            </a:pPr>
            <a:r>
              <a:rPr lang="en-GB" sz="2900" dirty="0"/>
              <a:t>Care transitions (hospital to home)</a:t>
            </a:r>
          </a:p>
          <a:p>
            <a:pPr lvl="1">
              <a:buFont typeface="Wingdings" panose="05000000000000000000" pitchFamily="2" charset="2"/>
              <a:buChar char="ü"/>
            </a:pPr>
            <a:r>
              <a:rPr lang="en-GB" sz="2900" dirty="0"/>
              <a:t>Intensive transitions (mental health)</a:t>
            </a:r>
          </a:p>
          <a:p>
            <a:pPr lvl="1">
              <a:buFont typeface="Wingdings" panose="05000000000000000000" pitchFamily="2" charset="2"/>
              <a:buChar char="ü"/>
            </a:pPr>
            <a:r>
              <a:rPr lang="en-GB" sz="2900" dirty="0"/>
              <a:t>ED navigators</a:t>
            </a:r>
          </a:p>
          <a:p>
            <a:pPr lvl="1">
              <a:buFont typeface="Wingdings" panose="05000000000000000000" pitchFamily="2" charset="2"/>
              <a:buChar char="ü"/>
            </a:pPr>
            <a:r>
              <a:rPr lang="en-GB" sz="2900" dirty="0"/>
              <a:t>ICT investment</a:t>
            </a:r>
          </a:p>
          <a:p>
            <a:pPr marL="0" indent="0">
              <a:buNone/>
            </a:pPr>
            <a:r>
              <a:rPr lang="en-GB" sz="2900" dirty="0"/>
              <a:t>Impact in 2015 based on 2011 baseline</a:t>
            </a:r>
          </a:p>
          <a:p>
            <a:pPr>
              <a:buFont typeface="Wingdings" panose="05000000000000000000" pitchFamily="2" charset="2"/>
              <a:buChar char="Ø"/>
            </a:pPr>
            <a:r>
              <a:rPr lang="en-GB" sz="2900" dirty="0"/>
              <a:t>Reduced ED visits in CCOs by 22%</a:t>
            </a:r>
          </a:p>
          <a:p>
            <a:pPr>
              <a:buFont typeface="Wingdings" panose="05000000000000000000" pitchFamily="2" charset="2"/>
              <a:buChar char="Ø"/>
            </a:pPr>
            <a:r>
              <a:rPr lang="en-GB" sz="2900" dirty="0"/>
              <a:t>Reduced hospitalisations due to diabetes (26.9%) and COPD (60%)</a:t>
            </a:r>
          </a:p>
          <a:p>
            <a:pPr>
              <a:buFont typeface="Wingdings" panose="05000000000000000000" pitchFamily="2" charset="2"/>
              <a:buChar char="Ø"/>
            </a:pPr>
            <a:r>
              <a:rPr lang="en-GB" sz="2900" dirty="0"/>
              <a:t>Increased enrolment in health care homes by 56%</a:t>
            </a:r>
          </a:p>
          <a:p>
            <a:pPr>
              <a:buFont typeface="Wingdings" panose="05000000000000000000" pitchFamily="2" charset="2"/>
              <a:buChar char="Ø"/>
            </a:pPr>
            <a:r>
              <a:rPr lang="en-GB" sz="2900" dirty="0"/>
              <a:t>Oregon CCO experiment results, however, uneven – has faced significant implementation challenges</a:t>
            </a:r>
          </a:p>
          <a:p>
            <a:pPr>
              <a:buFont typeface="Wingdings" panose="05000000000000000000" pitchFamily="2" charset="2"/>
              <a:buChar char="Ø"/>
            </a:pPr>
            <a:endParaRPr lang="en-GB" dirty="0"/>
          </a:p>
          <a:p>
            <a:pPr>
              <a:buFont typeface="Wingdings" panose="05000000000000000000" pitchFamily="2" charset="2"/>
              <a:buChar char="Ø"/>
            </a:pPr>
            <a:endParaRPr lang="en-GB" dirty="0"/>
          </a:p>
          <a:p>
            <a:pPr>
              <a:buFont typeface="Wingdings" panose="05000000000000000000" pitchFamily="2" charset="2"/>
              <a:buChar char="Ø"/>
            </a:pPr>
            <a:endParaRPr lang="en-GB" dirty="0"/>
          </a:p>
        </p:txBody>
      </p:sp>
      <p:pic>
        <p:nvPicPr>
          <p:cNvPr id="4" name="Picture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13DCEDF-8F27-4C0B-996F-9EBE8DB161A5}"/>
              </a:ext>
            </a:extLst>
          </p:cNvPr>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00633" y="62233"/>
            <a:ext cx="3151479" cy="95072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41824258"/>
      </p:ext>
    </p:extLst>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Up Arrow 7"/>
          <p:cNvSpPr/>
          <p:nvPr/>
        </p:nvSpPr>
        <p:spPr>
          <a:xfrm rot="21069661">
            <a:off x="5805491" y="2984500"/>
            <a:ext cx="190500" cy="13477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sp>
        <p:nvSpPr>
          <p:cNvPr id="9" name="Up Arrow 8"/>
          <p:cNvSpPr/>
          <p:nvPr/>
        </p:nvSpPr>
        <p:spPr>
          <a:xfrm rot="2153215" flipH="1">
            <a:off x="6092848" y="3757615"/>
            <a:ext cx="307975" cy="6572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pic>
        <p:nvPicPr>
          <p:cNvPr id="27656" name="Picture 11"/>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03633" y="1210774"/>
            <a:ext cx="5392929" cy="406796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7660" name="Title 1"/>
          <p:cNvSpPr txBox="1">
            <a:spLocks/>
          </p:cNvSpPr>
          <p:nvPr/>
        </p:nvSpPr>
        <p:spPr bwMode="auto">
          <a:xfrm>
            <a:off x="1721964" y="116632"/>
            <a:ext cx="8766525" cy="122413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a:r>
              <a:rPr lang="en-GB" altLang="en-US" sz="2800" dirty="0">
                <a:solidFill>
                  <a:prstClr val="white"/>
                </a:solidFill>
                <a:latin typeface="Arial"/>
              </a:rPr>
              <a:t>Case Example 4:</a:t>
            </a:r>
          </a:p>
          <a:p>
            <a:pPr defTabSz="457200"/>
            <a:r>
              <a:rPr lang="en-GB" altLang="en-US" sz="2800" dirty="0">
                <a:solidFill>
                  <a:prstClr val="white"/>
                </a:solidFill>
                <a:latin typeface="Arial"/>
              </a:rPr>
              <a:t>Millom, Cumbria &amp; Morecambe Bay, UK</a:t>
            </a:r>
            <a:r>
              <a:rPr lang="en-GB" altLang="en-US" sz="2800" dirty="0">
                <a:solidFill>
                  <a:prstClr val="white"/>
                </a:solidFill>
              </a:rPr>
              <a:t/>
            </a:r>
            <a:br>
              <a:rPr lang="en-GB" altLang="en-US" sz="2800" dirty="0">
                <a:solidFill>
                  <a:prstClr val="white"/>
                </a:solidFill>
              </a:rPr>
            </a:br>
            <a:endParaRPr lang="en-GB" altLang="en-US" sz="2800" dirty="0">
              <a:solidFill>
                <a:prstClr val="white"/>
              </a:solidFill>
            </a:endParaRPr>
          </a:p>
        </p:txBody>
      </p:sp>
      <p:sp>
        <p:nvSpPr>
          <p:cNvPr id="27661" name="TextBox 17"/>
          <p:cNvSpPr txBox="1">
            <a:spLocks noChangeArrowheads="1"/>
          </p:cNvSpPr>
          <p:nvPr/>
        </p:nvSpPr>
        <p:spPr bwMode="auto">
          <a:xfrm>
            <a:off x="1630527" y="4926760"/>
            <a:ext cx="885825" cy="36933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GB" altLang="en-US" dirty="0">
                <a:solidFill>
                  <a:prstClr val="black"/>
                </a:solidFill>
              </a:rPr>
              <a:t>Millom</a:t>
            </a:r>
            <a:endParaRPr lang="en-US" altLang="en-US" dirty="0">
              <a:solidFill>
                <a:prstClr val="black"/>
              </a:solidFill>
            </a:endParaRPr>
          </a:p>
        </p:txBody>
      </p:sp>
      <p:cxnSp>
        <p:nvCxnSpPr>
          <p:cNvPr id="5" name="Straight Arrow Connector 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B90147F-C72C-45B3-BE85-6AD815A46D2E}"/>
              </a:ext>
            </a:extLst>
          </p:cNvPr>
          <p:cNvCxnSpPr/>
          <p:nvPr/>
        </p:nvCxnSpPr>
        <p:spPr>
          <a:xfrm flipV="1">
            <a:off x="2094589" y="4442725"/>
            <a:ext cx="442913" cy="4400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B0140FC-2393-4E2D-813A-AAF8E6074228}"/>
              </a:ext>
            </a:extLst>
          </p:cNvPr>
          <p:cNvSpPr txBox="1"/>
          <p:nvPr/>
        </p:nvSpPr>
        <p:spPr>
          <a:xfrm>
            <a:off x="7114065" y="1359639"/>
            <a:ext cx="3449249" cy="5078314"/>
          </a:xfrm>
          <a:prstGeom prst="rect">
            <a:avLst/>
          </a:prstGeom>
          <a:noFill/>
        </p:spPr>
        <p:txBody>
          <a:bodyPr wrap="square" rtlCol="0">
            <a:spAutoFit/>
          </a:bodyPr>
          <a:lstStyle/>
          <a:p>
            <a:pPr defTabSz="457200"/>
            <a:r>
              <a:rPr lang="en-GB" dirty="0">
                <a:solidFill>
                  <a:prstClr val="black"/>
                </a:solidFill>
              </a:rPr>
              <a:t>2014</a:t>
            </a:r>
          </a:p>
          <a:p>
            <a:pPr defTabSz="457200"/>
            <a:r>
              <a:rPr lang="en-GB" dirty="0">
                <a:solidFill>
                  <a:prstClr val="black"/>
                </a:solidFill>
              </a:rPr>
              <a:t>Millom Alliance founded in rural community of 8500 people in response to closure of community hospital and crisis in GP recruitment – assets-based approach embraced</a:t>
            </a:r>
          </a:p>
          <a:p>
            <a:pPr defTabSz="457200"/>
            <a:endParaRPr lang="en-GB" dirty="0">
              <a:solidFill>
                <a:prstClr val="black"/>
              </a:solidFill>
            </a:endParaRPr>
          </a:p>
          <a:p>
            <a:pPr defTabSz="457200"/>
            <a:r>
              <a:rPr lang="en-GB" dirty="0">
                <a:solidFill>
                  <a:prstClr val="black"/>
                </a:solidFill>
              </a:rPr>
              <a:t>2018</a:t>
            </a:r>
          </a:p>
          <a:p>
            <a:pPr defTabSz="457200"/>
            <a:r>
              <a:rPr lang="en-GB" dirty="0">
                <a:solidFill>
                  <a:prstClr val="black"/>
                </a:solidFill>
              </a:rPr>
              <a:t>Whole of Cumbria &amp; Morecambe Bay (750k people) supported through 20 community-based alliances – fastest transforming integrated care system in the UK enabling 8-10% year on year financial savings &amp; turnaround in population health outcomes</a:t>
            </a:r>
          </a:p>
        </p:txBody>
      </p:sp>
      <p:sp>
        <p:nvSpPr>
          <p:cNvPr id="7" name="Rectangle 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3272526-FA33-42AE-9227-5B422D80311C}"/>
              </a:ext>
            </a:extLst>
          </p:cNvPr>
          <p:cNvSpPr/>
          <p:nvPr/>
        </p:nvSpPr>
        <p:spPr>
          <a:xfrm>
            <a:off x="1722081" y="5449638"/>
            <a:ext cx="5391985" cy="923330"/>
          </a:xfrm>
          <a:prstGeom prst="rect">
            <a:avLst/>
          </a:prstGeom>
        </p:spPr>
        <p:txBody>
          <a:bodyPr wrap="square">
            <a:spAutoFit/>
          </a:bodyPr>
          <a:lstStyle/>
          <a:p>
            <a:pPr defTabSz="457200"/>
            <a:r>
              <a:rPr lang="en-GB" i="1" dirty="0">
                <a:solidFill>
                  <a:prstClr val="black"/>
                </a:solidFill>
              </a:rPr>
              <a:t>“Working as equal partners with the community resulted in improvements for healthcare locally highlighting the importance of co-creation”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71407042"/>
      </p:ext>
    </p:extLst>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3" y="102012"/>
            <a:ext cx="6331205" cy="950724"/>
          </a:xfrm>
        </p:spPr>
        <p:txBody>
          <a:bodyPr>
            <a:normAutofit/>
          </a:bodyPr>
          <a:lstStyle/>
          <a:p>
            <a:r>
              <a:rPr lang="en-GB" dirty="0">
                <a:solidFill>
                  <a:schemeClr val="bg1"/>
                </a:solidFill>
                <a:cs typeface="Calibri" panose="020F0502020204030204" pitchFamily="34" charset="0"/>
              </a:rPr>
              <a:t>The Alliance-Led</a:t>
            </a:r>
            <a:br>
              <a:rPr lang="en-GB" dirty="0">
                <a:solidFill>
                  <a:schemeClr val="bg1"/>
                </a:solidFill>
                <a:cs typeface="Calibri" panose="020F0502020204030204" pitchFamily="34" charset="0"/>
              </a:rPr>
            </a:br>
            <a:r>
              <a:rPr lang="en-GB" dirty="0">
                <a:solidFill>
                  <a:schemeClr val="bg1"/>
                </a:solidFill>
                <a:cs typeface="Calibri" panose="020F0502020204030204" pitchFamily="34" charset="0"/>
              </a:rPr>
              <a:t>Integrated Care Equation</a:t>
            </a:r>
          </a:p>
        </p:txBody>
      </p:sp>
      <p:sp>
        <p:nvSpPr>
          <p:cNvPr id="3" name="Content Placeholder 2"/>
          <p:cNvSpPr>
            <a:spLocks noGrp="1"/>
          </p:cNvSpPr>
          <p:nvPr>
            <p:ph sz="half" idx="1"/>
          </p:nvPr>
        </p:nvSpPr>
        <p:spPr>
          <a:xfrm>
            <a:off x="6096000" y="1412776"/>
            <a:ext cx="4464496" cy="4392488"/>
          </a:xfrm>
        </p:spPr>
        <p:txBody>
          <a:bodyPr>
            <a:normAutofit fontScale="25000" lnSpcReduction="20000"/>
          </a:bodyPr>
          <a:lstStyle/>
          <a:p>
            <a:pPr marL="0" indent="0" algn="ctr">
              <a:buNone/>
            </a:pPr>
            <a:endParaRPr lang="en-GB" sz="6400" b="1" dirty="0"/>
          </a:p>
          <a:p>
            <a:pPr marL="0" indent="0" algn="ctr">
              <a:buNone/>
            </a:pPr>
            <a:r>
              <a:rPr lang="en-GB" sz="6400" b="1" dirty="0"/>
              <a:t>Integrated health and social care teams </a:t>
            </a:r>
          </a:p>
          <a:p>
            <a:pPr marL="0" indent="0" algn="ctr">
              <a:buNone/>
            </a:pPr>
            <a:r>
              <a:rPr lang="en-GB" sz="6400" b="1" dirty="0">
                <a:solidFill>
                  <a:srgbClr val="FF0000"/>
                </a:solidFill>
              </a:rPr>
              <a:t>(building </a:t>
            </a:r>
            <a:r>
              <a:rPr lang="en-GB" sz="6400" b="1" i="1" dirty="0">
                <a:solidFill>
                  <a:srgbClr val="FF0000"/>
                </a:solidFill>
              </a:rPr>
              <a:t>real</a:t>
            </a:r>
            <a:r>
              <a:rPr lang="en-GB" sz="6400" b="1" dirty="0">
                <a:solidFill>
                  <a:srgbClr val="FF0000"/>
                </a:solidFill>
              </a:rPr>
              <a:t> teams around place and pathways)</a:t>
            </a:r>
          </a:p>
          <a:p>
            <a:pPr marL="0" indent="0" algn="ctr">
              <a:buNone/>
            </a:pPr>
            <a:r>
              <a:rPr lang="en-GB" sz="6400" b="1" dirty="0"/>
              <a:t>+ </a:t>
            </a:r>
          </a:p>
          <a:p>
            <a:pPr marL="0" indent="0" algn="ctr">
              <a:buNone/>
            </a:pPr>
            <a:r>
              <a:rPr lang="en-GB" sz="6400" b="1" dirty="0"/>
              <a:t>Activated Individuals, carers and families </a:t>
            </a:r>
          </a:p>
          <a:p>
            <a:pPr marL="0" indent="0" algn="ctr">
              <a:buNone/>
            </a:pPr>
            <a:r>
              <a:rPr lang="en-GB" sz="6400" b="1" dirty="0">
                <a:solidFill>
                  <a:srgbClr val="FF0000"/>
                </a:solidFill>
              </a:rPr>
              <a:t>(activated individuals use services less and have better outcomes)</a:t>
            </a:r>
          </a:p>
          <a:p>
            <a:pPr marL="0" indent="0" algn="ctr">
              <a:buNone/>
            </a:pPr>
            <a:r>
              <a:rPr lang="en-GB" sz="6400" b="1" dirty="0"/>
              <a:t>+</a:t>
            </a:r>
          </a:p>
          <a:p>
            <a:pPr marL="0" indent="0" algn="ctr">
              <a:buNone/>
            </a:pPr>
            <a:r>
              <a:rPr lang="en-GB" sz="6400" b="1" dirty="0"/>
              <a:t>Communities mobilised </a:t>
            </a:r>
            <a:r>
              <a:rPr lang="en-GB" sz="6400" b="1" u="sng" dirty="0"/>
              <a:t>at scale</a:t>
            </a:r>
            <a:r>
              <a:rPr lang="en-GB" sz="6400" b="1" dirty="0"/>
              <a:t> for health and well being </a:t>
            </a:r>
          </a:p>
          <a:p>
            <a:pPr marL="0" indent="0" algn="ctr">
              <a:buNone/>
            </a:pPr>
            <a:r>
              <a:rPr lang="en-GB" sz="6400" b="1" dirty="0">
                <a:solidFill>
                  <a:srgbClr val="FF0000"/>
                </a:solidFill>
              </a:rPr>
              <a:t>(the community as part of the local leadership </a:t>
            </a:r>
            <a:r>
              <a:rPr lang="en-GB" sz="6400" b="1" i="1" dirty="0">
                <a:solidFill>
                  <a:srgbClr val="FF0000"/>
                </a:solidFill>
              </a:rPr>
              <a:t>and</a:t>
            </a:r>
            <a:r>
              <a:rPr lang="en-GB" sz="6400" b="1" dirty="0">
                <a:solidFill>
                  <a:srgbClr val="FF0000"/>
                </a:solidFill>
              </a:rPr>
              <a:t> delivery team)</a:t>
            </a:r>
            <a:endParaRPr lang="en-GB" sz="6400" b="1" dirty="0"/>
          </a:p>
          <a:p>
            <a:pPr marL="0" indent="0" algn="ctr">
              <a:buNone/>
            </a:pPr>
            <a:r>
              <a:rPr lang="en-GB" sz="6400" b="1" dirty="0"/>
              <a:t>+</a:t>
            </a:r>
          </a:p>
          <a:p>
            <a:pPr marL="0" indent="0" algn="ctr">
              <a:buNone/>
            </a:pPr>
            <a:r>
              <a:rPr lang="en-GB" sz="6400" b="1" dirty="0"/>
              <a:t>Changed drivers in the health system </a:t>
            </a:r>
          </a:p>
          <a:p>
            <a:pPr marL="0" indent="0" algn="ctr">
              <a:buNone/>
            </a:pPr>
            <a:r>
              <a:rPr lang="en-GB" sz="6400" b="1" dirty="0">
                <a:solidFill>
                  <a:srgbClr val="FF0000"/>
                </a:solidFill>
              </a:rPr>
              <a:t>(system leadership, system architecture, system culture, changed drivers, impacting on commissioning and provision)</a:t>
            </a:r>
          </a:p>
          <a:p>
            <a:pPr marL="0" indent="0" algn="ctr">
              <a:buNone/>
            </a:pPr>
            <a:r>
              <a:rPr lang="en-GB" sz="6400" b="1" i="1" dirty="0"/>
              <a:t>=</a:t>
            </a:r>
          </a:p>
          <a:p>
            <a:pPr marL="0" indent="0" algn="ctr">
              <a:buNone/>
            </a:pPr>
            <a:r>
              <a:rPr lang="en-GB" sz="6400" b="1" i="1" dirty="0"/>
              <a:t>A population health and wellbeing system</a:t>
            </a:r>
          </a:p>
          <a:p>
            <a:endParaRPr lang="en-GB" sz="3600" b="1" i="1" dirty="0"/>
          </a:p>
          <a:p>
            <a:endParaRPr lang="en-GB" dirty="0"/>
          </a:p>
        </p:txBody>
      </p:sp>
      <p:graphicFrame>
        <p:nvGraphicFramePr>
          <p:cNvPr id="7" name="Content Placeholder 3"/>
          <p:cNvGraphicFramePr>
            <a:graphicFrameLocks noGrp="1"/>
          </p:cNvGraphicFramePr>
          <p:nvPr>
            <p:ph sz="half" idx="2"/>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85452666"/>
              </p:ext>
            </p:extLst>
          </p:nvPr>
        </p:nvGraphicFramePr>
        <p:xfrm>
          <a:off x="1703512" y="1052736"/>
          <a:ext cx="3960440" cy="461556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5" name="Donut 4"/>
          <p:cNvSpPr/>
          <p:nvPr/>
        </p:nvSpPr>
        <p:spPr>
          <a:xfrm>
            <a:off x="2927765" y="3789040"/>
            <a:ext cx="3168353" cy="1440160"/>
          </a:xfrm>
          <a:prstGeom prst="donut">
            <a:avLst>
              <a:gd name="adj" fmla="val 759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black"/>
              </a:solidFill>
            </a:endParaRPr>
          </a:p>
        </p:txBody>
      </p:sp>
      <p:sp>
        <p:nvSpPr>
          <p:cNvPr id="6" name="Donut 5"/>
          <p:cNvSpPr/>
          <p:nvPr/>
        </p:nvSpPr>
        <p:spPr>
          <a:xfrm>
            <a:off x="5663952" y="1052736"/>
            <a:ext cx="5112568" cy="3679520"/>
          </a:xfrm>
          <a:prstGeom prst="donut">
            <a:avLst>
              <a:gd name="adj" fmla="val 236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black"/>
              </a:solidFill>
            </a:endParaRPr>
          </a:p>
        </p:txBody>
      </p:sp>
      <p:sp>
        <p:nvSpPr>
          <p:cNvPr id="8" name="Right Arrow 7"/>
          <p:cNvSpPr/>
          <p:nvPr/>
        </p:nvSpPr>
        <p:spPr>
          <a:xfrm rot="18987912">
            <a:off x="5552522" y="3542063"/>
            <a:ext cx="604721" cy="57606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16306195"/>
      </p:ext>
    </p:extLst>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6F857FB-B090-4B09-A799-A6701E0D6B87}"/>
              </a:ext>
            </a:extLst>
          </p:cNvPr>
          <p:cNvSpPr>
            <a:spLocks noGrp="1"/>
          </p:cNvSpPr>
          <p:nvPr>
            <p:ph type="title"/>
          </p:nvPr>
        </p:nvSpPr>
        <p:spPr/>
        <p:txBody>
          <a:bodyPr>
            <a:normAutofit/>
          </a:bodyPr>
          <a:lstStyle/>
          <a:p>
            <a:r>
              <a:rPr lang="en-GB" dirty="0"/>
              <a:t>Key Conclusion:</a:t>
            </a:r>
            <a:br>
              <a:rPr lang="en-GB" dirty="0"/>
            </a:br>
            <a:r>
              <a:rPr lang="en-GB" dirty="0"/>
              <a:t>What Makes for a Successful Alliance?</a:t>
            </a:r>
          </a:p>
        </p:txBody>
      </p:sp>
      <p:pic>
        <p:nvPicPr>
          <p:cNvPr id="4" name="Picture 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E3A3B94-000A-4356-A51A-EB87A753DFA5}"/>
              </a:ext>
            </a:extLst>
          </p:cNvPr>
          <p:cNvPicPr>
            <a:picLocks noChangeAspect="1"/>
          </p:cNvPicPr>
          <p:nvPr/>
        </p:nvPicPr>
        <p:blipFill>
          <a:blip r:embed="rId2"/>
          <a:stretch>
            <a:fillRect/>
          </a:stretch>
        </p:blipFill>
        <p:spPr>
          <a:xfrm>
            <a:off x="1787399" y="2006943"/>
            <a:ext cx="4055940" cy="1862421"/>
          </a:xfrm>
          <a:prstGeom prst="rect">
            <a:avLst/>
          </a:prstGeom>
        </p:spPr>
      </p:pic>
      <p:sp>
        <p:nvSpPr>
          <p:cNvPr id="5" name="TextBox 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19CDBBA-E48E-465B-ACBB-3A315CE34718}"/>
              </a:ext>
            </a:extLst>
          </p:cNvPr>
          <p:cNvSpPr txBox="1"/>
          <p:nvPr/>
        </p:nvSpPr>
        <p:spPr>
          <a:xfrm>
            <a:off x="5978292" y="1589191"/>
            <a:ext cx="4162927" cy="2554545"/>
          </a:xfrm>
          <a:prstGeom prst="rect">
            <a:avLst/>
          </a:prstGeom>
          <a:noFill/>
        </p:spPr>
        <p:txBody>
          <a:bodyPr wrap="square" rtlCol="0">
            <a:spAutoFit/>
          </a:bodyPr>
          <a:lstStyle/>
          <a:p>
            <a:pPr marL="457200" indent="-457200" defTabSz="457200">
              <a:buFontTx/>
              <a:buAutoNum type="arabicPeriod"/>
            </a:pPr>
            <a:r>
              <a:rPr lang="en-GB" sz="2000" b="1" dirty="0">
                <a:solidFill>
                  <a:prstClr val="black"/>
                </a:solidFill>
              </a:rPr>
              <a:t>Trust and loyalty between parties</a:t>
            </a:r>
          </a:p>
          <a:p>
            <a:pPr marL="457200" indent="-457200" defTabSz="457200">
              <a:buFontTx/>
              <a:buAutoNum type="arabicPeriod"/>
            </a:pPr>
            <a:r>
              <a:rPr lang="en-GB" sz="2000" dirty="0">
                <a:solidFill>
                  <a:prstClr val="black"/>
                </a:solidFill>
              </a:rPr>
              <a:t>High quality decision-making processes</a:t>
            </a:r>
          </a:p>
          <a:p>
            <a:pPr marL="457200" indent="-457200" defTabSz="457200">
              <a:buFontTx/>
              <a:buAutoNum type="arabicPeriod"/>
            </a:pPr>
            <a:r>
              <a:rPr lang="en-GB" sz="2000" dirty="0">
                <a:solidFill>
                  <a:prstClr val="black"/>
                </a:solidFill>
              </a:rPr>
              <a:t>Alliance management, capabilities and skills</a:t>
            </a:r>
          </a:p>
          <a:p>
            <a:pPr marL="457200" indent="-457200" defTabSz="457200">
              <a:buFontTx/>
              <a:buAutoNum type="arabicPeriod"/>
            </a:pPr>
            <a:r>
              <a:rPr lang="en-GB" sz="2000" dirty="0">
                <a:solidFill>
                  <a:prstClr val="black"/>
                </a:solidFill>
              </a:rPr>
              <a:t>Flexibility and dynamism</a:t>
            </a:r>
          </a:p>
          <a:p>
            <a:pPr marL="457200" indent="-457200" defTabSz="457200">
              <a:buFontTx/>
              <a:buAutoNum type="arabicPeriod"/>
            </a:pPr>
            <a:r>
              <a:rPr lang="en-GB" sz="2000" b="1" dirty="0">
                <a:solidFill>
                  <a:prstClr val="black"/>
                </a:solidFill>
              </a:rPr>
              <a:t>A financing mechanism</a:t>
            </a:r>
          </a:p>
        </p:txBody>
      </p:sp>
      <p:pic>
        <p:nvPicPr>
          <p:cNvPr id="6" name="Picture 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B8BBE7C-8CCE-450A-BCEC-AD473B5EED11}"/>
              </a:ext>
            </a:extLst>
          </p:cNvPr>
          <p:cNvPicPr>
            <a:picLocks noChangeAspect="1"/>
          </p:cNvPicPr>
          <p:nvPr/>
        </p:nvPicPr>
        <p:blipFill>
          <a:blip r:embed="rId3"/>
          <a:stretch>
            <a:fillRect/>
          </a:stretch>
        </p:blipFill>
        <p:spPr>
          <a:xfrm>
            <a:off x="1850505" y="4679810"/>
            <a:ext cx="8490995" cy="127497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89720995"/>
      </p:ext>
    </p:extLst>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1"/>
            <a:ext cx="12192001" cy="685800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5908585"/>
      </p:ext>
    </p:extLst>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879232" y="4564059"/>
            <a:ext cx="9061449" cy="1108075"/>
          </a:xfrm>
        </p:spPr>
        <p:txBody>
          <a:bodyPr>
            <a:normAutofit lnSpcReduction="10000"/>
          </a:bodyPr>
          <a:lstStyle/>
          <a:p>
            <a:pPr marL="0" indent="0">
              <a:buNone/>
            </a:pPr>
            <a:r>
              <a:rPr lang="en-US" sz="2000" b="1" dirty="0" err="1" smtClean="0">
                <a:solidFill>
                  <a:schemeClr val="bg1"/>
                </a:solidFill>
              </a:rPr>
              <a:t>Dr</a:t>
            </a:r>
            <a:r>
              <a:rPr lang="en-US" sz="2000" b="1" dirty="0" smtClean="0">
                <a:solidFill>
                  <a:schemeClr val="bg1"/>
                </a:solidFill>
              </a:rPr>
              <a:t> Viktoria Stein, </a:t>
            </a:r>
            <a:r>
              <a:rPr lang="en-US" sz="2000" b="1" dirty="0">
                <a:solidFill>
                  <a:schemeClr val="bg1"/>
                </a:solidFill>
              </a:rPr>
              <a:t>IFIC</a:t>
            </a:r>
          </a:p>
          <a:p>
            <a:pPr marL="0" indent="0">
              <a:buNone/>
            </a:pPr>
            <a:r>
              <a:rPr lang="en-US" sz="2000" dirty="0" err="1">
                <a:solidFill>
                  <a:schemeClr val="bg1"/>
                </a:solidFill>
              </a:rPr>
              <a:t>Transfomers</a:t>
            </a:r>
            <a:r>
              <a:rPr lang="en-US" sz="2000" dirty="0">
                <a:solidFill>
                  <a:schemeClr val="bg1"/>
                </a:solidFill>
              </a:rPr>
              <a:t> 3, Byron Bay &amp; Coffs </a:t>
            </a:r>
            <a:r>
              <a:rPr lang="en-US" sz="2000" dirty="0" err="1">
                <a:solidFill>
                  <a:schemeClr val="bg1"/>
                </a:solidFill>
              </a:rPr>
              <a:t>Harbour</a:t>
            </a:r>
            <a:r>
              <a:rPr lang="en-US" sz="2000" dirty="0">
                <a:solidFill>
                  <a:schemeClr val="bg1"/>
                </a:solidFill>
              </a:rPr>
              <a:t> </a:t>
            </a:r>
          </a:p>
          <a:p>
            <a:pPr marL="0" indent="0">
              <a:buNone/>
            </a:pPr>
            <a:r>
              <a:rPr lang="en-US" sz="2000" dirty="0">
                <a:solidFill>
                  <a:schemeClr val="bg1"/>
                </a:solidFill>
              </a:rPr>
              <a:t>November 5-8 2018</a:t>
            </a:r>
          </a:p>
        </p:txBody>
      </p:sp>
      <p:sp>
        <p:nvSpPr>
          <p:cNvPr id="5" name="Subtitle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C43393F-9C36-4808-A746-8F52A02EAE35}"/>
              </a:ext>
            </a:extLst>
          </p:cNvPr>
          <p:cNvSpPr txBox="1">
            <a:spLocks/>
          </p:cNvSpPr>
          <p:nvPr/>
        </p:nvSpPr>
        <p:spPr>
          <a:xfrm>
            <a:off x="2746832" y="2729806"/>
            <a:ext cx="9060920" cy="1854549"/>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accent1"/>
              </a:buClr>
              <a:buFont typeface="Arial"/>
              <a:buNone/>
              <a:defRPr sz="1600" kern="1200">
                <a:solidFill>
                  <a:srgbClr val="FFFFFF"/>
                </a:solidFill>
                <a:latin typeface="+mn-lt"/>
                <a:ea typeface="+mn-ea"/>
                <a:cs typeface="+mn-cs"/>
              </a:defRPr>
            </a:lvl1pPr>
            <a:lvl2pPr marL="4572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1"/>
              </a:buClr>
              <a:buFont typeface="Arial"/>
              <a:buNone/>
              <a:defRPr sz="17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chemeClr val="accent1"/>
              </a:buClr>
              <a:buFont typeface="Arial"/>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chemeClr val="accent1"/>
              </a:buClr>
              <a:buFont typeface="Arial"/>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a:t>Developing a ‘one-team’ culture: managing alliances effectively</a:t>
            </a:r>
          </a:p>
        </p:txBody>
      </p:sp>
      <p:sp>
        <p:nvSpPr>
          <p:cNvPr id="2" name="Rectang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465D128-03A0-4061-B686-B935C8309806}"/>
              </a:ext>
            </a:extLst>
          </p:cNvPr>
          <p:cNvSpPr/>
          <p:nvPr/>
        </p:nvSpPr>
        <p:spPr>
          <a:xfrm>
            <a:off x="2879229" y="1120026"/>
            <a:ext cx="3585801" cy="115692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E175BAA-AA7F-4F62-B5BE-AACD3A1FFCD8}"/>
              </a:ext>
            </a:extLst>
          </p:cNvPr>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040903" y="1155223"/>
            <a:ext cx="3262324" cy="1079871"/>
          </a:xfrm>
          <a:prstGeom prst="rect">
            <a:avLst/>
          </a:prstGeom>
        </p:spPr>
      </p:pic>
      <p:pic>
        <p:nvPicPr>
          <p:cNvPr id="7" name="Picture 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AC4834B-8798-4F55-B004-3739D59C823B}"/>
              </a:ext>
            </a:extLst>
          </p:cNvPr>
          <p:cNvPicPr>
            <a:picLocks noChangeAspect="1"/>
          </p:cNvPicPr>
          <p:nvPr/>
        </p:nvPicPr>
        <p:blipFill>
          <a:blip r:embed="rId4"/>
          <a:stretch>
            <a:fillRect/>
          </a:stretch>
        </p:blipFill>
        <p:spPr>
          <a:xfrm>
            <a:off x="6969020" y="1120026"/>
            <a:ext cx="4687624" cy="115026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8748969"/>
      </p:ext>
    </p:extLst>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2D7A728-7436-43B4-A99F-760EED986FAC}"/>
              </a:ext>
            </a:extLst>
          </p:cNvPr>
          <p:cNvSpPr>
            <a:spLocks noGrp="1"/>
          </p:cNvSpPr>
          <p:nvPr>
            <p:ph type="title"/>
          </p:nvPr>
        </p:nvSpPr>
        <p:spPr/>
        <p:txBody>
          <a:bodyPr/>
          <a:lstStyle/>
          <a:p>
            <a:r>
              <a:rPr lang="en-GB" dirty="0"/>
              <a:t>A Question of Trusted Relationships</a:t>
            </a:r>
          </a:p>
        </p:txBody>
      </p:sp>
      <p:pic>
        <p:nvPicPr>
          <p:cNvPr id="4" name="Picture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6901383-8839-4D5E-8DFF-FAA568EFFDC7}"/>
              </a:ext>
            </a:extLst>
          </p:cNvPr>
          <p:cNvPicPr>
            <a:picLocks noChangeAspect="1"/>
          </p:cNvPicPr>
          <p:nvPr/>
        </p:nvPicPr>
        <p:blipFill>
          <a:blip r:embed="rId2"/>
          <a:stretch>
            <a:fillRect/>
          </a:stretch>
        </p:blipFill>
        <p:spPr>
          <a:xfrm>
            <a:off x="449242" y="2499172"/>
            <a:ext cx="3449055" cy="2220355"/>
          </a:xfrm>
          <a:prstGeom prst="rect">
            <a:avLst/>
          </a:prstGeom>
        </p:spPr>
      </p:pic>
      <p:pic>
        <p:nvPicPr>
          <p:cNvPr id="5" name="Picture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A966EC4-EAC7-4B33-9AF6-994A3366EA0F}"/>
              </a:ext>
            </a:extLst>
          </p:cNvPr>
          <p:cNvPicPr>
            <a:picLocks noChangeAspect="1"/>
          </p:cNvPicPr>
          <p:nvPr/>
        </p:nvPicPr>
        <p:blipFill>
          <a:blip r:embed="rId3"/>
          <a:stretch>
            <a:fillRect/>
          </a:stretch>
        </p:blipFill>
        <p:spPr>
          <a:xfrm>
            <a:off x="4312712" y="1925059"/>
            <a:ext cx="7749789" cy="363353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41685203"/>
      </p:ext>
    </p:extLst>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trust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54772422"/>
      </p:ext>
    </p:extLst>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trusted brands in the world</a:t>
            </a:r>
            <a:endParaRPr lang="en-US" dirty="0"/>
          </a:p>
        </p:txBody>
      </p:sp>
      <p:pic>
        <p:nvPicPr>
          <p:cNvPr id="4" name="Picture 3"/>
          <p:cNvPicPr>
            <a:picLocks noChangeAspect="1"/>
          </p:cNvPicPr>
          <p:nvPr/>
        </p:nvPicPr>
        <p:blipFill>
          <a:blip r:embed="rId2"/>
          <a:stretch>
            <a:fillRect/>
          </a:stretch>
        </p:blipFill>
        <p:spPr>
          <a:xfrm>
            <a:off x="2292429" y="1160442"/>
            <a:ext cx="7823200" cy="50927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2155389"/>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E3CD8DA-B6C9-4BED-BBFA-E76C5A970343}"/>
              </a:ext>
            </a:extLst>
          </p:cNvPr>
          <p:cNvSpPr>
            <a:spLocks noGrp="1"/>
          </p:cNvSpPr>
          <p:nvPr>
            <p:ph type="title"/>
          </p:nvPr>
        </p:nvSpPr>
        <p:spPr/>
        <p:txBody>
          <a:bodyPr/>
          <a:lstStyle/>
          <a:p>
            <a:r>
              <a:rPr lang="en-GB" dirty="0"/>
              <a:t>Alliancing: Key Principles</a:t>
            </a:r>
          </a:p>
        </p:txBody>
      </p:sp>
      <p:sp>
        <p:nvSpPr>
          <p:cNvPr id="3" name="Content Placeholder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5C2F0FC-14D5-47CD-884D-211FB3C0EFAA}"/>
              </a:ext>
            </a:extLst>
          </p:cNvPr>
          <p:cNvSpPr>
            <a:spLocks noGrp="1"/>
          </p:cNvSpPr>
          <p:nvPr>
            <p:ph sz="quarter" idx="10"/>
          </p:nvPr>
        </p:nvSpPr>
        <p:spPr/>
        <p:txBody>
          <a:bodyPr>
            <a:normAutofit/>
          </a:bodyPr>
          <a:lstStyle/>
          <a:p>
            <a:pPr>
              <a:buFont typeface="Wingdings" panose="05000000000000000000" pitchFamily="2" charset="2"/>
              <a:buChar char="ü"/>
            </a:pPr>
            <a:endParaRPr lang="en-GB" dirty="0"/>
          </a:p>
          <a:p>
            <a:pPr>
              <a:buFont typeface="Wingdings" panose="05000000000000000000" pitchFamily="2" charset="2"/>
              <a:buChar char="ü"/>
            </a:pPr>
            <a:r>
              <a:rPr lang="en-GB" dirty="0"/>
              <a:t>Joint accountability</a:t>
            </a:r>
          </a:p>
          <a:p>
            <a:pPr>
              <a:buFont typeface="Wingdings" panose="05000000000000000000" pitchFamily="2" charset="2"/>
              <a:buChar char="ü"/>
            </a:pPr>
            <a:r>
              <a:rPr lang="en-GB" dirty="0"/>
              <a:t>Collective responsibility for all decision and outcomes</a:t>
            </a:r>
          </a:p>
          <a:p>
            <a:pPr>
              <a:buFont typeface="Wingdings" panose="05000000000000000000" pitchFamily="2" charset="2"/>
              <a:buChar char="ü"/>
            </a:pPr>
            <a:r>
              <a:rPr lang="en-GB" dirty="0"/>
              <a:t>No blame culture</a:t>
            </a:r>
          </a:p>
          <a:p>
            <a:pPr>
              <a:buFont typeface="Wingdings" panose="05000000000000000000" pitchFamily="2" charset="2"/>
              <a:buChar char="ü"/>
            </a:pPr>
            <a:r>
              <a:rPr lang="en-GB" dirty="0"/>
              <a:t>Consensus-driven</a:t>
            </a:r>
          </a:p>
          <a:p>
            <a:pPr>
              <a:buFont typeface="Wingdings" panose="05000000000000000000" pitchFamily="2" charset="2"/>
              <a:buChar char="ü"/>
            </a:pPr>
            <a:r>
              <a:rPr lang="en-GB" dirty="0"/>
              <a:t>Outcome-oriented (what is best for people and the system)</a:t>
            </a:r>
          </a:p>
          <a:p>
            <a:pPr>
              <a:buFont typeface="Wingdings" panose="05000000000000000000" pitchFamily="2" charset="2"/>
              <a:buChar char="ü"/>
            </a:pPr>
            <a:r>
              <a:rPr lang="en-GB" dirty="0"/>
              <a:t>Efficient use of resources</a:t>
            </a:r>
          </a:p>
          <a:p>
            <a:pPr>
              <a:buFont typeface="Wingdings" panose="05000000000000000000" pitchFamily="2" charset="2"/>
              <a:buChar char="ü"/>
            </a:pPr>
            <a:r>
              <a:rPr lang="en-GB" dirty="0"/>
              <a:t>Open and transparent communication</a:t>
            </a:r>
          </a:p>
          <a:p>
            <a:pPr>
              <a:buFont typeface="Wingdings" panose="05000000000000000000" pitchFamily="2" charset="2"/>
              <a:buChar char="ü"/>
            </a:pPr>
            <a:r>
              <a:rPr lang="en-GB" dirty="0"/>
              <a:t>Shared process management (e.g. ACO)</a:t>
            </a:r>
          </a:p>
          <a:p>
            <a:pPr>
              <a:buFont typeface="Wingdings" panose="05000000000000000000" pitchFamily="2" charset="2"/>
              <a:buChar char="ü"/>
            </a:pPr>
            <a:r>
              <a:rPr lang="en-GB" dirty="0"/>
              <a:t>Gain share and pain share – collective risk management that is either win/win or lose/lose</a:t>
            </a:r>
          </a:p>
          <a:p>
            <a:pPr>
              <a:buFont typeface="Wingdings" panose="05000000000000000000" pitchFamily="2" charset="2"/>
              <a:buChar char="ü"/>
            </a:pPr>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8522548"/>
      </p:ext>
    </p:extLst>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F625177-3F1A-4510-94A1-326D64646E57}"/>
              </a:ext>
            </a:extLst>
          </p:cNvPr>
          <p:cNvSpPr>
            <a:spLocks noGrp="1"/>
          </p:cNvSpPr>
          <p:nvPr>
            <p:ph type="title"/>
          </p:nvPr>
        </p:nvSpPr>
        <p:spPr/>
        <p:txBody>
          <a:bodyPr/>
          <a:lstStyle/>
          <a:p>
            <a:r>
              <a:rPr lang="en-GB" dirty="0"/>
              <a:t>Group Discussion</a:t>
            </a:r>
          </a:p>
        </p:txBody>
      </p:sp>
      <p:sp>
        <p:nvSpPr>
          <p:cNvPr id="3" name="Content Placeholder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50F8FD6-8B93-4E2B-A59B-585E59EED481}"/>
              </a:ext>
            </a:extLst>
          </p:cNvPr>
          <p:cNvSpPr>
            <a:spLocks noGrp="1"/>
          </p:cNvSpPr>
          <p:nvPr>
            <p:ph sz="quarter" idx="10"/>
          </p:nvPr>
        </p:nvSpPr>
        <p:spPr/>
        <p:txBody>
          <a:bodyPr>
            <a:normAutofit/>
          </a:bodyPr>
          <a:lstStyle/>
          <a:p>
            <a:pPr marL="0" indent="0" algn="ctr">
              <a:buNone/>
            </a:pPr>
            <a:endParaRPr lang="en-GB" sz="2800" dirty="0"/>
          </a:p>
          <a:p>
            <a:pPr marL="0" indent="0" algn="ctr">
              <a:buNone/>
            </a:pPr>
            <a:r>
              <a:rPr lang="en-GB" sz="2800" dirty="0" smtClean="0"/>
              <a:t>Why do we trust someone/something?</a:t>
            </a:r>
          </a:p>
          <a:p>
            <a:pPr marL="0" indent="0" algn="ctr">
              <a:buNone/>
            </a:pPr>
            <a:r>
              <a:rPr lang="en-GB" sz="2800" dirty="0" smtClean="0"/>
              <a:t>What builds our trust in:</a:t>
            </a:r>
          </a:p>
          <a:p>
            <a:pPr marL="0" indent="0" algn="ctr">
              <a:buNone/>
            </a:pPr>
            <a:r>
              <a:rPr lang="en-GB" sz="2800" dirty="0" smtClean="0"/>
              <a:t>An individual?</a:t>
            </a:r>
          </a:p>
          <a:p>
            <a:pPr marL="0" indent="0" algn="ctr">
              <a:buNone/>
            </a:pPr>
            <a:r>
              <a:rPr lang="en-GB" sz="2800" dirty="0" smtClean="0"/>
              <a:t>An organisation?</a:t>
            </a:r>
          </a:p>
          <a:p>
            <a:pPr marL="0" indent="0" algn="ctr">
              <a:buNone/>
            </a:pPr>
            <a:r>
              <a:rPr lang="en-GB" sz="2800" dirty="0" smtClean="0"/>
              <a:t>A Team?</a:t>
            </a:r>
          </a:p>
          <a:p>
            <a:pPr marL="0" indent="0" algn="ctr">
              <a:buNone/>
            </a:pPr>
            <a:r>
              <a:rPr lang="en-GB" sz="2800" dirty="0" smtClean="0"/>
              <a:t>What happens, when you don</a:t>
            </a:r>
            <a:r>
              <a:rPr lang="uk-UA" sz="2800" dirty="0" smtClean="0"/>
              <a:t>’</a:t>
            </a:r>
            <a:r>
              <a:rPr lang="en-GB" sz="2800" dirty="0" smtClean="0"/>
              <a:t>t trust someone?</a:t>
            </a:r>
            <a:endParaRPr lang="en-GB"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32019965"/>
      </p:ext>
    </p:extLst>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trust?</a:t>
            </a:r>
            <a:endParaRPr lang="en-US" dirty="0"/>
          </a:p>
        </p:txBody>
      </p:sp>
      <p:sp>
        <p:nvSpPr>
          <p:cNvPr id="3" name="Content Placeholder 2"/>
          <p:cNvSpPr>
            <a:spLocks noGrp="1"/>
          </p:cNvSpPr>
          <p:nvPr>
            <p:ph sz="quarter" idx="10"/>
          </p:nvPr>
        </p:nvSpPr>
        <p:spPr/>
        <p:txBody>
          <a:bodyPr>
            <a:normAutofit/>
          </a:bodyPr>
          <a:lstStyle/>
          <a:p>
            <a:r>
              <a:rPr lang="en-US" sz="2000" dirty="0" smtClean="0"/>
              <a:t>“trust </a:t>
            </a:r>
            <a:r>
              <a:rPr lang="en-US" sz="2000" dirty="0"/>
              <a:t>serves the purpose of </a:t>
            </a:r>
            <a:r>
              <a:rPr lang="en-US" sz="2000" b="1" dirty="0"/>
              <a:t>reducing complexity </a:t>
            </a:r>
            <a:r>
              <a:rPr lang="en-US" sz="2000" dirty="0"/>
              <a:t>which characterizes modern </a:t>
            </a:r>
            <a:r>
              <a:rPr lang="en-US" sz="2000" dirty="0" smtClean="0"/>
              <a:t>societies” (</a:t>
            </a:r>
            <a:r>
              <a:rPr lang="en-US" sz="2000" dirty="0" err="1" smtClean="0"/>
              <a:t>Luhmann</a:t>
            </a:r>
            <a:r>
              <a:rPr lang="en-US" sz="2000" dirty="0" smtClean="0"/>
              <a:t> 1988)</a:t>
            </a:r>
          </a:p>
          <a:p>
            <a:r>
              <a:rPr lang="en-US" sz="2000" dirty="0" smtClean="0"/>
              <a:t>Trust is constituted by a </a:t>
            </a:r>
            <a:r>
              <a:rPr lang="en-US" sz="2000" dirty="0"/>
              <a:t>person’s </a:t>
            </a:r>
            <a:r>
              <a:rPr lang="en-US" sz="2000" dirty="0" smtClean="0"/>
              <a:t>“expectations</a:t>
            </a:r>
            <a:r>
              <a:rPr lang="en-US" sz="2000" dirty="0"/>
              <a:t>, assumptions, or </a:t>
            </a:r>
            <a:r>
              <a:rPr lang="en-US" sz="2000" dirty="0" smtClean="0"/>
              <a:t>beliefs </a:t>
            </a:r>
            <a:r>
              <a:rPr lang="en-US" sz="2000" dirty="0"/>
              <a:t>about the likelihood that another’s future action will be beneficial, favorable, or at least not detrimental to one’s interests</a:t>
            </a:r>
            <a:r>
              <a:rPr lang="en-US" sz="2000" dirty="0" smtClean="0"/>
              <a:t>.” (Robinson 1996</a:t>
            </a:r>
            <a:r>
              <a:rPr lang="en-US" sz="2000" dirty="0"/>
              <a:t>, </a:t>
            </a:r>
            <a:r>
              <a:rPr lang="en-US" sz="2000" dirty="0" smtClean="0"/>
              <a:t>p576)</a:t>
            </a:r>
          </a:p>
          <a:p>
            <a:r>
              <a:rPr lang="en-US" sz="2000" dirty="0" smtClean="0"/>
              <a:t>trust </a:t>
            </a:r>
            <a:r>
              <a:rPr lang="en-US" sz="2000" dirty="0"/>
              <a:t>is </a:t>
            </a:r>
            <a:r>
              <a:rPr lang="en-US" sz="2000" b="1" i="1" dirty="0"/>
              <a:t>encapsulated interest</a:t>
            </a:r>
            <a:r>
              <a:rPr lang="en-US" sz="2000" dirty="0"/>
              <a:t>: “I trust you because I think [... that] you have an </a:t>
            </a:r>
            <a:r>
              <a:rPr lang="en-US" sz="2000" dirty="0" smtClean="0"/>
              <a:t>interest </a:t>
            </a:r>
            <a:r>
              <a:rPr lang="en-US" sz="2000" dirty="0"/>
              <a:t>in attending to my interest because, typically, you want our relation to </a:t>
            </a:r>
            <a:r>
              <a:rPr lang="en-US" sz="2000" dirty="0" smtClean="0"/>
              <a:t>continue.</a:t>
            </a:r>
            <a:r>
              <a:rPr lang="en-US" sz="2000" dirty="0"/>
              <a:t> (Hardin 2002, p4</a:t>
            </a:r>
            <a:r>
              <a:rPr lang="en-US" sz="2000" dirty="0" smtClean="0"/>
              <a:t>)</a:t>
            </a:r>
          </a:p>
          <a:p>
            <a:r>
              <a:rPr lang="en-US" sz="2000" dirty="0" smtClean="0"/>
              <a:t>Trustworthiness is determined by </a:t>
            </a:r>
            <a:r>
              <a:rPr lang="en-US" sz="2000" b="1" i="1" dirty="0" smtClean="0"/>
              <a:t>internal </a:t>
            </a:r>
            <a:r>
              <a:rPr lang="en-US" sz="2000" b="1" i="1" dirty="0"/>
              <a:t>motivations</a:t>
            </a:r>
            <a:r>
              <a:rPr lang="en-US" sz="2000" dirty="0"/>
              <a:t>, such as dispositions, moral rules and internalized norms, as well as </a:t>
            </a:r>
            <a:r>
              <a:rPr lang="en-US" sz="2000" b="1" i="1" dirty="0"/>
              <a:t>external motivations</a:t>
            </a:r>
            <a:r>
              <a:rPr lang="en-US" sz="2000" dirty="0"/>
              <a:t>, such as </a:t>
            </a:r>
            <a:r>
              <a:rPr lang="en-US" sz="2000" dirty="0" smtClean="0"/>
              <a:t>institutional </a:t>
            </a:r>
            <a:r>
              <a:rPr lang="en-US" sz="2000" dirty="0"/>
              <a:t>devices and commitments (</a:t>
            </a:r>
            <a:r>
              <a:rPr lang="en-US" sz="2000" dirty="0" smtClean="0"/>
              <a:t>Hardin 2002</a:t>
            </a:r>
            <a:r>
              <a:rPr lang="en-US" sz="2000" dirty="0"/>
              <a:t>, </a:t>
            </a:r>
            <a:r>
              <a:rPr lang="en-US" sz="2000" dirty="0" smtClean="0"/>
              <a:t>p4</a:t>
            </a:r>
            <a:r>
              <a:rPr lang="en-US" sz="2000" dirty="0"/>
              <a: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4662942"/>
      </p:ext>
    </p:extLst>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Trust is determined by internal and external factors</a:t>
            </a:r>
            <a:endParaRPr lang="en-US" dirty="0"/>
          </a:p>
        </p:txBody>
      </p:sp>
      <p:pic>
        <p:nvPicPr>
          <p:cNvPr id="4" name="Content Placeholder 3"/>
          <p:cNvPicPr>
            <a:picLocks noGrp="1" noChangeAspect="1"/>
          </p:cNvPicPr>
          <p:nvPr>
            <p:ph idx="1"/>
          </p:nvPr>
        </p:nvPicPr>
        <p:blipFill>
          <a:blip r:embed="rId2"/>
          <a:stretch>
            <a:fillRect/>
          </a:stretch>
        </p:blipFill>
        <p:spPr>
          <a:xfrm>
            <a:off x="1393989" y="1385888"/>
            <a:ext cx="9404027" cy="48387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38371006"/>
      </p:ext>
    </p:extLst>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five dysfunctions of a team</a:t>
            </a:r>
          </a:p>
        </p:txBody>
      </p:sp>
      <p:graphicFrame>
        <p:nvGraphicFramePr>
          <p:cNvPr id="2" name="Diagram 1"/>
          <p:cNvGraphicFramePr/>
          <p:nvPr/>
        </p:nvGraphicFramePr>
        <p:xfrm>
          <a:off x="2351088" y="1376240"/>
          <a:ext cx="5472112" cy="4624517"/>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24580" name="Text Box 10"/>
          <p:cNvSpPr txBox="1">
            <a:spLocks noChangeArrowheads="1"/>
          </p:cNvSpPr>
          <p:nvPr/>
        </p:nvSpPr>
        <p:spPr bwMode="auto">
          <a:xfrm>
            <a:off x="5898096" y="1767680"/>
            <a:ext cx="2952749" cy="4143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800">
                <a:solidFill>
                  <a:schemeClr val="tx1"/>
                </a:solidFill>
                <a:latin typeface="Arial" pitchFamily="34" charset="0"/>
              </a:defRPr>
            </a:lvl1pPr>
            <a:lvl2pPr marL="742950" indent="-285750">
              <a:defRPr sz="2800">
                <a:solidFill>
                  <a:schemeClr val="tx1"/>
                </a:solidFill>
                <a:latin typeface="Arial" pitchFamily="34" charset="0"/>
              </a:defRPr>
            </a:lvl2pPr>
            <a:lvl3pPr marL="1143000" indent="-228600">
              <a:defRPr sz="2800">
                <a:solidFill>
                  <a:schemeClr val="tx1"/>
                </a:solidFill>
                <a:latin typeface="Arial" pitchFamily="34" charset="0"/>
              </a:defRPr>
            </a:lvl3pPr>
            <a:lvl4pPr marL="1600200" indent="-228600">
              <a:defRPr sz="2800">
                <a:solidFill>
                  <a:schemeClr val="tx1"/>
                </a:solidFill>
                <a:latin typeface="Arial" pitchFamily="34" charset="0"/>
              </a:defRPr>
            </a:lvl4pPr>
            <a:lvl5pPr marL="2057400" indent="-22860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spcBef>
                <a:spcPct val="50000"/>
              </a:spcBef>
            </a:pPr>
            <a:r>
              <a:rPr lang="en-GB" altLang="en-US" sz="2100" b="1">
                <a:solidFill>
                  <a:schemeClr val="tx2"/>
                </a:solidFill>
              </a:rPr>
              <a:t>Status and Ego</a:t>
            </a:r>
            <a:r>
              <a:rPr lang="en-GB" altLang="en-US" sz="2100">
                <a:solidFill>
                  <a:schemeClr val="tx2"/>
                </a:solidFill>
              </a:rPr>
              <a:t> </a:t>
            </a:r>
          </a:p>
        </p:txBody>
      </p:sp>
      <p:sp>
        <p:nvSpPr>
          <p:cNvPr id="24581" name="Text Box 11"/>
          <p:cNvSpPr txBox="1">
            <a:spLocks noChangeArrowheads="1"/>
          </p:cNvSpPr>
          <p:nvPr/>
        </p:nvSpPr>
        <p:spPr bwMode="auto">
          <a:xfrm>
            <a:off x="6307980" y="2552305"/>
            <a:ext cx="3384551" cy="4159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800">
                <a:solidFill>
                  <a:schemeClr val="tx1"/>
                </a:solidFill>
                <a:latin typeface="Arial" pitchFamily="34" charset="0"/>
              </a:defRPr>
            </a:lvl1pPr>
            <a:lvl2pPr marL="742950" indent="-285750">
              <a:defRPr sz="2800">
                <a:solidFill>
                  <a:schemeClr val="tx1"/>
                </a:solidFill>
                <a:latin typeface="Arial" pitchFamily="34" charset="0"/>
              </a:defRPr>
            </a:lvl2pPr>
            <a:lvl3pPr marL="1143000" indent="-228600">
              <a:defRPr sz="2800">
                <a:solidFill>
                  <a:schemeClr val="tx1"/>
                </a:solidFill>
                <a:latin typeface="Arial" pitchFamily="34" charset="0"/>
              </a:defRPr>
            </a:lvl3pPr>
            <a:lvl4pPr marL="1600200" indent="-228600">
              <a:defRPr sz="2800">
                <a:solidFill>
                  <a:schemeClr val="tx1"/>
                </a:solidFill>
                <a:latin typeface="Arial" pitchFamily="34" charset="0"/>
              </a:defRPr>
            </a:lvl4pPr>
            <a:lvl5pPr marL="2057400" indent="-22860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spcBef>
                <a:spcPct val="50000"/>
              </a:spcBef>
            </a:pPr>
            <a:r>
              <a:rPr lang="en-GB" altLang="en-US" sz="2100" b="1">
                <a:solidFill>
                  <a:schemeClr val="tx2"/>
                </a:solidFill>
              </a:rPr>
              <a:t>Low standards</a:t>
            </a:r>
          </a:p>
        </p:txBody>
      </p:sp>
      <p:sp>
        <p:nvSpPr>
          <p:cNvPr id="24582" name="Text Box 12"/>
          <p:cNvSpPr txBox="1">
            <a:spLocks noChangeArrowheads="1"/>
          </p:cNvSpPr>
          <p:nvPr/>
        </p:nvSpPr>
        <p:spPr bwMode="auto">
          <a:xfrm>
            <a:off x="6828369" y="3429007"/>
            <a:ext cx="3589867" cy="4159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800">
                <a:solidFill>
                  <a:schemeClr val="tx1"/>
                </a:solidFill>
                <a:latin typeface="Arial" pitchFamily="34" charset="0"/>
              </a:defRPr>
            </a:lvl1pPr>
            <a:lvl2pPr marL="742950" indent="-285750">
              <a:defRPr sz="2800">
                <a:solidFill>
                  <a:schemeClr val="tx1"/>
                </a:solidFill>
                <a:latin typeface="Arial" pitchFamily="34" charset="0"/>
              </a:defRPr>
            </a:lvl2pPr>
            <a:lvl3pPr marL="1143000" indent="-228600">
              <a:defRPr sz="2800">
                <a:solidFill>
                  <a:schemeClr val="tx1"/>
                </a:solidFill>
                <a:latin typeface="Arial" pitchFamily="34" charset="0"/>
              </a:defRPr>
            </a:lvl3pPr>
            <a:lvl4pPr marL="1600200" indent="-228600">
              <a:defRPr sz="2800">
                <a:solidFill>
                  <a:schemeClr val="tx1"/>
                </a:solidFill>
                <a:latin typeface="Arial" pitchFamily="34" charset="0"/>
              </a:defRPr>
            </a:lvl4pPr>
            <a:lvl5pPr marL="2057400" indent="-22860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spcBef>
                <a:spcPct val="50000"/>
              </a:spcBef>
            </a:pPr>
            <a:r>
              <a:rPr lang="en-GB" altLang="en-US" sz="2100" b="1">
                <a:solidFill>
                  <a:schemeClr val="tx2"/>
                </a:solidFill>
              </a:rPr>
              <a:t>Ambiguity </a:t>
            </a:r>
          </a:p>
        </p:txBody>
      </p:sp>
      <p:sp>
        <p:nvSpPr>
          <p:cNvPr id="24583" name="Text Box 13"/>
          <p:cNvSpPr txBox="1">
            <a:spLocks noChangeArrowheads="1"/>
          </p:cNvSpPr>
          <p:nvPr/>
        </p:nvSpPr>
        <p:spPr bwMode="auto">
          <a:xfrm>
            <a:off x="7326469" y="4342610"/>
            <a:ext cx="3376083" cy="4143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800">
                <a:solidFill>
                  <a:schemeClr val="tx1"/>
                </a:solidFill>
                <a:latin typeface="Arial" pitchFamily="34" charset="0"/>
              </a:defRPr>
            </a:lvl1pPr>
            <a:lvl2pPr marL="742950" indent="-285750">
              <a:defRPr sz="2800">
                <a:solidFill>
                  <a:schemeClr val="tx1"/>
                </a:solidFill>
                <a:latin typeface="Arial" pitchFamily="34" charset="0"/>
              </a:defRPr>
            </a:lvl2pPr>
            <a:lvl3pPr marL="1143000" indent="-228600">
              <a:defRPr sz="2800">
                <a:solidFill>
                  <a:schemeClr val="tx1"/>
                </a:solidFill>
                <a:latin typeface="Arial" pitchFamily="34" charset="0"/>
              </a:defRPr>
            </a:lvl3pPr>
            <a:lvl4pPr marL="1600200" indent="-228600">
              <a:defRPr sz="2800">
                <a:solidFill>
                  <a:schemeClr val="tx1"/>
                </a:solidFill>
                <a:latin typeface="Arial" pitchFamily="34" charset="0"/>
              </a:defRPr>
            </a:lvl4pPr>
            <a:lvl5pPr marL="2057400" indent="-22860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spcBef>
                <a:spcPct val="50000"/>
              </a:spcBef>
            </a:pPr>
            <a:r>
              <a:rPr lang="en-GB" altLang="en-US" sz="2100" b="1">
                <a:solidFill>
                  <a:schemeClr val="tx2"/>
                </a:solidFill>
              </a:rPr>
              <a:t>Artificial harmony</a:t>
            </a:r>
          </a:p>
        </p:txBody>
      </p:sp>
      <p:sp>
        <p:nvSpPr>
          <p:cNvPr id="24584" name="Text Box 14"/>
          <p:cNvSpPr txBox="1">
            <a:spLocks noChangeArrowheads="1"/>
          </p:cNvSpPr>
          <p:nvPr/>
        </p:nvSpPr>
        <p:spPr bwMode="auto">
          <a:xfrm>
            <a:off x="7708247" y="5346412"/>
            <a:ext cx="3109383" cy="4143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800">
                <a:solidFill>
                  <a:schemeClr val="tx1"/>
                </a:solidFill>
                <a:latin typeface="Arial" pitchFamily="34" charset="0"/>
              </a:defRPr>
            </a:lvl1pPr>
            <a:lvl2pPr marL="742950" indent="-285750">
              <a:defRPr sz="2800">
                <a:solidFill>
                  <a:schemeClr val="tx1"/>
                </a:solidFill>
                <a:latin typeface="Arial" pitchFamily="34" charset="0"/>
              </a:defRPr>
            </a:lvl2pPr>
            <a:lvl3pPr marL="1143000" indent="-228600">
              <a:defRPr sz="2800">
                <a:solidFill>
                  <a:schemeClr val="tx1"/>
                </a:solidFill>
                <a:latin typeface="Arial" pitchFamily="34" charset="0"/>
              </a:defRPr>
            </a:lvl3pPr>
            <a:lvl4pPr marL="1600200" indent="-228600">
              <a:defRPr sz="2800">
                <a:solidFill>
                  <a:schemeClr val="tx1"/>
                </a:solidFill>
                <a:latin typeface="Arial" pitchFamily="34" charset="0"/>
              </a:defRPr>
            </a:lvl4pPr>
            <a:lvl5pPr marL="2057400" indent="-22860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spcBef>
                <a:spcPct val="50000"/>
              </a:spcBef>
            </a:pPr>
            <a:r>
              <a:rPr lang="en-GB" altLang="en-US" sz="2100" b="1">
                <a:solidFill>
                  <a:schemeClr val="tx2"/>
                </a:solidFill>
              </a:rPr>
              <a:t>Invulnerability </a:t>
            </a:r>
          </a:p>
        </p:txBody>
      </p:sp>
      <p:sp>
        <p:nvSpPr>
          <p:cNvPr id="24585" name="Text Box 15"/>
          <p:cNvSpPr txBox="1">
            <a:spLocks noChangeArrowheads="1"/>
          </p:cNvSpPr>
          <p:nvPr/>
        </p:nvSpPr>
        <p:spPr bwMode="auto">
          <a:xfrm>
            <a:off x="9073651" y="6442170"/>
            <a:ext cx="2783416" cy="4159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800">
                <a:solidFill>
                  <a:schemeClr val="tx1"/>
                </a:solidFill>
                <a:latin typeface="Arial" pitchFamily="34" charset="0"/>
              </a:defRPr>
            </a:lvl1pPr>
            <a:lvl2pPr marL="742950" indent="-285750">
              <a:defRPr sz="2800">
                <a:solidFill>
                  <a:schemeClr val="tx1"/>
                </a:solidFill>
                <a:latin typeface="Arial" pitchFamily="34" charset="0"/>
              </a:defRPr>
            </a:lvl2pPr>
            <a:lvl3pPr marL="1143000" indent="-228600">
              <a:defRPr sz="2800">
                <a:solidFill>
                  <a:schemeClr val="tx1"/>
                </a:solidFill>
                <a:latin typeface="Arial" pitchFamily="34" charset="0"/>
              </a:defRPr>
            </a:lvl3pPr>
            <a:lvl4pPr marL="1600200" indent="-228600">
              <a:defRPr sz="2800">
                <a:solidFill>
                  <a:schemeClr val="tx1"/>
                </a:solidFill>
                <a:latin typeface="Arial" pitchFamily="34" charset="0"/>
              </a:defRPr>
            </a:lvl4pPr>
            <a:lvl5pPr marL="2057400" indent="-22860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spcBef>
                <a:spcPct val="50000"/>
              </a:spcBef>
            </a:pPr>
            <a:r>
              <a:rPr lang="en-GB" altLang="en-US" sz="2100" dirty="0">
                <a:solidFill>
                  <a:schemeClr val="tx2"/>
                </a:solidFill>
              </a:rPr>
              <a:t>(</a:t>
            </a:r>
            <a:r>
              <a:rPr lang="en-GB" altLang="en-US" sz="2100" dirty="0" err="1">
                <a:solidFill>
                  <a:schemeClr val="tx2"/>
                </a:solidFill>
              </a:rPr>
              <a:t>Lencioni</a:t>
            </a:r>
            <a:r>
              <a:rPr lang="en-GB" altLang="en-US" sz="2100" dirty="0">
                <a:solidFill>
                  <a:schemeClr val="tx2"/>
                </a:solidFill>
              </a:rPr>
              <a:t> 2002)</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650466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93448" y="1351416"/>
            <a:ext cx="10682515" cy="491875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3" name="Title 1"/>
          <p:cNvSpPr txBox="1">
            <a:spLocks/>
          </p:cNvSpPr>
          <p:nvPr/>
        </p:nvSpPr>
        <p:spPr>
          <a:xfrm>
            <a:off x="529167" y="476767"/>
            <a:ext cx="10363200" cy="611899"/>
          </a:xfrm>
          <a:prstGeom prst="rect">
            <a:avLst/>
          </a:prstGeom>
        </p:spPr>
        <p:txBody>
          <a:bodyPr/>
          <a:lstStyle>
            <a:lvl1pPr algn="l" defTabSz="457200" rtl="0" eaLnBrk="1" latinLnBrk="0" hangingPunct="1">
              <a:spcBef>
                <a:spcPct val="0"/>
              </a:spcBef>
              <a:buNone/>
              <a:defRPr sz="2800" kern="1200">
                <a:solidFill>
                  <a:srgbClr val="FFFFFF"/>
                </a:solidFill>
                <a:latin typeface="+mj-lt"/>
                <a:ea typeface="+mj-ea"/>
                <a:cs typeface="+mj-cs"/>
              </a:defRPr>
            </a:lvl1pPr>
          </a:lstStyle>
          <a:p>
            <a:pPr algn="ctr"/>
            <a:r>
              <a:rPr lang="en-GB" dirty="0"/>
              <a:t>L</a:t>
            </a:r>
            <a:r>
              <a:rPr lang="en-GB" dirty="0" smtClean="0"/>
              <a:t>ook in the fridge!</a:t>
            </a:r>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9906799"/>
      </p:ext>
    </p:extLst>
  </p:cSld>
  <p:clrMapOvr>
    <a:masterClrMapping/>
  </p:clrMapOvr>
  <p:transition>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and fostering the right personalities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3296212"/>
      </p:ext>
    </p:extLst>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2D7F297-56AC-42B7-97F8-0E3EAFEB7410}"/>
              </a:ext>
            </a:extLst>
          </p:cNvPr>
          <p:cNvSpPr txBox="1"/>
          <p:nvPr/>
        </p:nvSpPr>
        <p:spPr>
          <a:xfrm>
            <a:off x="401213" y="1625720"/>
            <a:ext cx="11554888" cy="4250085"/>
          </a:xfrm>
          <a:prstGeom prst="rect">
            <a:avLst/>
          </a:prstGeom>
          <a:noFill/>
        </p:spPr>
        <p:txBody>
          <a:bodyPr wrap="square" rtlCol="0">
            <a:spAutoFit/>
          </a:bodyPr>
          <a:lstStyle/>
          <a:p>
            <a:pPr algn="ctr"/>
            <a:r>
              <a:rPr lang="en-US" sz="2736" b="1" dirty="0"/>
              <a:t>boundary spanner as networker </a:t>
            </a:r>
          </a:p>
          <a:p>
            <a:pPr algn="ctr"/>
            <a:endParaRPr lang="en-US" sz="2394" dirty="0"/>
          </a:p>
          <a:p>
            <a:pPr algn="ctr"/>
            <a:r>
              <a:rPr lang="en-US" sz="2394" i="1" dirty="0"/>
              <a:t>‘… special people in networks who play a role in bringing … partners together, in breaking through red tape, and seeing things in a different way’ </a:t>
            </a:r>
            <a:r>
              <a:rPr lang="en-US" sz="2394" dirty="0"/>
              <a:t>Williams 2002: 109. </a:t>
            </a:r>
          </a:p>
          <a:p>
            <a:pPr algn="ctr"/>
            <a:endParaRPr lang="en-US" sz="2394" dirty="0"/>
          </a:p>
          <a:p>
            <a:pPr algn="ctr"/>
            <a:r>
              <a:rPr lang="en-US" sz="2736" b="1" dirty="0"/>
              <a:t>boundary spanner as innovator</a:t>
            </a:r>
          </a:p>
          <a:p>
            <a:pPr algn="ctr"/>
            <a:endParaRPr lang="en-US" sz="2394" dirty="0"/>
          </a:p>
          <a:p>
            <a:pPr algn="ctr"/>
            <a:r>
              <a:rPr lang="en-US" sz="2394" i="1" dirty="0"/>
              <a:t>‘ creative, lateral thinking rule-breakers who … combine … visionary thinking with an  appetite for opportunism’ </a:t>
            </a:r>
          </a:p>
          <a:p>
            <a:pPr algn="ctr"/>
            <a:r>
              <a:rPr lang="en-US" sz="2394" dirty="0"/>
              <a:t>Leadbeater &amp; Goss 1998: 15. </a:t>
            </a:r>
          </a:p>
          <a:p>
            <a:pPr algn="ctr"/>
            <a:endParaRPr lang="en-US" sz="2394" dirty="0"/>
          </a:p>
        </p:txBody>
      </p:sp>
      <p:sp>
        <p:nvSpPr>
          <p:cNvPr id="2" name="Title 1"/>
          <p:cNvSpPr>
            <a:spLocks noGrp="1"/>
          </p:cNvSpPr>
          <p:nvPr>
            <p:ph type="title"/>
          </p:nvPr>
        </p:nvSpPr>
        <p:spPr/>
        <p:txBody>
          <a:bodyPr/>
          <a:lstStyle/>
          <a:p>
            <a:r>
              <a:rPr lang="en-US" dirty="0" smtClean="0"/>
              <a:t>Roles of boundary spanners</a:t>
            </a:r>
            <a:endParaRPr lang="en-US" dirty="0"/>
          </a:p>
        </p:txBody>
      </p:sp>
      <p:pic>
        <p:nvPicPr>
          <p:cNvPr id="5" name="Content Placeholder 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88963" y="6474770"/>
            <a:ext cx="1012556" cy="38332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88706222"/>
      </p:ext>
    </p:extLst>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Iceberg Model of Competencies</a:t>
            </a:r>
            <a:endParaRPr lang="en-US" dirty="0"/>
          </a:p>
        </p:txBody>
      </p:sp>
      <p:pic>
        <p:nvPicPr>
          <p:cNvPr id="3" name="Picture 2" descr="iceberg.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407701" y="1123468"/>
            <a:ext cx="4810720" cy="5288708"/>
          </a:xfrm>
          <a:prstGeom prst="rect">
            <a:avLst/>
          </a:prstGeom>
        </p:spPr>
      </p:pic>
      <p:sp>
        <p:nvSpPr>
          <p:cNvPr id="4" name="TextBox 3"/>
          <p:cNvSpPr txBox="1"/>
          <p:nvPr/>
        </p:nvSpPr>
        <p:spPr>
          <a:xfrm>
            <a:off x="8400256" y="6488763"/>
            <a:ext cx="3695733" cy="307777"/>
          </a:xfrm>
          <a:prstGeom prst="rect">
            <a:avLst/>
          </a:prstGeom>
          <a:noFill/>
        </p:spPr>
        <p:txBody>
          <a:bodyPr wrap="square" rtlCol="0">
            <a:spAutoFit/>
          </a:bodyPr>
          <a:lstStyle/>
          <a:p>
            <a:pPr algn="r"/>
            <a:r>
              <a:rPr lang="en-US" sz="1400" i="1" dirty="0" smtClean="0"/>
              <a:t>Based on McClelland 1973</a:t>
            </a:r>
            <a:endParaRPr lang="en-US" sz="1400" i="1" dirty="0"/>
          </a:p>
        </p:txBody>
      </p:sp>
      <p:sp>
        <p:nvSpPr>
          <p:cNvPr id="5" name="TextBox 4"/>
          <p:cNvSpPr txBox="1"/>
          <p:nvPr/>
        </p:nvSpPr>
        <p:spPr>
          <a:xfrm>
            <a:off x="47328" y="1659652"/>
            <a:ext cx="3648405" cy="461665"/>
          </a:xfrm>
          <a:prstGeom prst="rect">
            <a:avLst/>
          </a:prstGeom>
          <a:noFill/>
        </p:spPr>
        <p:txBody>
          <a:bodyPr wrap="square" rtlCol="0">
            <a:spAutoFit/>
          </a:bodyPr>
          <a:lstStyle/>
          <a:p>
            <a:pPr algn="ctr"/>
            <a:r>
              <a:rPr lang="en-US" sz="2400" dirty="0" smtClean="0"/>
              <a:t>Technical competencies</a:t>
            </a:r>
            <a:endParaRPr lang="en-US" sz="2400" dirty="0"/>
          </a:p>
        </p:txBody>
      </p:sp>
      <p:sp>
        <p:nvSpPr>
          <p:cNvPr id="6" name="TextBox 5"/>
          <p:cNvSpPr txBox="1"/>
          <p:nvPr/>
        </p:nvSpPr>
        <p:spPr>
          <a:xfrm>
            <a:off x="47328" y="3420945"/>
            <a:ext cx="3648405" cy="830997"/>
          </a:xfrm>
          <a:prstGeom prst="rect">
            <a:avLst/>
          </a:prstGeom>
          <a:noFill/>
        </p:spPr>
        <p:txBody>
          <a:bodyPr wrap="square" rtlCol="0">
            <a:spAutoFit/>
          </a:bodyPr>
          <a:lstStyle/>
          <a:p>
            <a:pPr algn="ctr"/>
            <a:r>
              <a:rPr lang="en-US" sz="2400" dirty="0" err="1" smtClean="0"/>
              <a:t>Behavioural</a:t>
            </a:r>
            <a:r>
              <a:rPr lang="en-US" sz="2400" dirty="0" smtClean="0"/>
              <a:t> competencies</a:t>
            </a:r>
            <a:endParaRPr lang="en-US" sz="2400" dirty="0"/>
          </a:p>
        </p:txBody>
      </p:sp>
      <p:cxnSp>
        <p:nvCxnSpPr>
          <p:cNvPr id="8" name="Straight Connector 7"/>
          <p:cNvCxnSpPr/>
          <p:nvPr/>
        </p:nvCxnSpPr>
        <p:spPr>
          <a:xfrm>
            <a:off x="182197" y="2984368"/>
            <a:ext cx="3168352" cy="0"/>
          </a:xfrm>
          <a:prstGeom prst="line">
            <a:avLst/>
          </a:prstGeom>
          <a:ln w="57150" cmpd="sng">
            <a:solidFill>
              <a:schemeClr val="accent4"/>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112225" y="2267650"/>
            <a:ext cx="4128459" cy="400110"/>
          </a:xfrm>
          <a:prstGeom prst="rect">
            <a:avLst/>
          </a:prstGeom>
          <a:noFill/>
        </p:spPr>
        <p:txBody>
          <a:bodyPr wrap="square" rtlCol="0">
            <a:spAutoFit/>
          </a:bodyPr>
          <a:lstStyle/>
          <a:p>
            <a:r>
              <a:rPr lang="en-US" sz="2000" dirty="0" smtClean="0"/>
              <a:t>What we know and can do</a:t>
            </a:r>
            <a:endParaRPr lang="en-US" sz="2000" dirty="0"/>
          </a:p>
        </p:txBody>
      </p:sp>
      <p:sp>
        <p:nvSpPr>
          <p:cNvPr id="11" name="Oval 10"/>
          <p:cNvSpPr/>
          <p:nvPr/>
        </p:nvSpPr>
        <p:spPr>
          <a:xfrm rot="19766628">
            <a:off x="3701937" y="4114906"/>
            <a:ext cx="4128459" cy="86409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rgbClr val="FF0000"/>
                </a:solidFill>
              </a:rPr>
              <a:t>Attitudes</a:t>
            </a:r>
            <a:endParaRPr lang="en-US" sz="3200" b="1" dirty="0">
              <a:solidFill>
                <a:srgbClr val="FF0000"/>
              </a:solidFill>
            </a:endParaRPr>
          </a:p>
        </p:txBody>
      </p:sp>
      <p:sp>
        <p:nvSpPr>
          <p:cNvPr id="13" name="TextBox 12"/>
          <p:cNvSpPr txBox="1"/>
          <p:nvPr/>
        </p:nvSpPr>
        <p:spPr>
          <a:xfrm>
            <a:off x="8112225" y="3387840"/>
            <a:ext cx="4128459" cy="707886"/>
          </a:xfrm>
          <a:prstGeom prst="rect">
            <a:avLst/>
          </a:prstGeom>
          <a:noFill/>
        </p:spPr>
        <p:txBody>
          <a:bodyPr wrap="square" rtlCol="0">
            <a:spAutoFit/>
          </a:bodyPr>
          <a:lstStyle/>
          <a:p>
            <a:r>
              <a:rPr lang="en-US" sz="2000" dirty="0" smtClean="0"/>
              <a:t>What we perceive and what motivates us</a:t>
            </a:r>
            <a:endParaRPr lang="en-US" sz="2000" dirty="0"/>
          </a:p>
        </p:txBody>
      </p:sp>
      <p:cxnSp>
        <p:nvCxnSpPr>
          <p:cNvPr id="14" name="Straight Connector 13"/>
          <p:cNvCxnSpPr/>
          <p:nvPr/>
        </p:nvCxnSpPr>
        <p:spPr>
          <a:xfrm>
            <a:off x="8304245" y="2955792"/>
            <a:ext cx="3744416" cy="0"/>
          </a:xfrm>
          <a:prstGeom prst="line">
            <a:avLst/>
          </a:prstGeom>
          <a:ln w="57150" cmpd="sng">
            <a:solidFill>
              <a:schemeClr val="accent4"/>
            </a:solidFill>
          </a:ln>
        </p:spPr>
        <p:style>
          <a:lnRef idx="2">
            <a:schemeClr val="accent1"/>
          </a:lnRef>
          <a:fillRef idx="0">
            <a:schemeClr val="accent1"/>
          </a:fillRef>
          <a:effectRef idx="1">
            <a:schemeClr val="accent1"/>
          </a:effectRef>
          <a:fontRef idx="minor">
            <a:schemeClr val="tx1"/>
          </a:fontRef>
        </p:style>
      </p:cxnSp>
      <p:sp>
        <p:nvSpPr>
          <p:cNvPr id="16" name="Down Arrow Callout 15"/>
          <p:cNvSpPr/>
          <p:nvPr/>
        </p:nvSpPr>
        <p:spPr>
          <a:xfrm>
            <a:off x="8592280" y="794985"/>
            <a:ext cx="3072341" cy="1512168"/>
          </a:xfrm>
          <a:prstGeom prst="downArrowCallout">
            <a:avLst>
              <a:gd name="adj1" fmla="val 3261"/>
              <a:gd name="adj2" fmla="val 8693"/>
              <a:gd name="adj3" fmla="val 25000"/>
              <a:gd name="adj4" fmla="val 64977"/>
            </a:avLst>
          </a:prstGeom>
          <a:gradFill>
            <a:gsLst>
              <a:gs pos="100000">
                <a:schemeClr val="accent4">
                  <a:lumMod val="60000"/>
                  <a:lumOff val="40000"/>
                </a:schemeClr>
              </a:gs>
              <a:gs pos="100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smtClean="0"/>
              <a:t>Can be influenced directly through education and training</a:t>
            </a:r>
            <a:endParaRPr lang="en-US" sz="1600" dirty="0"/>
          </a:p>
        </p:txBody>
      </p:sp>
      <p:sp>
        <p:nvSpPr>
          <p:cNvPr id="18" name="Up Arrow Callout 17"/>
          <p:cNvSpPr/>
          <p:nvPr/>
        </p:nvSpPr>
        <p:spPr>
          <a:xfrm>
            <a:off x="8681412" y="4410062"/>
            <a:ext cx="3072341" cy="1584176"/>
          </a:xfrm>
          <a:prstGeom prst="upArrowCallout">
            <a:avLst>
              <a:gd name="adj1" fmla="val 3207"/>
              <a:gd name="adj2" fmla="val 9434"/>
              <a:gd name="adj3" fmla="val 25000"/>
              <a:gd name="adj4" fmla="val 64977"/>
            </a:avLst>
          </a:prstGeom>
          <a:gradFill>
            <a:gsLst>
              <a:gs pos="100000">
                <a:schemeClr val="accent4">
                  <a:lumMod val="60000"/>
                  <a:lumOff val="40000"/>
                </a:schemeClr>
              </a:gs>
              <a:gs pos="100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smtClean="0"/>
              <a:t>May be influenced indirectly through education and training and role models</a:t>
            </a:r>
            <a:endParaRPr lang="en-US" sz="1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3772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Horizont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1" grpId="0" animBg="1"/>
      <p:bldP spid="13" grpId="0"/>
      <p:bldP spid="16" grpId="0" animBg="1"/>
      <p:bldP spid="18" grpId="0" animBg="1"/>
    </p:bld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t>
            </a:r>
            <a:r>
              <a:rPr lang="en-US" dirty="0" smtClean="0"/>
              <a:t>ompetencies for integrated care:</a:t>
            </a:r>
            <a:br>
              <a:rPr lang="en-US" dirty="0" smtClean="0"/>
            </a:br>
            <a:r>
              <a:rPr lang="en-US" dirty="0"/>
              <a:t>6 key </a:t>
            </a:r>
            <a:r>
              <a:rPr lang="en-US" dirty="0" smtClean="0"/>
              <a:t>features </a:t>
            </a:r>
            <a:endParaRPr lang="en-US" dirty="0"/>
          </a:p>
        </p:txBody>
      </p:sp>
      <p:sp>
        <p:nvSpPr>
          <p:cNvPr id="3" name="Content Placeholder 2"/>
          <p:cNvSpPr>
            <a:spLocks noGrp="1"/>
          </p:cNvSpPr>
          <p:nvPr>
            <p:ph idx="1"/>
          </p:nvPr>
        </p:nvSpPr>
        <p:spPr/>
        <p:txBody>
          <a:bodyPr>
            <a:normAutofit/>
          </a:bodyPr>
          <a:lstStyle/>
          <a:p>
            <a:r>
              <a:rPr lang="en-US" sz="2400" dirty="0" smtClean="0"/>
              <a:t>Competencies </a:t>
            </a:r>
            <a:r>
              <a:rPr lang="en-US" sz="2400" dirty="0"/>
              <a:t>take time to </a:t>
            </a:r>
            <a:r>
              <a:rPr lang="en-US" sz="2400" dirty="0" smtClean="0"/>
              <a:t>acquire.</a:t>
            </a:r>
          </a:p>
          <a:p>
            <a:r>
              <a:rPr lang="en-US" sz="2400" dirty="0"/>
              <a:t>Competencies inform recruitment, evaluation and </a:t>
            </a:r>
            <a:r>
              <a:rPr lang="en-US" sz="2400" dirty="0" smtClean="0"/>
              <a:t>training.</a:t>
            </a:r>
            <a:endParaRPr lang="en-US" sz="2400" dirty="0"/>
          </a:p>
          <a:p>
            <a:r>
              <a:rPr lang="en-US" sz="2400" dirty="0"/>
              <a:t>Competencies are </a:t>
            </a:r>
            <a:r>
              <a:rPr lang="en-US" sz="2400" dirty="0" smtClean="0"/>
              <a:t>measurable.</a:t>
            </a:r>
          </a:p>
          <a:p>
            <a:r>
              <a:rPr lang="en-US" sz="2400" dirty="0"/>
              <a:t>Competencies must be </a:t>
            </a:r>
            <a:r>
              <a:rPr lang="en-US" sz="2400" dirty="0" smtClean="0"/>
              <a:t>flexible.</a:t>
            </a:r>
            <a:endParaRPr lang="en-US" sz="2400" dirty="0"/>
          </a:p>
          <a:p>
            <a:r>
              <a:rPr lang="en-US" sz="2400" dirty="0"/>
              <a:t>Competencies are not only clinical-technical </a:t>
            </a:r>
            <a:r>
              <a:rPr lang="en-US" sz="2400" dirty="0" smtClean="0"/>
              <a:t>skills.</a:t>
            </a:r>
            <a:endParaRPr lang="en-US" sz="2400" dirty="0"/>
          </a:p>
          <a:p>
            <a:r>
              <a:rPr lang="en-US" sz="2400" dirty="0" smtClean="0"/>
              <a:t>Competencies are a distinguishing feature for groups.</a:t>
            </a:r>
            <a:endParaRPr lang="en-US" sz="2400" dirty="0"/>
          </a:p>
        </p:txBody>
      </p:sp>
      <p:sp>
        <p:nvSpPr>
          <p:cNvPr id="4" name="Lightning Bolt 3"/>
          <p:cNvSpPr/>
          <p:nvPr/>
        </p:nvSpPr>
        <p:spPr>
          <a:xfrm>
            <a:off x="278212" y="3805366"/>
            <a:ext cx="1056117" cy="792088"/>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905252" y="5787703"/>
            <a:ext cx="8286749" cy="523220"/>
          </a:xfrm>
          <a:prstGeom prst="rect">
            <a:avLst/>
          </a:prstGeom>
          <a:noFill/>
        </p:spPr>
        <p:txBody>
          <a:bodyPr wrap="square" rtlCol="0">
            <a:spAutoFit/>
          </a:bodyPr>
          <a:lstStyle/>
          <a:p>
            <a:pPr algn="r"/>
            <a:r>
              <a:rPr lang="en-US" sz="1400" i="1" dirty="0" smtClean="0">
                <a:cs typeface="Arial"/>
              </a:rPr>
              <a:t>Competent </a:t>
            </a:r>
            <a:r>
              <a:rPr lang="en-US" sz="1400" i="1" dirty="0">
                <a:cs typeface="Arial"/>
              </a:rPr>
              <a:t>health workforce for the provision of coordinated/integrated health </a:t>
            </a:r>
            <a:r>
              <a:rPr lang="en-US" sz="1400" i="1" dirty="0" smtClean="0">
                <a:cs typeface="Arial"/>
              </a:rPr>
              <a:t>services. Working Document. WHO Regional Office for Europe 2015 </a:t>
            </a:r>
            <a:endParaRPr lang="en-US" sz="1400" i="1" dirty="0">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6031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200" dirty="0" smtClean="0"/>
              <a:t>5 </a:t>
            </a:r>
            <a:r>
              <a:rPr lang="de-DE" sz="3200" dirty="0" err="1" smtClean="0"/>
              <a:t>competency</a:t>
            </a:r>
            <a:r>
              <a:rPr lang="de-DE" sz="3200" dirty="0" smtClean="0"/>
              <a:t> </a:t>
            </a:r>
            <a:r>
              <a:rPr lang="de-DE" sz="3200" dirty="0" err="1" smtClean="0"/>
              <a:t>clusters</a:t>
            </a:r>
            <a:r>
              <a:rPr lang="de-DE" sz="3200" dirty="0" smtClean="0"/>
              <a:t> </a:t>
            </a:r>
            <a:r>
              <a:rPr lang="de-DE" sz="3200" dirty="0" err="1" smtClean="0"/>
              <a:t>for</a:t>
            </a:r>
            <a:r>
              <a:rPr lang="de-DE" sz="3200" dirty="0"/>
              <a:t/>
            </a:r>
            <a:br>
              <a:rPr lang="de-DE" sz="3200" dirty="0"/>
            </a:br>
            <a:r>
              <a:rPr lang="de-DE" sz="3200" dirty="0" err="1" smtClean="0"/>
              <a:t>integrated</a:t>
            </a:r>
            <a:r>
              <a:rPr lang="de-DE" sz="3200" dirty="0" smtClean="0"/>
              <a:t> care</a:t>
            </a:r>
            <a:endParaRPr lang="de-DE" sz="3200" dirty="0"/>
          </a:p>
        </p:txBody>
      </p:sp>
      <p:graphicFrame>
        <p:nvGraphicFramePr>
          <p:cNvPr id="3" name="Table 2"/>
          <p:cNvGraphicFramePr>
            <a:graphicFrameLocks noGrp="1"/>
          </p:cNvGraphicFramePr>
          <p:nvPr>
            <p:extLst/>
          </p:nvPr>
        </p:nvGraphicFramePr>
        <p:xfrm>
          <a:off x="133356" y="1210273"/>
          <a:ext cx="11952653" cy="3962400"/>
        </p:xfrm>
        <a:graphic>
          <a:graphicData uri="http://schemas.openxmlformats.org/drawingml/2006/table">
            <a:tbl>
              <a:tblPr firstRow="1" bandRow="1">
                <a:tableStyleId>{5C22544A-7EE6-4342-B048-85BDC9FD1C3A}</a:tableStyleId>
              </a:tblPr>
              <a:tblGrid>
                <a:gridCol w="2133596"/>
                <a:gridCol w="9819057"/>
              </a:tblGrid>
              <a:tr h="454094">
                <a:tc>
                  <a:txBody>
                    <a:bodyPr/>
                    <a:lstStyle/>
                    <a:p>
                      <a:r>
                        <a:rPr lang="en-US" sz="1600" dirty="0" smtClean="0"/>
                        <a:t>Competency Cluster</a:t>
                      </a:r>
                      <a:endParaRPr lang="en-US" sz="1600" dirty="0"/>
                    </a:p>
                  </a:txBody>
                  <a:tcPr marL="121920" marR="121920"/>
                </a:tc>
                <a:tc>
                  <a:txBody>
                    <a:bodyPr/>
                    <a:lstStyle/>
                    <a:p>
                      <a:r>
                        <a:rPr lang="en-US" sz="1600" dirty="0" smtClean="0"/>
                        <a:t>Definition</a:t>
                      </a:r>
                      <a:endParaRPr lang="en-US" sz="1600" dirty="0"/>
                    </a:p>
                  </a:txBody>
                  <a:tcPr marL="121920" marR="121920"/>
                </a:tc>
              </a:tr>
              <a:tr h="4540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PATIENT ADVOCACY </a:t>
                      </a:r>
                      <a:endParaRPr lang="en-US" sz="1600" dirty="0" smtClean="0"/>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chemeClr val="dk1"/>
                          </a:solidFill>
                          <a:effectLst/>
                          <a:latin typeface="+mn-lt"/>
                          <a:ea typeface="+mn-ea"/>
                          <a:cs typeface="+mn-cs"/>
                        </a:rPr>
                        <a:t>Ability to promote patients’ entitlement </a:t>
                      </a:r>
                      <a:r>
                        <a:rPr lang="en-US" sz="1600" kern="1200" dirty="0" smtClean="0">
                          <a:solidFill>
                            <a:schemeClr val="dk1"/>
                          </a:solidFill>
                          <a:effectLst/>
                          <a:latin typeface="+mn-lt"/>
                          <a:ea typeface="+mn-ea"/>
                          <a:cs typeface="+mn-cs"/>
                        </a:rPr>
                        <a:t>to ensure the best quality of care and </a:t>
                      </a:r>
                      <a:r>
                        <a:rPr lang="en-US" sz="1600" b="1" kern="1200" dirty="0" smtClean="0">
                          <a:solidFill>
                            <a:schemeClr val="dk1"/>
                          </a:solidFill>
                          <a:effectLst/>
                          <a:latin typeface="+mn-lt"/>
                          <a:ea typeface="+mn-ea"/>
                          <a:cs typeface="+mn-cs"/>
                        </a:rPr>
                        <a:t>empowering</a:t>
                      </a:r>
                      <a:r>
                        <a:rPr lang="en-US" sz="1600" b="1" kern="1200" baseline="0" dirty="0" smtClean="0">
                          <a:solidFill>
                            <a:schemeClr val="dk1"/>
                          </a:solidFill>
                          <a:effectLst/>
                          <a:latin typeface="+mn-lt"/>
                          <a:ea typeface="+mn-ea"/>
                          <a:cs typeface="+mn-cs"/>
                        </a:rPr>
                        <a:t> </a:t>
                      </a:r>
                      <a:r>
                        <a:rPr lang="en-US" sz="1600" b="1" kern="1200" dirty="0" smtClean="0">
                          <a:solidFill>
                            <a:schemeClr val="dk1"/>
                          </a:solidFill>
                          <a:effectLst/>
                          <a:latin typeface="+mn-lt"/>
                          <a:ea typeface="+mn-ea"/>
                          <a:cs typeface="+mn-cs"/>
                        </a:rPr>
                        <a:t>patients </a:t>
                      </a:r>
                      <a:r>
                        <a:rPr lang="en-US" sz="1600" kern="1200" dirty="0" smtClean="0">
                          <a:solidFill>
                            <a:schemeClr val="dk1"/>
                          </a:solidFill>
                          <a:effectLst/>
                          <a:latin typeface="+mn-lt"/>
                          <a:ea typeface="+mn-ea"/>
                          <a:cs typeface="+mn-cs"/>
                        </a:rPr>
                        <a:t>to become active participants of their health </a:t>
                      </a:r>
                      <a:endParaRPr lang="en-US" sz="1600" dirty="0" smtClean="0"/>
                    </a:p>
                  </a:txBody>
                  <a:tcPr marL="121920" marR="121920"/>
                </a:tc>
              </a:tr>
              <a:tr h="4540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EFFECTIVE</a:t>
                      </a:r>
                      <a:r>
                        <a:rPr lang="en-US" sz="1600" kern="1200" baseline="0" dirty="0" smtClean="0">
                          <a:solidFill>
                            <a:schemeClr val="dk1"/>
                          </a:solidFill>
                          <a:effectLst/>
                          <a:latin typeface="+mn-lt"/>
                          <a:ea typeface="+mn-ea"/>
                          <a:cs typeface="+mn-cs"/>
                        </a:rPr>
                        <a:t> </a:t>
                      </a:r>
                      <a:r>
                        <a:rPr lang="en-US" sz="1600" kern="1200" dirty="0" smtClean="0">
                          <a:solidFill>
                            <a:schemeClr val="dk1"/>
                          </a:solidFill>
                          <a:effectLst/>
                          <a:latin typeface="+mn-lt"/>
                          <a:ea typeface="+mn-ea"/>
                          <a:cs typeface="+mn-cs"/>
                        </a:rPr>
                        <a:t>COMMUNICATION </a:t>
                      </a:r>
                      <a:endParaRPr lang="en-US" sz="1600" dirty="0" smtClean="0"/>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chemeClr val="dk1"/>
                          </a:solidFill>
                          <a:effectLst/>
                          <a:latin typeface="+mn-lt"/>
                          <a:ea typeface="+mn-ea"/>
                          <a:cs typeface="+mn-cs"/>
                        </a:rPr>
                        <a:t>Ability to quickly establish</a:t>
                      </a:r>
                      <a:r>
                        <a:rPr lang="en-US" sz="1600" b="1" kern="1200" baseline="0" dirty="0" smtClean="0">
                          <a:solidFill>
                            <a:schemeClr val="dk1"/>
                          </a:solidFill>
                          <a:effectLst/>
                          <a:latin typeface="+mn-lt"/>
                          <a:ea typeface="+mn-ea"/>
                          <a:cs typeface="+mn-cs"/>
                        </a:rPr>
                        <a:t> </a:t>
                      </a:r>
                      <a:r>
                        <a:rPr lang="en-US" sz="1600" b="1" kern="1200" dirty="0" smtClean="0">
                          <a:solidFill>
                            <a:schemeClr val="dk1"/>
                          </a:solidFill>
                          <a:effectLst/>
                          <a:latin typeface="+mn-lt"/>
                          <a:ea typeface="+mn-ea"/>
                          <a:cs typeface="+mn-cs"/>
                        </a:rPr>
                        <a:t>rapport </a:t>
                      </a:r>
                      <a:r>
                        <a:rPr lang="en-US" sz="1600" kern="1200" dirty="0" smtClean="0">
                          <a:solidFill>
                            <a:schemeClr val="dk1"/>
                          </a:solidFill>
                          <a:effectLst/>
                          <a:latin typeface="+mn-lt"/>
                          <a:ea typeface="+mn-ea"/>
                          <a:cs typeface="+mn-cs"/>
                        </a:rPr>
                        <a:t>with patients and their</a:t>
                      </a:r>
                      <a:r>
                        <a:rPr lang="en-US" sz="1600" kern="1200" baseline="0" dirty="0" smtClean="0">
                          <a:solidFill>
                            <a:schemeClr val="dk1"/>
                          </a:solidFill>
                          <a:effectLst/>
                          <a:latin typeface="+mn-lt"/>
                          <a:ea typeface="+mn-ea"/>
                          <a:cs typeface="+mn-cs"/>
                        </a:rPr>
                        <a:t> </a:t>
                      </a:r>
                      <a:r>
                        <a:rPr lang="en-US" sz="1600" kern="1200" dirty="0" smtClean="0">
                          <a:solidFill>
                            <a:schemeClr val="dk1"/>
                          </a:solidFill>
                          <a:effectLst/>
                          <a:latin typeface="+mn-lt"/>
                          <a:ea typeface="+mn-ea"/>
                          <a:cs typeface="+mn-cs"/>
                        </a:rPr>
                        <a:t>family members in an empathetic and sensitive manner</a:t>
                      </a:r>
                      <a:r>
                        <a:rPr lang="en-US" sz="1600" kern="1200" baseline="0" dirty="0" smtClean="0">
                          <a:solidFill>
                            <a:schemeClr val="dk1"/>
                          </a:solidFill>
                          <a:effectLst/>
                          <a:latin typeface="+mn-lt"/>
                          <a:ea typeface="+mn-ea"/>
                          <a:cs typeface="+mn-cs"/>
                        </a:rPr>
                        <a:t> </a:t>
                      </a:r>
                      <a:r>
                        <a:rPr lang="en-US" sz="1600" kern="1200" dirty="0" smtClean="0">
                          <a:solidFill>
                            <a:schemeClr val="dk1"/>
                          </a:solidFill>
                          <a:effectLst/>
                          <a:latin typeface="+mn-lt"/>
                          <a:ea typeface="+mn-ea"/>
                          <a:cs typeface="+mn-cs"/>
                        </a:rPr>
                        <a:t>incorporating the patients’</a:t>
                      </a:r>
                      <a:r>
                        <a:rPr lang="en-US" sz="1600" kern="1200" baseline="0" dirty="0" smtClean="0">
                          <a:solidFill>
                            <a:schemeClr val="dk1"/>
                          </a:solidFill>
                          <a:effectLst/>
                          <a:latin typeface="+mn-lt"/>
                          <a:ea typeface="+mn-ea"/>
                          <a:cs typeface="+mn-cs"/>
                        </a:rPr>
                        <a:t> p</a:t>
                      </a:r>
                      <a:r>
                        <a:rPr lang="en-US" sz="1600" kern="1200" dirty="0" smtClean="0">
                          <a:solidFill>
                            <a:schemeClr val="dk1"/>
                          </a:solidFill>
                          <a:effectLst/>
                          <a:latin typeface="+mn-lt"/>
                          <a:ea typeface="+mn-ea"/>
                          <a:cs typeface="+mn-cs"/>
                        </a:rPr>
                        <a:t>erceived and declared culture</a:t>
                      </a:r>
                      <a:endParaRPr lang="en-US" sz="1600" dirty="0" smtClean="0"/>
                    </a:p>
                  </a:txBody>
                  <a:tcPr marL="121920" marR="121920"/>
                </a:tc>
              </a:tr>
              <a:tr h="4540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TEAM WORK </a:t>
                      </a:r>
                      <a:endParaRPr lang="en-US" sz="1600" dirty="0" smtClean="0"/>
                    </a:p>
                  </a:txBody>
                  <a:tcPr marL="121920" marR="121920"/>
                </a:tc>
                <a:tc>
                  <a:txBody>
                    <a:bodyPr/>
                    <a:lstStyle/>
                    <a:p>
                      <a:r>
                        <a:rPr lang="en-US" sz="1600" b="1" kern="1200" dirty="0" smtClean="0">
                          <a:solidFill>
                            <a:schemeClr val="dk1"/>
                          </a:solidFill>
                          <a:effectLst/>
                          <a:latin typeface="+mn-lt"/>
                          <a:ea typeface="+mn-ea"/>
                          <a:cs typeface="+mn-cs"/>
                        </a:rPr>
                        <a:t>Ability to function effectively as</a:t>
                      </a:r>
                      <a:r>
                        <a:rPr lang="en-US" sz="1600" b="1" kern="1200" baseline="0" dirty="0" smtClean="0">
                          <a:solidFill>
                            <a:schemeClr val="dk1"/>
                          </a:solidFill>
                          <a:effectLst/>
                          <a:latin typeface="+mn-lt"/>
                          <a:ea typeface="+mn-ea"/>
                          <a:cs typeface="+mn-cs"/>
                        </a:rPr>
                        <a:t> a</a:t>
                      </a:r>
                      <a:r>
                        <a:rPr lang="en-US" sz="1600" b="1" kern="1200" dirty="0" smtClean="0">
                          <a:solidFill>
                            <a:schemeClr val="dk1"/>
                          </a:solidFill>
                          <a:effectLst/>
                          <a:latin typeface="+mn-lt"/>
                          <a:ea typeface="+mn-ea"/>
                          <a:cs typeface="+mn-cs"/>
                        </a:rPr>
                        <a:t> member of an inter-professional team </a:t>
                      </a:r>
                      <a:r>
                        <a:rPr lang="en-US" sz="1600" kern="1200" dirty="0" smtClean="0">
                          <a:solidFill>
                            <a:schemeClr val="dk1"/>
                          </a:solidFill>
                          <a:effectLst/>
                          <a:latin typeface="+mn-lt"/>
                          <a:ea typeface="+mn-ea"/>
                          <a:cs typeface="+mn-cs"/>
                        </a:rPr>
                        <a:t>that includes providers, patients and family</a:t>
                      </a:r>
                      <a:r>
                        <a:rPr lang="en-US" sz="1600" kern="1200" baseline="0" dirty="0" smtClean="0">
                          <a:solidFill>
                            <a:schemeClr val="dk1"/>
                          </a:solidFill>
                          <a:effectLst/>
                          <a:latin typeface="+mn-lt"/>
                          <a:ea typeface="+mn-ea"/>
                          <a:cs typeface="+mn-cs"/>
                        </a:rPr>
                        <a:t> m</a:t>
                      </a:r>
                      <a:r>
                        <a:rPr lang="en-US" sz="1600" kern="1200" dirty="0" smtClean="0">
                          <a:solidFill>
                            <a:schemeClr val="dk1"/>
                          </a:solidFill>
                          <a:effectLst/>
                          <a:latin typeface="+mn-lt"/>
                          <a:ea typeface="+mn-ea"/>
                          <a:cs typeface="+mn-cs"/>
                        </a:rPr>
                        <a:t>embers in a way that reflects an</a:t>
                      </a:r>
                      <a:r>
                        <a:rPr lang="en-US" sz="1600" kern="1200" baseline="0" dirty="0" smtClean="0">
                          <a:solidFill>
                            <a:schemeClr val="dk1"/>
                          </a:solidFill>
                          <a:effectLst/>
                          <a:latin typeface="+mn-lt"/>
                          <a:ea typeface="+mn-ea"/>
                          <a:cs typeface="+mn-cs"/>
                        </a:rPr>
                        <a:t> </a:t>
                      </a:r>
                      <a:r>
                        <a:rPr lang="en-US" sz="1600" kern="1200" dirty="0" smtClean="0">
                          <a:solidFill>
                            <a:schemeClr val="dk1"/>
                          </a:solidFill>
                          <a:effectLst/>
                          <a:latin typeface="+mn-lt"/>
                          <a:ea typeface="+mn-ea"/>
                          <a:cs typeface="+mn-cs"/>
                        </a:rPr>
                        <a:t>understanding of team dynamics and group/team processes in building productive</a:t>
                      </a:r>
                      <a:r>
                        <a:rPr lang="en-US" sz="1600" kern="1200" baseline="0" dirty="0" smtClean="0">
                          <a:solidFill>
                            <a:schemeClr val="dk1"/>
                          </a:solidFill>
                          <a:effectLst/>
                          <a:latin typeface="+mn-lt"/>
                          <a:ea typeface="+mn-ea"/>
                          <a:cs typeface="+mn-cs"/>
                        </a:rPr>
                        <a:t> w</a:t>
                      </a:r>
                      <a:r>
                        <a:rPr lang="en-US" sz="1600" kern="1200" dirty="0" smtClean="0">
                          <a:solidFill>
                            <a:schemeClr val="dk1"/>
                          </a:solidFill>
                          <a:effectLst/>
                          <a:latin typeface="+mn-lt"/>
                          <a:ea typeface="+mn-ea"/>
                          <a:cs typeface="+mn-cs"/>
                        </a:rPr>
                        <a:t>orking relationships and is </a:t>
                      </a:r>
                      <a:r>
                        <a:rPr lang="en-US" sz="1600" b="1" kern="1200" dirty="0" smtClean="0">
                          <a:solidFill>
                            <a:schemeClr val="dk1"/>
                          </a:solidFill>
                          <a:effectLst/>
                          <a:latin typeface="+mn-lt"/>
                          <a:ea typeface="+mn-ea"/>
                          <a:cs typeface="+mn-cs"/>
                        </a:rPr>
                        <a:t>focused on health outcomes</a:t>
                      </a:r>
                      <a:r>
                        <a:rPr lang="en-US" sz="1600" kern="1200" dirty="0" smtClean="0">
                          <a:solidFill>
                            <a:schemeClr val="dk1"/>
                          </a:solidFill>
                          <a:effectLst/>
                          <a:latin typeface="+mn-lt"/>
                          <a:ea typeface="+mn-ea"/>
                          <a:cs typeface="+mn-cs"/>
                        </a:rPr>
                        <a:t>.</a:t>
                      </a:r>
                      <a:endParaRPr lang="en-US" sz="1600" dirty="0" smtClean="0"/>
                    </a:p>
                  </a:txBody>
                  <a:tcPr marL="121920" marR="121920"/>
                </a:tc>
              </a:tr>
              <a:tr h="4540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PEOPLE-CENTRED</a:t>
                      </a:r>
                      <a:br>
                        <a:rPr lang="en-US" sz="1600" kern="1200" dirty="0" smtClean="0">
                          <a:solidFill>
                            <a:schemeClr val="dk1"/>
                          </a:solidFill>
                          <a:effectLst/>
                          <a:latin typeface="+mn-lt"/>
                          <a:ea typeface="+mn-ea"/>
                          <a:cs typeface="+mn-cs"/>
                        </a:rPr>
                      </a:br>
                      <a:r>
                        <a:rPr lang="en-US" sz="1600" kern="1200" dirty="0" smtClean="0">
                          <a:solidFill>
                            <a:schemeClr val="dk1"/>
                          </a:solidFill>
                          <a:effectLst/>
                          <a:latin typeface="+mn-lt"/>
                          <a:ea typeface="+mn-ea"/>
                          <a:cs typeface="+mn-cs"/>
                        </a:rPr>
                        <a:t>CARE </a:t>
                      </a:r>
                      <a:endParaRPr lang="en-US" sz="1600" dirty="0" smtClean="0"/>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chemeClr val="dk1"/>
                          </a:solidFill>
                          <a:effectLst/>
                          <a:latin typeface="+mn-lt"/>
                          <a:ea typeface="+mn-ea"/>
                          <a:cs typeface="+mn-cs"/>
                        </a:rPr>
                        <a:t>Ability to create conditions for providing coordinated/integrated services </a:t>
                      </a:r>
                      <a:r>
                        <a:rPr lang="en-US" sz="1600" kern="1200" dirty="0" err="1" smtClean="0">
                          <a:solidFill>
                            <a:schemeClr val="dk1"/>
                          </a:solidFill>
                          <a:effectLst/>
                          <a:latin typeface="+mn-lt"/>
                          <a:ea typeface="+mn-ea"/>
                          <a:cs typeface="+mn-cs"/>
                        </a:rPr>
                        <a:t>centred</a:t>
                      </a:r>
                      <a:r>
                        <a:rPr lang="en-US" sz="1600" kern="1200" dirty="0" smtClean="0">
                          <a:solidFill>
                            <a:schemeClr val="dk1"/>
                          </a:solidFill>
                          <a:effectLst/>
                          <a:latin typeface="+mn-lt"/>
                          <a:ea typeface="+mn-ea"/>
                          <a:cs typeface="+mn-cs"/>
                        </a:rPr>
                        <a:t> on the patients and their families’ needs, values and preferences </a:t>
                      </a:r>
                      <a:r>
                        <a:rPr lang="en-US" sz="1600" b="1" kern="1200" dirty="0" smtClean="0">
                          <a:solidFill>
                            <a:schemeClr val="dk1"/>
                          </a:solidFill>
                          <a:effectLst/>
                          <a:latin typeface="+mn-lt"/>
                          <a:ea typeface="+mn-ea"/>
                          <a:cs typeface="+mn-cs"/>
                        </a:rPr>
                        <a:t>along a continuum of care and over the life-course</a:t>
                      </a:r>
                      <a:r>
                        <a:rPr lang="en-US" sz="1600" kern="1200" dirty="0" smtClean="0">
                          <a:solidFill>
                            <a:schemeClr val="dk1"/>
                          </a:solidFill>
                          <a:effectLst/>
                          <a:latin typeface="+mn-lt"/>
                          <a:ea typeface="+mn-ea"/>
                          <a:cs typeface="+mn-cs"/>
                        </a:rPr>
                        <a:t>.</a:t>
                      </a:r>
                      <a:endParaRPr lang="en-US" sz="1600" dirty="0" smtClean="0"/>
                    </a:p>
                  </a:txBody>
                  <a:tcPr marL="121920" marR="121920"/>
                </a:tc>
              </a:tr>
              <a:tr h="4540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CONTINUOUS</a:t>
                      </a:r>
                      <a:br>
                        <a:rPr lang="en-US" sz="1600" kern="1200" dirty="0" smtClean="0">
                          <a:solidFill>
                            <a:schemeClr val="dk1"/>
                          </a:solidFill>
                          <a:effectLst/>
                          <a:latin typeface="+mn-lt"/>
                          <a:ea typeface="+mn-ea"/>
                          <a:cs typeface="+mn-cs"/>
                        </a:rPr>
                      </a:br>
                      <a:r>
                        <a:rPr lang="en-US" sz="1600" kern="1200" dirty="0" smtClean="0">
                          <a:solidFill>
                            <a:schemeClr val="dk1"/>
                          </a:solidFill>
                          <a:effectLst/>
                          <a:latin typeface="+mn-lt"/>
                          <a:ea typeface="+mn-ea"/>
                          <a:cs typeface="+mn-cs"/>
                        </a:rPr>
                        <a:t>LEARNING</a:t>
                      </a:r>
                      <a:endParaRPr lang="en-US" sz="1600" dirty="0" smtClean="0"/>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chemeClr val="dk1"/>
                          </a:solidFill>
                          <a:effectLst/>
                          <a:latin typeface="+mn-lt"/>
                          <a:ea typeface="+mn-ea"/>
                          <a:cs typeface="+mn-cs"/>
                        </a:rPr>
                        <a:t>Ability to demonstrate reflective practice</a:t>
                      </a:r>
                      <a:r>
                        <a:rPr lang="en-US" sz="1600" kern="1200" dirty="0" smtClean="0">
                          <a:solidFill>
                            <a:schemeClr val="dk1"/>
                          </a:solidFill>
                          <a:effectLst/>
                          <a:latin typeface="+mn-lt"/>
                          <a:ea typeface="+mn-ea"/>
                          <a:cs typeface="+mn-cs"/>
                        </a:rPr>
                        <a:t>, based on the best available evidence and to </a:t>
                      </a:r>
                      <a:r>
                        <a:rPr lang="en-US" sz="1600" b="1" kern="1200" dirty="0" smtClean="0">
                          <a:solidFill>
                            <a:schemeClr val="dk1"/>
                          </a:solidFill>
                          <a:effectLst/>
                          <a:latin typeface="+mn-lt"/>
                          <a:ea typeface="+mn-ea"/>
                          <a:cs typeface="+mn-cs"/>
                        </a:rPr>
                        <a:t>assess and continually improve the services </a:t>
                      </a:r>
                      <a:r>
                        <a:rPr lang="en-US" sz="1600" kern="1200" dirty="0" smtClean="0">
                          <a:solidFill>
                            <a:schemeClr val="dk1"/>
                          </a:solidFill>
                          <a:effectLst/>
                          <a:latin typeface="+mn-lt"/>
                          <a:ea typeface="+mn-ea"/>
                          <a:cs typeface="+mn-cs"/>
                        </a:rPr>
                        <a:t>delivered as an individual provider and as a member of an </a:t>
                      </a:r>
                      <a:r>
                        <a:rPr lang="en-US" sz="1600" kern="1200" dirty="0" err="1" smtClean="0">
                          <a:solidFill>
                            <a:schemeClr val="dk1"/>
                          </a:solidFill>
                          <a:effectLst/>
                          <a:latin typeface="+mn-lt"/>
                          <a:ea typeface="+mn-ea"/>
                          <a:cs typeface="+mn-cs"/>
                        </a:rPr>
                        <a:t>interprofessional</a:t>
                      </a:r>
                      <a:r>
                        <a:rPr lang="en-US" sz="1600" kern="1200" dirty="0" smtClean="0">
                          <a:solidFill>
                            <a:schemeClr val="dk1"/>
                          </a:solidFill>
                          <a:effectLst/>
                          <a:latin typeface="+mn-lt"/>
                          <a:ea typeface="+mn-ea"/>
                          <a:cs typeface="+mn-cs"/>
                        </a:rPr>
                        <a:t> team.</a:t>
                      </a:r>
                      <a:endParaRPr lang="en-US" sz="1600" dirty="0" smtClean="0"/>
                    </a:p>
                  </a:txBody>
                  <a:tcPr marL="121920" marR="121920"/>
                </a:tc>
              </a:tr>
            </a:tbl>
          </a:graphicData>
        </a:graphic>
      </p:graphicFrame>
      <p:sp>
        <p:nvSpPr>
          <p:cNvPr id="6" name="TextBox 5"/>
          <p:cNvSpPr txBox="1"/>
          <p:nvPr/>
        </p:nvSpPr>
        <p:spPr>
          <a:xfrm>
            <a:off x="1967541" y="5976398"/>
            <a:ext cx="10177131" cy="523220"/>
          </a:xfrm>
          <a:prstGeom prst="rect">
            <a:avLst/>
          </a:prstGeom>
          <a:noFill/>
        </p:spPr>
        <p:txBody>
          <a:bodyPr wrap="square" rtlCol="0">
            <a:spAutoFit/>
          </a:bodyPr>
          <a:lstStyle/>
          <a:p>
            <a:pPr algn="r"/>
            <a:r>
              <a:rPr lang="en-US" sz="1400" i="1" dirty="0" err="1" smtClean="0">
                <a:cs typeface="Arial"/>
              </a:rPr>
              <a:t>Langins</a:t>
            </a:r>
            <a:r>
              <a:rPr lang="en-US" sz="1400" i="1" dirty="0" smtClean="0">
                <a:cs typeface="Arial"/>
              </a:rPr>
              <a:t>/</a:t>
            </a:r>
            <a:r>
              <a:rPr lang="en-US" sz="1400" i="1" dirty="0" err="1" smtClean="0">
                <a:cs typeface="Arial"/>
              </a:rPr>
              <a:t>Borgermans</a:t>
            </a:r>
            <a:r>
              <a:rPr lang="en-US" sz="1400" i="1" dirty="0" smtClean="0">
                <a:cs typeface="Arial"/>
              </a:rPr>
              <a:t>. Competent </a:t>
            </a:r>
            <a:r>
              <a:rPr lang="en-US" sz="1400" i="1" dirty="0">
                <a:cs typeface="Arial"/>
              </a:rPr>
              <a:t>health workforce for the provision of coordinated/integrated health </a:t>
            </a:r>
            <a:r>
              <a:rPr lang="en-US" sz="1400" i="1" dirty="0" smtClean="0">
                <a:cs typeface="Arial"/>
              </a:rPr>
              <a:t>services. Working Document. WHO Regional Office for Europe 2015 </a:t>
            </a:r>
            <a:endParaRPr lang="en-US" sz="1400" i="1" dirty="0">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883130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 </a:t>
            </a:r>
            <a:br>
              <a:rPr lang="en-GB" dirty="0"/>
            </a:br>
            <a:r>
              <a:rPr lang="en-GB" dirty="0"/>
              <a:t>The Prime Contractor (ACO) Model </a:t>
            </a:r>
          </a:p>
        </p:txBody>
      </p:sp>
      <p:sp>
        <p:nvSpPr>
          <p:cNvPr id="3" name="Content Placeholder 2"/>
          <p:cNvSpPr>
            <a:spLocks noGrp="1"/>
          </p:cNvSpPr>
          <p:nvPr>
            <p:ph idx="1"/>
          </p:nvPr>
        </p:nvSpPr>
        <p:spPr>
          <a:xfrm>
            <a:off x="2032185" y="4896423"/>
            <a:ext cx="8229600" cy="1588811"/>
          </a:xfrm>
        </p:spPr>
        <p:txBody>
          <a:bodyPr>
            <a:normAutofit fontScale="92500"/>
          </a:bodyPr>
          <a:lstStyle/>
          <a:p>
            <a:pPr marL="0" indent="0">
              <a:buNone/>
            </a:pPr>
            <a:r>
              <a:rPr lang="en-GB" sz="2000" dirty="0"/>
              <a:t>In a prime contractor model, contracts are awarded to a single organisation (or consortium) which then sub-contracts other providers. The prime contractor takes responsibility for the design and delivery of care and uses a range of sub-contracts and incentives as it wishes. Commissioner tend to use a mix of capitation and pay for outcomes. (Addicott, 2014)</a:t>
            </a:r>
          </a:p>
        </p:txBody>
      </p:sp>
      <p:pic>
        <p:nvPicPr>
          <p:cNvPr id="3074" name="Picture 2" descr="Prime contractor model"/>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79577" y="1124921"/>
            <a:ext cx="7734819" cy="388379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52391428"/>
      </p:ext>
    </p:extLst>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Competencies for </a:t>
            </a:r>
            <a:r>
              <a:rPr lang="en-US" smtClean="0"/>
              <a:t>healthcare managers</a:t>
            </a:r>
            <a:endParaRPr lang="en-US"/>
          </a:p>
        </p:txBody>
      </p:sp>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628925" y="1331916"/>
            <a:ext cx="7014587" cy="4892675"/>
          </a:xfrm>
        </p:spPr>
      </p:pic>
      <p:sp>
        <p:nvSpPr>
          <p:cNvPr id="5" name="TextBox 4"/>
          <p:cNvSpPr txBox="1"/>
          <p:nvPr/>
        </p:nvSpPr>
        <p:spPr>
          <a:xfrm>
            <a:off x="6654800" y="6516783"/>
            <a:ext cx="5486400" cy="307777"/>
          </a:xfrm>
          <a:prstGeom prst="rect">
            <a:avLst/>
          </a:prstGeom>
          <a:noFill/>
        </p:spPr>
        <p:txBody>
          <a:bodyPr wrap="square" rtlCol="0">
            <a:spAutoFit/>
          </a:bodyPr>
          <a:lstStyle/>
          <a:p>
            <a:pPr algn="r"/>
            <a:r>
              <a:rPr lang="en-US" sz="1400" smtClean="0"/>
              <a:t>International Hospital Foundation 2015</a:t>
            </a:r>
            <a:endParaRPr lang="en-US" sz="14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808961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Creating a continuous learning environment</a:t>
            </a:r>
            <a:endParaRPr lang="en-US" sz="3200" dirty="0"/>
          </a:p>
        </p:txBody>
      </p:sp>
      <p:graphicFrame>
        <p:nvGraphicFramePr>
          <p:cNvPr id="3" name="Diagram 2"/>
          <p:cNvGraphicFramePr/>
          <p:nvPr>
            <p:extLst/>
          </p:nvPr>
        </p:nvGraphicFramePr>
        <p:xfrm>
          <a:off x="2543605" y="1772816"/>
          <a:ext cx="8064896" cy="3888432"/>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2014869" y="6012050"/>
            <a:ext cx="10177131" cy="461665"/>
          </a:xfrm>
          <a:prstGeom prst="rect">
            <a:avLst/>
          </a:prstGeom>
          <a:noFill/>
        </p:spPr>
        <p:txBody>
          <a:bodyPr wrap="square" rtlCol="0">
            <a:spAutoFit/>
          </a:bodyPr>
          <a:lstStyle/>
          <a:p>
            <a:pPr algn="r"/>
            <a:r>
              <a:rPr lang="en-US" sz="1200" i="1" dirty="0" smtClean="0">
                <a:cs typeface="Arial"/>
              </a:rPr>
              <a:t>Adapted from: </a:t>
            </a:r>
            <a:r>
              <a:rPr lang="en-US" sz="1200" i="1" dirty="0" err="1" smtClean="0">
                <a:cs typeface="Arial"/>
              </a:rPr>
              <a:t>Langins</a:t>
            </a:r>
            <a:r>
              <a:rPr lang="en-US" sz="1200" i="1" dirty="0" smtClean="0">
                <a:cs typeface="Arial"/>
              </a:rPr>
              <a:t>/</a:t>
            </a:r>
            <a:r>
              <a:rPr lang="en-US" sz="1200" i="1" dirty="0" err="1" smtClean="0">
                <a:cs typeface="Arial"/>
              </a:rPr>
              <a:t>Borgermans</a:t>
            </a:r>
            <a:r>
              <a:rPr lang="en-US" sz="1200" i="1" dirty="0" smtClean="0">
                <a:cs typeface="Arial"/>
              </a:rPr>
              <a:t>. Competent </a:t>
            </a:r>
            <a:r>
              <a:rPr lang="en-US" sz="1200" i="1" dirty="0">
                <a:cs typeface="Arial"/>
              </a:rPr>
              <a:t>health workforce for the provision of coordinated/integrated health </a:t>
            </a:r>
            <a:r>
              <a:rPr lang="en-US" sz="1200" i="1" dirty="0" smtClean="0">
                <a:cs typeface="Arial"/>
              </a:rPr>
              <a:t>services. Working Document. WHO Regional Office for Europe 2015 </a:t>
            </a:r>
            <a:endParaRPr lang="en-US" sz="1200" i="1" dirty="0">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757838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Openness in communication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72764923"/>
      </p:ext>
    </p:extLst>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itle 1"/>
          <p:cNvSpPr txBox="1">
            <a:spLocks/>
          </p:cNvSpPr>
          <p:nvPr/>
        </p:nvSpPr>
        <p:spPr>
          <a:xfrm>
            <a:off x="911424" y="2059143"/>
            <a:ext cx="10515600" cy="3432317"/>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kern="1200">
                <a:solidFill>
                  <a:schemeClr val="bg1"/>
                </a:solidFill>
                <a:latin typeface="+mj-lt"/>
                <a:ea typeface="+mj-ea"/>
                <a:cs typeface="+mj-cs"/>
              </a:defRPr>
            </a:lvl1pPr>
          </a:lstStyle>
          <a:p>
            <a:pPr algn="ctr"/>
            <a:r>
              <a:rPr lang="en-GB" sz="3200" dirty="0" smtClean="0">
                <a:solidFill>
                  <a:schemeClr val="tx1"/>
                </a:solidFill>
                <a:latin typeface="+mn-lt"/>
              </a:rPr>
              <a:t>“The two words ‘information and ‘communication’ are often used interchangeably, but they signify quite different things.  Information is giving out; communication is getting through.”</a:t>
            </a:r>
            <a:br>
              <a:rPr lang="en-GB" sz="3200" dirty="0" smtClean="0">
                <a:solidFill>
                  <a:schemeClr val="tx1"/>
                </a:solidFill>
                <a:latin typeface="+mn-lt"/>
              </a:rPr>
            </a:br>
            <a:endParaRPr lang="en-GB" sz="3200" dirty="0" smtClean="0">
              <a:solidFill>
                <a:schemeClr val="tx1"/>
              </a:solidFill>
              <a:latin typeface="+mn-lt"/>
            </a:endParaRPr>
          </a:p>
          <a:p>
            <a:pPr algn="ctr"/>
            <a:r>
              <a:rPr lang="en-GB" sz="2400" dirty="0" smtClean="0">
                <a:solidFill>
                  <a:schemeClr val="tx1"/>
                </a:solidFill>
                <a:latin typeface="+mn-lt"/>
              </a:rPr>
              <a:t>Sydney J Harris</a:t>
            </a:r>
            <a:br>
              <a:rPr lang="en-GB" sz="2400" dirty="0" smtClean="0">
                <a:solidFill>
                  <a:schemeClr val="tx1"/>
                </a:solidFill>
                <a:latin typeface="+mn-lt"/>
              </a:rPr>
            </a:br>
            <a:endParaRPr lang="en-GB" sz="2400" dirty="0">
              <a:solidFill>
                <a:schemeClr val="tx1"/>
              </a:solidFill>
              <a:latin typeface="+mn-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282344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 what do we mean?</a:t>
            </a:r>
          </a:p>
        </p:txBody>
      </p:sp>
      <p:sp>
        <p:nvSpPr>
          <p:cNvPr id="3" name="Content Placeholder 2"/>
          <p:cNvSpPr>
            <a:spLocks noGrp="1"/>
          </p:cNvSpPr>
          <p:nvPr>
            <p:ph sz="quarter" idx="10"/>
          </p:nvPr>
        </p:nvSpPr>
        <p:spPr/>
        <p:txBody>
          <a:bodyPr/>
          <a:lstStyle/>
          <a:p>
            <a:pPr marL="0" indent="0">
              <a:buNone/>
            </a:pPr>
            <a:r>
              <a:rPr lang="en-US" dirty="0"/>
              <a:t>Communication is a two-way process and </a:t>
            </a:r>
            <a:r>
              <a:rPr lang="en-US" dirty="0" smtClean="0"/>
              <a:t>requires:</a:t>
            </a:r>
          </a:p>
          <a:p>
            <a:r>
              <a:rPr lang="en-US" dirty="0" smtClean="0"/>
              <a:t>Sender </a:t>
            </a:r>
            <a:r>
              <a:rPr lang="en-US" dirty="0"/>
              <a:t>– communication initiator</a:t>
            </a:r>
          </a:p>
          <a:p>
            <a:r>
              <a:rPr lang="en-US" dirty="0" smtClean="0"/>
              <a:t>Message </a:t>
            </a:r>
            <a:r>
              <a:rPr lang="en-US" dirty="0"/>
              <a:t>– information to be communicated</a:t>
            </a:r>
          </a:p>
          <a:p>
            <a:r>
              <a:rPr lang="en-US" dirty="0" smtClean="0"/>
              <a:t>Medium </a:t>
            </a:r>
            <a:r>
              <a:rPr lang="en-US" dirty="0"/>
              <a:t>– method of communication</a:t>
            </a:r>
          </a:p>
          <a:p>
            <a:r>
              <a:rPr lang="en-US" dirty="0" smtClean="0"/>
              <a:t>Receiver </a:t>
            </a:r>
            <a:r>
              <a:rPr lang="en-US" dirty="0"/>
              <a:t>– information recipient</a:t>
            </a:r>
          </a:p>
          <a:p>
            <a:r>
              <a:rPr lang="en-US" dirty="0" smtClean="0"/>
              <a:t>Understanding </a:t>
            </a:r>
            <a:r>
              <a:rPr lang="en-US" dirty="0"/>
              <a:t>– interpretation of information</a:t>
            </a:r>
          </a:p>
          <a:p>
            <a:r>
              <a:rPr lang="en-US" dirty="0" smtClean="0"/>
              <a:t>Feedback </a:t>
            </a:r>
            <a:r>
              <a:rPr lang="en-US" dirty="0"/>
              <a:t>– demonstrate information understanding</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408715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issues in communication</a:t>
            </a:r>
            <a:endParaRPr lang="en-US" dirty="0"/>
          </a:p>
        </p:txBody>
      </p:sp>
      <p:sp>
        <p:nvSpPr>
          <p:cNvPr id="3" name="Content Placeholder 2"/>
          <p:cNvSpPr>
            <a:spLocks noGrp="1"/>
          </p:cNvSpPr>
          <p:nvPr>
            <p:ph sz="quarter" idx="10"/>
          </p:nvPr>
        </p:nvSpPr>
        <p:spPr/>
        <p:txBody>
          <a:bodyPr>
            <a:normAutofit/>
          </a:bodyPr>
          <a:lstStyle/>
          <a:p>
            <a:r>
              <a:rPr lang="en-US" sz="2400" dirty="0"/>
              <a:t>Who is my audience?</a:t>
            </a:r>
          </a:p>
          <a:p>
            <a:r>
              <a:rPr lang="en-US" sz="2400" dirty="0"/>
              <a:t>Who should get my message</a:t>
            </a:r>
            <a:r>
              <a:rPr lang="en-US" sz="2400" dirty="0" smtClean="0"/>
              <a:t>? What do I want my audience to do afterwards?</a:t>
            </a:r>
          </a:p>
          <a:p>
            <a:r>
              <a:rPr lang="en-US" sz="2400" dirty="0" smtClean="0"/>
              <a:t>Focus </a:t>
            </a:r>
            <a:r>
              <a:rPr lang="en-US" sz="2400" dirty="0"/>
              <a:t>on the </a:t>
            </a:r>
            <a:r>
              <a:rPr lang="en-US" sz="2400" dirty="0" smtClean="0"/>
              <a:t>essential:</a:t>
            </a:r>
          </a:p>
          <a:p>
            <a:pPr marL="400050" lvl="1" indent="0">
              <a:buNone/>
            </a:pPr>
            <a:r>
              <a:rPr lang="en-US" sz="2100" dirty="0" smtClean="0"/>
              <a:t>what </a:t>
            </a:r>
            <a:r>
              <a:rPr lang="en-US" sz="2100" dirty="0"/>
              <a:t>are the key messages of your </a:t>
            </a:r>
            <a:r>
              <a:rPr lang="en-US" sz="2100" dirty="0" smtClean="0"/>
              <a:t>article/work/presentation/proposal/interview/discussion?</a:t>
            </a:r>
          </a:p>
          <a:p>
            <a:r>
              <a:rPr lang="en-US" sz="2400" dirty="0"/>
              <a:t>Make sure your audience is able to understand you</a:t>
            </a:r>
          </a:p>
          <a:p>
            <a:pPr lvl="1"/>
            <a:r>
              <a:rPr lang="en-US" sz="2400" dirty="0"/>
              <a:t>Language, content, humor </a:t>
            </a:r>
            <a:r>
              <a:rPr lang="en-US" sz="2400" dirty="0" smtClean="0"/>
              <a:t>!!</a:t>
            </a:r>
          </a:p>
          <a:p>
            <a:r>
              <a:rPr lang="en-US" sz="2400" b="1" dirty="0" smtClean="0"/>
              <a:t>Make it a two-way communication: </a:t>
            </a:r>
            <a:r>
              <a:rPr lang="en-US" sz="2400" dirty="0" smtClean="0"/>
              <a:t>ask questions, ask for feedback, ask for input from your audience.</a:t>
            </a:r>
            <a:endParaRPr lang="en-US" sz="2400" dirty="0"/>
          </a:p>
          <a:p>
            <a:endParaRPr lang="en-US"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176194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Complexities of communication in health and social care</a:t>
            </a:r>
            <a:endParaRPr lang="en-US" dirty="0"/>
          </a:p>
        </p:txBody>
      </p:sp>
      <p:sp>
        <p:nvSpPr>
          <p:cNvPr id="3" name="Content Placeholder 2"/>
          <p:cNvSpPr>
            <a:spLocks noGrp="1"/>
          </p:cNvSpPr>
          <p:nvPr>
            <p:ph sz="quarter" idx="10"/>
          </p:nvPr>
        </p:nvSpPr>
        <p:spPr/>
        <p:txBody>
          <a:bodyPr/>
          <a:lstStyle/>
          <a:p>
            <a:r>
              <a:rPr lang="en-US" dirty="0" smtClean="0"/>
              <a:t>Often </a:t>
            </a:r>
            <a:r>
              <a:rPr lang="en-US" dirty="0"/>
              <a:t>1:1 – need 1:Team and </a:t>
            </a:r>
            <a:r>
              <a:rPr lang="en-US" dirty="0" err="1"/>
              <a:t>Team:Team</a:t>
            </a:r>
            <a:endParaRPr lang="en-US" dirty="0"/>
          </a:p>
          <a:p>
            <a:r>
              <a:rPr lang="en-US" dirty="0" smtClean="0"/>
              <a:t>Faxes/paper/email </a:t>
            </a:r>
            <a:r>
              <a:rPr lang="en-US" dirty="0"/>
              <a:t>– good for ‘telling’, not discussing’</a:t>
            </a:r>
          </a:p>
          <a:p>
            <a:r>
              <a:rPr lang="en-US" dirty="0" smtClean="0"/>
              <a:t>Lack </a:t>
            </a:r>
            <a:r>
              <a:rPr lang="en-US" dirty="0"/>
              <a:t>of shared decision-making</a:t>
            </a:r>
          </a:p>
          <a:p>
            <a:r>
              <a:rPr lang="en-US" dirty="0" smtClean="0"/>
              <a:t>Poor </a:t>
            </a:r>
            <a:r>
              <a:rPr lang="en-US" dirty="0"/>
              <a:t>documentation and sharing </a:t>
            </a:r>
            <a:r>
              <a:rPr lang="en-US" dirty="0" smtClean="0"/>
              <a:t>of decisions</a:t>
            </a:r>
            <a:endParaRPr lang="en-US" dirty="0"/>
          </a:p>
          <a:p>
            <a:r>
              <a:rPr lang="en-US" dirty="0" smtClean="0"/>
              <a:t>Good </a:t>
            </a:r>
            <a:r>
              <a:rPr lang="en-US" dirty="0"/>
              <a:t>communication practice </a:t>
            </a:r>
            <a:r>
              <a:rPr lang="en-US" dirty="0" err="1" smtClean="0"/>
              <a:t>silo’ed</a:t>
            </a:r>
            <a:r>
              <a:rPr lang="en-US" dirty="0" smtClean="0"/>
              <a:t> within </a:t>
            </a:r>
            <a:r>
              <a:rPr lang="en-US" dirty="0"/>
              <a:t>teams, organizational boundaries and care roles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08419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a collaborative and supportive </a:t>
            </a:r>
            <a:r>
              <a:rPr lang="en-US" dirty="0" err="1" smtClean="0"/>
              <a:t>organisational</a:t>
            </a:r>
            <a:r>
              <a:rPr lang="en-US" dirty="0" smtClean="0"/>
              <a:t> culture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77374434"/>
      </p:ext>
    </p:extLst>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95868" y="1397000"/>
            <a:ext cx="10525125" cy="481148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285865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culture?</a:t>
            </a:r>
            <a:endParaRPr lang="en-GB" dirty="0"/>
          </a:p>
        </p:txBody>
      </p:sp>
      <p:sp>
        <p:nvSpPr>
          <p:cNvPr id="3" name="Content Placeholder 2"/>
          <p:cNvSpPr>
            <a:spLocks noGrp="1"/>
          </p:cNvSpPr>
          <p:nvPr>
            <p:ph sz="quarter" idx="10"/>
          </p:nvPr>
        </p:nvSpPr>
        <p:spPr/>
        <p:txBody>
          <a:bodyPr>
            <a:normAutofit/>
          </a:bodyPr>
          <a:lstStyle/>
          <a:p>
            <a:r>
              <a:rPr lang="en-GB" sz="2200" dirty="0"/>
              <a:t>‘the shared basic assumptions that an organisation learns as it solves problems of adaptation and integration.  These are considered to be ‘valid’ and are taught to new members as the correct way to perceive, think, feel or act.’ </a:t>
            </a:r>
            <a:r>
              <a:rPr lang="en-GB" sz="2200" dirty="0" smtClean="0"/>
              <a:t>(Schein)</a:t>
            </a:r>
            <a:endParaRPr lang="en-GB" sz="2200" dirty="0"/>
          </a:p>
          <a:p>
            <a:r>
              <a:rPr lang="en-GB" sz="2200" dirty="0"/>
              <a:t>‘the values and beliefs that characterize organizations, as transmitted by socialization processes that newcomers have, the decisions made by management, and the stories and myths people tell and retell about their </a:t>
            </a:r>
            <a:r>
              <a:rPr lang="en-GB" sz="2200" dirty="0" smtClean="0"/>
              <a:t>organizations’(Schneider </a:t>
            </a:r>
            <a:r>
              <a:rPr lang="en-GB" sz="2200" dirty="0"/>
              <a:t>and </a:t>
            </a:r>
            <a:r>
              <a:rPr lang="en-GB" sz="2200" dirty="0" err="1" smtClean="0"/>
              <a:t>Barbera</a:t>
            </a:r>
            <a:r>
              <a:rPr lang="en-GB" sz="2200" dirty="0" smtClean="0"/>
              <a:t>)</a:t>
            </a:r>
            <a:endParaRPr lang="en-GB" sz="2200" dirty="0"/>
          </a:p>
          <a:p>
            <a:r>
              <a:rPr lang="en-GB" sz="2200" dirty="0"/>
              <a:t>‘the interweaving of an individual into a community and the collective programming of the mind that distinguishes members … it is the values, norms, beliefs and customs that an individual holds in common with other members of a social unit or </a:t>
            </a:r>
            <a:r>
              <a:rPr lang="en-GB" sz="2200" dirty="0" smtClean="0"/>
              <a:t>group’. </a:t>
            </a:r>
            <a:r>
              <a:rPr lang="en-GB" sz="2200" dirty="0"/>
              <a:t>(</a:t>
            </a:r>
            <a:r>
              <a:rPr lang="en-GB" sz="2200" dirty="0" err="1"/>
              <a:t>Ogbanna</a:t>
            </a:r>
            <a:r>
              <a:rPr lang="en-GB" sz="2200" dirty="0"/>
              <a:t>)</a:t>
            </a:r>
          </a:p>
          <a:p>
            <a:r>
              <a:rPr lang="en-GB" sz="2200" dirty="0" smtClean="0"/>
              <a:t>‘deeply </a:t>
            </a:r>
            <a:r>
              <a:rPr lang="en-GB" sz="2200" dirty="0"/>
              <a:t>held beliefs about success' (Bissell</a:t>
            </a:r>
            <a:r>
              <a:rPr lang="en-GB" sz="2200" dirty="0" smtClean="0"/>
              <a:t>)</a:t>
            </a:r>
          </a:p>
          <a:p>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246380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The Alliance Contractor Model</a:t>
            </a:r>
          </a:p>
        </p:txBody>
      </p:sp>
      <p:sp>
        <p:nvSpPr>
          <p:cNvPr id="3" name="Content Placeholder 2"/>
          <p:cNvSpPr>
            <a:spLocks noGrp="1"/>
          </p:cNvSpPr>
          <p:nvPr>
            <p:ph idx="1"/>
          </p:nvPr>
        </p:nvSpPr>
        <p:spPr>
          <a:xfrm>
            <a:off x="2017204" y="4858682"/>
            <a:ext cx="8229600" cy="1650433"/>
          </a:xfrm>
        </p:spPr>
        <p:txBody>
          <a:bodyPr>
            <a:normAutofit fontScale="92500"/>
          </a:bodyPr>
          <a:lstStyle/>
          <a:p>
            <a:pPr marL="0" indent="0">
              <a:buNone/>
            </a:pPr>
            <a:r>
              <a:rPr lang="en-GB" sz="2000" dirty="0"/>
              <a:t>In an alliance contract, a set of providers enters into a single arrangement with a commissioner to deliver services and are legally bound together (i.e. share the risk) for achieving outcomes. Incentives are set based on system goals and outcomes. The system requires high-trust and is mutually governed through a shared board of directors. (Addicott, 2014)</a:t>
            </a:r>
          </a:p>
        </p:txBody>
      </p:sp>
      <p:pic>
        <p:nvPicPr>
          <p:cNvPr id="2050" name="Picture 2" descr="Alliance contract model"/>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35660" y="1187495"/>
            <a:ext cx="6120680" cy="376058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1919544"/>
      </p:ext>
    </p:extLst>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GB" altLang="en-US" smtClean="0"/>
              <a:t>One culture in an organisation?</a:t>
            </a:r>
          </a:p>
        </p:txBody>
      </p:sp>
      <p:sp>
        <p:nvSpPr>
          <p:cNvPr id="2" name="Content Placeholder 1"/>
          <p:cNvSpPr>
            <a:spLocks noGrp="1"/>
          </p:cNvSpPr>
          <p:nvPr>
            <p:ph sz="quarter" idx="10"/>
          </p:nvPr>
        </p:nvSpPr>
        <p:spPr/>
        <p:txBody>
          <a:bodyPr/>
          <a:lstStyle/>
          <a:p>
            <a:endParaRPr lang="en-GB"/>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95"/>
            <a:ext cx="12192000" cy="685589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805558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2200" dirty="0" smtClean="0"/>
              <a:t>Different </a:t>
            </a:r>
            <a:r>
              <a:rPr lang="de-AT" sz="2200" dirty="0" err="1" smtClean="0"/>
              <a:t>organisations</a:t>
            </a:r>
            <a:r>
              <a:rPr lang="de-AT" sz="2200" dirty="0" smtClean="0"/>
              <a:t>, different </a:t>
            </a:r>
            <a:r>
              <a:rPr lang="de-AT" sz="2200" dirty="0" err="1" smtClean="0"/>
              <a:t>professions</a:t>
            </a:r>
            <a:r>
              <a:rPr lang="de-AT" sz="2200" dirty="0" smtClean="0"/>
              <a:t>, different </a:t>
            </a:r>
            <a:r>
              <a:rPr lang="de-AT" sz="2200" dirty="0" err="1" smtClean="0"/>
              <a:t>cultures</a:t>
            </a:r>
            <a:r>
              <a:rPr lang="de-AT" sz="2200" dirty="0" smtClean="0"/>
              <a:t>, different </a:t>
            </a:r>
            <a:r>
              <a:rPr lang="de-AT" sz="2200" dirty="0" err="1" smtClean="0"/>
              <a:t>competencies</a:t>
            </a:r>
            <a:r>
              <a:rPr lang="de-AT" sz="2200" dirty="0" smtClean="0"/>
              <a:t>:</a:t>
            </a:r>
            <a:br>
              <a:rPr lang="de-AT" sz="2200" dirty="0" smtClean="0"/>
            </a:br>
            <a:r>
              <a:rPr lang="de-AT" sz="2200" dirty="0" smtClean="0"/>
              <a:t>The 4 </a:t>
            </a:r>
            <a:r>
              <a:rPr lang="de-AT" sz="2200" dirty="0" err="1" smtClean="0"/>
              <a:t>Worlds</a:t>
            </a:r>
            <a:r>
              <a:rPr lang="de-AT" sz="2200" dirty="0" smtClean="0"/>
              <a:t> </a:t>
            </a:r>
            <a:r>
              <a:rPr lang="de-AT" sz="2200" dirty="0" err="1" smtClean="0"/>
              <a:t>of</a:t>
            </a:r>
            <a:r>
              <a:rPr lang="de-AT" sz="2200" dirty="0" smtClean="0"/>
              <a:t> Care</a:t>
            </a:r>
            <a:endParaRPr lang="de-AT" sz="2200" dirty="0"/>
          </a:p>
        </p:txBody>
      </p:sp>
      <p:sp>
        <p:nvSpPr>
          <p:cNvPr id="15" name="Rectangle 4"/>
          <p:cNvSpPr>
            <a:spLocks noChangeArrowheads="1"/>
          </p:cNvSpPr>
          <p:nvPr/>
        </p:nvSpPr>
        <p:spPr bwMode="auto">
          <a:xfrm>
            <a:off x="2927649" y="6189739"/>
            <a:ext cx="9241995" cy="461665"/>
          </a:xfrm>
          <a:prstGeom prst="rect">
            <a:avLst/>
          </a:prstGeom>
          <a:noFill/>
          <a:ln w="9525">
            <a:noFill/>
            <a:miter lim="800000"/>
            <a:headEnd/>
            <a:tailEnd/>
          </a:ln>
        </p:spPr>
        <p:txBody>
          <a:bodyPr wrap="square" anchor="ctr">
            <a:spAutoFit/>
          </a:bodyPr>
          <a:lstStyle/>
          <a:p>
            <a:pPr algn="r" eaLnBrk="0" hangingPunct="0"/>
            <a:r>
              <a:rPr kumimoji="0" lang="de-DE" sz="1200" i="1" dirty="0" err="1" smtClean="0"/>
              <a:t>Adapted</a:t>
            </a:r>
            <a:r>
              <a:rPr kumimoji="0" lang="de-DE" sz="1200" i="1" dirty="0" smtClean="0"/>
              <a:t> </a:t>
            </a:r>
            <a:r>
              <a:rPr kumimoji="0" lang="de-DE" sz="1200" i="1" dirty="0" err="1" smtClean="0"/>
              <a:t>from</a:t>
            </a:r>
            <a:r>
              <a:rPr kumimoji="0" lang="de-DE" sz="1200" i="1" dirty="0" smtClean="0"/>
              <a:t> </a:t>
            </a:r>
            <a:r>
              <a:rPr kumimoji="0" lang="de-DE" sz="1200" i="1" dirty="0" err="1" smtClean="0"/>
              <a:t>Glouberman</a:t>
            </a:r>
            <a:r>
              <a:rPr kumimoji="0" lang="de-DE" sz="1200" i="1" dirty="0" smtClean="0"/>
              <a:t>/</a:t>
            </a:r>
            <a:r>
              <a:rPr kumimoji="0" lang="de-DE" sz="1200" i="1" dirty="0" err="1" smtClean="0"/>
              <a:t>Mintzberg</a:t>
            </a:r>
            <a:r>
              <a:rPr kumimoji="0" lang="de-DE" sz="1200" i="1" dirty="0" smtClean="0"/>
              <a:t> 2001. </a:t>
            </a:r>
            <a:r>
              <a:rPr lang="de-DE" sz="1200" i="1" dirty="0" smtClean="0"/>
              <a:t>Managing </a:t>
            </a:r>
            <a:r>
              <a:rPr lang="de-DE" sz="1200" i="1" dirty="0" err="1" smtClean="0"/>
              <a:t>the</a:t>
            </a:r>
            <a:r>
              <a:rPr lang="de-DE" sz="1200" i="1" dirty="0" smtClean="0"/>
              <a:t> Care </a:t>
            </a:r>
            <a:r>
              <a:rPr lang="de-DE" sz="1200" i="1" dirty="0" err="1" smtClean="0"/>
              <a:t>of</a:t>
            </a:r>
            <a:r>
              <a:rPr lang="de-DE" sz="1200" i="1" dirty="0" smtClean="0"/>
              <a:t> </a:t>
            </a:r>
            <a:r>
              <a:rPr lang="de-DE" sz="1200" i="1" dirty="0" err="1" smtClean="0"/>
              <a:t>Health</a:t>
            </a:r>
            <a:r>
              <a:rPr lang="de-DE" sz="1200" i="1" dirty="0" smtClean="0"/>
              <a:t> </a:t>
            </a:r>
            <a:r>
              <a:rPr lang="de-DE" sz="1200" i="1" dirty="0" err="1" smtClean="0"/>
              <a:t>and</a:t>
            </a:r>
            <a:r>
              <a:rPr lang="de-DE" sz="1200" i="1" dirty="0" smtClean="0"/>
              <a:t> </a:t>
            </a:r>
            <a:r>
              <a:rPr lang="de-DE" sz="1200" i="1" dirty="0" err="1" smtClean="0"/>
              <a:t>the</a:t>
            </a:r>
            <a:r>
              <a:rPr lang="de-DE" sz="1200" i="1" dirty="0" smtClean="0"/>
              <a:t> </a:t>
            </a:r>
            <a:r>
              <a:rPr lang="de-DE" sz="1200" i="1" dirty="0" err="1" smtClean="0"/>
              <a:t>Cure</a:t>
            </a:r>
            <a:r>
              <a:rPr lang="de-DE" sz="1200" i="1" dirty="0" smtClean="0"/>
              <a:t> </a:t>
            </a:r>
            <a:r>
              <a:rPr lang="de-DE" sz="1200" i="1" dirty="0" err="1" smtClean="0"/>
              <a:t>of</a:t>
            </a:r>
            <a:r>
              <a:rPr lang="de-DE" sz="1200" i="1" dirty="0" smtClean="0"/>
              <a:t> </a:t>
            </a:r>
            <a:r>
              <a:rPr lang="de-DE" sz="1200" i="1" dirty="0" err="1" smtClean="0"/>
              <a:t>Disease</a:t>
            </a:r>
            <a:r>
              <a:rPr lang="de-DE" sz="1200" i="1" dirty="0" smtClean="0"/>
              <a:t>—Part I: Differentiation</a:t>
            </a:r>
            <a:r>
              <a:rPr lang="de-DE" sz="1200" i="1" dirty="0"/>
              <a:t>. </a:t>
            </a:r>
            <a:r>
              <a:rPr lang="de-DE" sz="1200" i="1" dirty="0" err="1"/>
              <a:t>Health</a:t>
            </a:r>
            <a:r>
              <a:rPr lang="de-DE" sz="1200" i="1" dirty="0"/>
              <a:t> Care Management </a:t>
            </a:r>
            <a:r>
              <a:rPr lang="de-DE" sz="1200" i="1" dirty="0" smtClean="0"/>
              <a:t>Review, 26</a:t>
            </a:r>
            <a:r>
              <a:rPr lang="de-DE" sz="1200" i="1" dirty="0"/>
              <a:t>(1</a:t>
            </a:r>
            <a:r>
              <a:rPr lang="de-DE" sz="1200" i="1" dirty="0" smtClean="0"/>
              <a:t>):pp </a:t>
            </a:r>
            <a:r>
              <a:rPr lang="de-DE" sz="1200" i="1" dirty="0"/>
              <a:t>56-</a:t>
            </a:r>
            <a:r>
              <a:rPr lang="de-DE" sz="1200" i="1" dirty="0" smtClean="0"/>
              <a:t>69.</a:t>
            </a:r>
            <a:endParaRPr lang="de-DE" sz="1200" i="1" dirty="0"/>
          </a:p>
        </p:txBody>
      </p:sp>
      <p:sp>
        <p:nvSpPr>
          <p:cNvPr id="18" name="Abgerundetes Rechteck 37"/>
          <p:cNvSpPr/>
          <p:nvPr/>
        </p:nvSpPr>
        <p:spPr bwMode="auto">
          <a:xfrm>
            <a:off x="1800492" y="1313328"/>
            <a:ext cx="8232009" cy="4742120"/>
          </a:xfrm>
          <a:prstGeom prst="roundRect">
            <a:avLst/>
          </a:prstGeom>
          <a:solidFill>
            <a:schemeClr val="bg1">
              <a:lumMod val="85000"/>
            </a:schemeClr>
          </a:solidFill>
          <a:ln>
            <a:solidFill>
              <a:schemeClr val="bg1">
                <a:lumMod val="85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lvl="0" algn="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endParaRPr lang="de-DE" sz="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9" name="Gerade Verbindung mit Pfeil 5"/>
          <p:cNvCxnSpPr/>
          <p:nvPr/>
        </p:nvCxnSpPr>
        <p:spPr bwMode="auto">
          <a:xfrm>
            <a:off x="5930237" y="1456460"/>
            <a:ext cx="1" cy="436245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20" name="Gerade Verbindung mit Pfeil 6"/>
          <p:cNvCxnSpPr/>
          <p:nvPr/>
        </p:nvCxnSpPr>
        <p:spPr bwMode="auto">
          <a:xfrm>
            <a:off x="2551972" y="3624618"/>
            <a:ext cx="6819901"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21" name="Textfeld 10"/>
          <p:cNvSpPr txBox="1"/>
          <p:nvPr/>
        </p:nvSpPr>
        <p:spPr>
          <a:xfrm>
            <a:off x="2932971" y="3304377"/>
            <a:ext cx="2730500" cy="276999"/>
          </a:xfrm>
          <a:prstGeom prst="rect">
            <a:avLst/>
          </a:prstGeom>
          <a:noFill/>
        </p:spPr>
        <p:txBody>
          <a:bodyPr wrap="square" rtlCol="0">
            <a:spAutoFit/>
          </a:bodyPr>
          <a:lstStyle/>
          <a:p>
            <a:pPr algn="ctr"/>
            <a:r>
              <a:rPr lang="de-DE" sz="1200" dirty="0" smtClean="0">
                <a:latin typeface="Verdana" panose="020B0604030504040204" pitchFamily="34" charset="0"/>
                <a:ea typeface="Verdana" panose="020B0604030504040204" pitchFamily="34" charset="0"/>
                <a:cs typeface="Verdana" panose="020B0604030504040204" pitchFamily="34" charset="0"/>
              </a:rPr>
              <a:t>Formal </a:t>
            </a:r>
            <a:r>
              <a:rPr lang="de-DE" sz="1200" dirty="0" err="1" smtClean="0">
                <a:latin typeface="Verdana" panose="020B0604030504040204" pitchFamily="34" charset="0"/>
                <a:ea typeface="Verdana" panose="020B0604030504040204" pitchFamily="34" charset="0"/>
                <a:cs typeface="Verdana" panose="020B0604030504040204" pitchFamily="34" charset="0"/>
              </a:rPr>
              <a:t>board</a:t>
            </a:r>
            <a:endParaRPr lang="de-DE" sz="12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22" name="Textfeld 11"/>
          <p:cNvSpPr txBox="1"/>
          <p:nvPr/>
        </p:nvSpPr>
        <p:spPr>
          <a:xfrm>
            <a:off x="3053623" y="3657957"/>
            <a:ext cx="2730500" cy="276999"/>
          </a:xfrm>
          <a:prstGeom prst="rect">
            <a:avLst/>
          </a:prstGeom>
          <a:noFill/>
        </p:spPr>
        <p:txBody>
          <a:bodyPr wrap="square" rtlCol="0">
            <a:spAutoFit/>
          </a:bodyPr>
          <a:lstStyle/>
          <a:p>
            <a:r>
              <a:rPr lang="de-DE" sz="1200" dirty="0" smtClean="0">
                <a:latin typeface="Verdana" panose="020B0604030504040204" pitchFamily="34" charset="0"/>
                <a:ea typeface="Verdana" panose="020B0604030504040204" pitchFamily="34" charset="0"/>
                <a:cs typeface="Verdana" panose="020B0604030504040204" pitchFamily="34" charset="0"/>
              </a:rPr>
              <a:t>Professional </a:t>
            </a:r>
            <a:r>
              <a:rPr lang="de-DE" sz="1200" dirty="0" err="1" smtClean="0">
                <a:latin typeface="Verdana" panose="020B0604030504040204" pitchFamily="34" charset="0"/>
                <a:ea typeface="Verdana" panose="020B0604030504040204" pitchFamily="34" charset="0"/>
                <a:cs typeface="Verdana" panose="020B0604030504040204" pitchFamily="34" charset="0"/>
              </a:rPr>
              <a:t>chimneys</a:t>
            </a:r>
            <a:endParaRPr lang="de-DE" sz="12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23" name="Textfeld 12"/>
          <p:cNvSpPr txBox="1"/>
          <p:nvPr/>
        </p:nvSpPr>
        <p:spPr>
          <a:xfrm>
            <a:off x="6165127" y="3313902"/>
            <a:ext cx="2933700" cy="276999"/>
          </a:xfrm>
          <a:prstGeom prst="rect">
            <a:avLst/>
          </a:prstGeom>
          <a:noFill/>
        </p:spPr>
        <p:txBody>
          <a:bodyPr wrap="square" rtlCol="0">
            <a:spAutoFit/>
          </a:bodyPr>
          <a:lstStyle/>
          <a:p>
            <a:r>
              <a:rPr lang="de-DE" sz="1200" dirty="0" smtClean="0">
                <a:latin typeface="Verdana" panose="020B0604030504040204" pitchFamily="34" charset="0"/>
                <a:ea typeface="Verdana" panose="020B0604030504040204" pitchFamily="34" charset="0"/>
                <a:cs typeface="Verdana" panose="020B0604030504040204" pitchFamily="34" charset="0"/>
              </a:rPr>
              <a:t>Administrative </a:t>
            </a:r>
            <a:r>
              <a:rPr lang="de-DE" sz="1200" dirty="0" err="1" smtClean="0">
                <a:latin typeface="Verdana" panose="020B0604030504040204" pitchFamily="34" charset="0"/>
                <a:ea typeface="Verdana" panose="020B0604030504040204" pitchFamily="34" charset="0"/>
                <a:cs typeface="Verdana" panose="020B0604030504040204" pitchFamily="34" charset="0"/>
              </a:rPr>
              <a:t>hierarchy</a:t>
            </a:r>
            <a:endParaRPr lang="de-DE" sz="12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24" name="Textfeld 13"/>
          <p:cNvSpPr txBox="1"/>
          <p:nvPr/>
        </p:nvSpPr>
        <p:spPr>
          <a:xfrm>
            <a:off x="6196875" y="3677006"/>
            <a:ext cx="2730500" cy="276999"/>
          </a:xfrm>
          <a:prstGeom prst="rect">
            <a:avLst/>
          </a:prstGeom>
          <a:noFill/>
        </p:spPr>
        <p:txBody>
          <a:bodyPr wrap="square" rtlCol="0">
            <a:spAutoFit/>
          </a:bodyPr>
          <a:lstStyle/>
          <a:p>
            <a:pPr algn="ctr"/>
            <a:r>
              <a:rPr lang="de-DE" sz="1200" dirty="0" smtClean="0">
                <a:latin typeface="Verdana" panose="020B0604030504040204" pitchFamily="34" charset="0"/>
                <a:ea typeface="Verdana" panose="020B0604030504040204" pitchFamily="34" charset="0"/>
                <a:cs typeface="Verdana" panose="020B0604030504040204" pitchFamily="34" charset="0"/>
              </a:rPr>
              <a:t>Operating </a:t>
            </a:r>
            <a:r>
              <a:rPr lang="de-DE" sz="1200" dirty="0" err="1" smtClean="0">
                <a:latin typeface="Verdana" panose="020B0604030504040204" pitchFamily="34" charset="0"/>
                <a:ea typeface="Verdana" panose="020B0604030504040204" pitchFamily="34" charset="0"/>
                <a:cs typeface="Verdana" panose="020B0604030504040204" pitchFamily="34" charset="0"/>
              </a:rPr>
              <a:t>workflow</a:t>
            </a:r>
            <a:endParaRPr lang="de-DE" sz="1200" dirty="0" smtClean="0">
              <a:latin typeface="Verdana" panose="020B0604030504040204" pitchFamily="34" charset="0"/>
              <a:ea typeface="Verdana" panose="020B0604030504040204" pitchFamily="34" charset="0"/>
              <a:cs typeface="Verdana" panose="020B0604030504040204" pitchFamily="34" charset="0"/>
            </a:endParaRPr>
          </a:p>
        </p:txBody>
      </p:sp>
      <p:cxnSp>
        <p:nvCxnSpPr>
          <p:cNvPr id="25" name="Gerade Verbindung mit Pfeil 31"/>
          <p:cNvCxnSpPr/>
          <p:nvPr/>
        </p:nvCxnSpPr>
        <p:spPr bwMode="auto">
          <a:xfrm>
            <a:off x="7631975" y="2499544"/>
            <a:ext cx="0" cy="557213"/>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6" name="Gerade Verbindung 34"/>
          <p:cNvCxnSpPr/>
          <p:nvPr/>
        </p:nvCxnSpPr>
        <p:spPr bwMode="auto">
          <a:xfrm>
            <a:off x="7631977" y="2499449"/>
            <a:ext cx="825499"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7" name="Gerade Verbindung mit Pfeil 36"/>
          <p:cNvCxnSpPr/>
          <p:nvPr/>
        </p:nvCxnSpPr>
        <p:spPr bwMode="auto">
          <a:xfrm>
            <a:off x="8457473" y="2499544"/>
            <a:ext cx="0" cy="557213"/>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8" name="Gerade Verbindung 38"/>
          <p:cNvCxnSpPr/>
          <p:nvPr/>
        </p:nvCxnSpPr>
        <p:spPr bwMode="auto">
          <a:xfrm>
            <a:off x="7631975" y="2204169"/>
            <a:ext cx="0" cy="29528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9" name="Gerade Verbindung 43"/>
          <p:cNvCxnSpPr/>
          <p:nvPr/>
        </p:nvCxnSpPr>
        <p:spPr bwMode="auto">
          <a:xfrm>
            <a:off x="6806477" y="2499449"/>
            <a:ext cx="825499"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0" name="Gerade Verbindung mit Pfeil 44"/>
          <p:cNvCxnSpPr/>
          <p:nvPr/>
        </p:nvCxnSpPr>
        <p:spPr bwMode="auto">
          <a:xfrm>
            <a:off x="6806476" y="2499544"/>
            <a:ext cx="0" cy="557213"/>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1" name="Textfeld 46"/>
          <p:cNvSpPr txBox="1"/>
          <p:nvPr/>
        </p:nvSpPr>
        <p:spPr>
          <a:xfrm>
            <a:off x="6215927" y="1696926"/>
            <a:ext cx="293370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1600" dirty="0">
                <a:latin typeface="Verdana" panose="020B0604030504040204" pitchFamily="34" charset="0"/>
                <a:ea typeface="Verdana" panose="020B0604030504040204" pitchFamily="34" charset="0"/>
                <a:cs typeface="Verdana" panose="020B0604030504040204" pitchFamily="34" charset="0"/>
              </a:rPr>
              <a:t>C</a:t>
            </a:r>
            <a:r>
              <a:rPr lang="de-DE" sz="1600" dirty="0" smtClean="0">
                <a:latin typeface="Verdana" panose="020B0604030504040204" pitchFamily="34" charset="0"/>
                <a:ea typeface="Verdana" panose="020B0604030504040204" pitchFamily="34" charset="0"/>
                <a:cs typeface="Verdana" panose="020B0604030504040204" pitchFamily="34" charset="0"/>
              </a:rPr>
              <a:t>ontrol</a:t>
            </a:r>
          </a:p>
        </p:txBody>
      </p:sp>
      <p:cxnSp>
        <p:nvCxnSpPr>
          <p:cNvPr id="32" name="Gerade Verbindung 48"/>
          <p:cNvCxnSpPr/>
          <p:nvPr/>
        </p:nvCxnSpPr>
        <p:spPr bwMode="auto">
          <a:xfrm>
            <a:off x="3364773" y="4171085"/>
            <a:ext cx="0" cy="89535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3" name="Gerade Verbindung mit Pfeil 54"/>
          <p:cNvCxnSpPr/>
          <p:nvPr/>
        </p:nvCxnSpPr>
        <p:spPr bwMode="auto">
          <a:xfrm>
            <a:off x="3618773" y="4390160"/>
            <a:ext cx="0" cy="47625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4" name="Gerade Verbindung 61"/>
          <p:cNvCxnSpPr/>
          <p:nvPr/>
        </p:nvCxnSpPr>
        <p:spPr bwMode="auto">
          <a:xfrm>
            <a:off x="3834673" y="4171085"/>
            <a:ext cx="0" cy="89535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5" name="Gerade Verbindung mit Pfeil 62"/>
          <p:cNvCxnSpPr/>
          <p:nvPr/>
        </p:nvCxnSpPr>
        <p:spPr bwMode="auto">
          <a:xfrm>
            <a:off x="4088673" y="4390160"/>
            <a:ext cx="0" cy="47625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6" name="Gerade Verbindung 63"/>
          <p:cNvCxnSpPr/>
          <p:nvPr/>
        </p:nvCxnSpPr>
        <p:spPr bwMode="auto">
          <a:xfrm>
            <a:off x="4291873" y="4168253"/>
            <a:ext cx="0" cy="89535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7" name="Gerade Verbindung mit Pfeil 64"/>
          <p:cNvCxnSpPr/>
          <p:nvPr/>
        </p:nvCxnSpPr>
        <p:spPr bwMode="auto">
          <a:xfrm>
            <a:off x="4545873" y="4399685"/>
            <a:ext cx="0" cy="47625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8" name="Gerade Verbindung 65"/>
          <p:cNvCxnSpPr/>
          <p:nvPr/>
        </p:nvCxnSpPr>
        <p:spPr bwMode="auto">
          <a:xfrm>
            <a:off x="4749073" y="4175204"/>
            <a:ext cx="0" cy="89535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9" name="Gerade Verbindung mit Pfeil 66"/>
          <p:cNvCxnSpPr/>
          <p:nvPr/>
        </p:nvCxnSpPr>
        <p:spPr bwMode="auto">
          <a:xfrm>
            <a:off x="5003073" y="4390160"/>
            <a:ext cx="0" cy="47625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Gerade Verbindung 67"/>
          <p:cNvCxnSpPr/>
          <p:nvPr/>
        </p:nvCxnSpPr>
        <p:spPr bwMode="auto">
          <a:xfrm>
            <a:off x="5193573" y="4175204"/>
            <a:ext cx="0" cy="89535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41" name="Textfeld 68"/>
          <p:cNvSpPr txBox="1"/>
          <p:nvPr/>
        </p:nvSpPr>
        <p:spPr>
          <a:xfrm>
            <a:off x="2678971" y="5282560"/>
            <a:ext cx="293370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1600" dirty="0" err="1" smtClean="0">
                <a:latin typeface="Verdana" panose="020B0604030504040204" pitchFamily="34" charset="0"/>
                <a:ea typeface="Verdana" panose="020B0604030504040204" pitchFamily="34" charset="0"/>
                <a:cs typeface="Verdana" panose="020B0604030504040204" pitchFamily="34" charset="0"/>
              </a:rPr>
              <a:t>Cure</a:t>
            </a:r>
            <a:endParaRPr lang="de-DE" sz="16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2" name="Rechteck 69"/>
          <p:cNvSpPr/>
          <p:nvPr/>
        </p:nvSpPr>
        <p:spPr bwMode="auto">
          <a:xfrm>
            <a:off x="3504473" y="2461349"/>
            <a:ext cx="1574800" cy="476250"/>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43" name="Ellipse 70"/>
          <p:cNvSpPr/>
          <p:nvPr/>
        </p:nvSpPr>
        <p:spPr bwMode="auto">
          <a:xfrm>
            <a:off x="3618775" y="2247127"/>
            <a:ext cx="215900" cy="161925"/>
          </a:xfrm>
          <a:prstGeom prst="ellipse">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44" name="Ellipse 71"/>
          <p:cNvSpPr/>
          <p:nvPr/>
        </p:nvSpPr>
        <p:spPr bwMode="auto">
          <a:xfrm>
            <a:off x="4075975" y="2247127"/>
            <a:ext cx="215900" cy="161925"/>
          </a:xfrm>
          <a:prstGeom prst="ellipse">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45" name="Ellipse 72"/>
          <p:cNvSpPr/>
          <p:nvPr/>
        </p:nvSpPr>
        <p:spPr bwMode="auto">
          <a:xfrm>
            <a:off x="4526823" y="2247127"/>
            <a:ext cx="215900" cy="161925"/>
          </a:xfrm>
          <a:prstGeom prst="ellipse">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46" name="Ellipse 73"/>
          <p:cNvSpPr/>
          <p:nvPr/>
        </p:nvSpPr>
        <p:spPr bwMode="auto">
          <a:xfrm>
            <a:off x="3644171" y="2994849"/>
            <a:ext cx="215900" cy="161925"/>
          </a:xfrm>
          <a:prstGeom prst="ellipse">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47" name="Ellipse 74"/>
          <p:cNvSpPr/>
          <p:nvPr/>
        </p:nvSpPr>
        <p:spPr bwMode="auto">
          <a:xfrm>
            <a:off x="4101375" y="2994849"/>
            <a:ext cx="215900" cy="161925"/>
          </a:xfrm>
          <a:prstGeom prst="ellipse">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48" name="Ellipse 75"/>
          <p:cNvSpPr/>
          <p:nvPr/>
        </p:nvSpPr>
        <p:spPr bwMode="auto">
          <a:xfrm>
            <a:off x="4552223" y="2994849"/>
            <a:ext cx="215900" cy="161925"/>
          </a:xfrm>
          <a:prstGeom prst="ellipse">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49" name="Ellipse 76"/>
          <p:cNvSpPr/>
          <p:nvPr/>
        </p:nvSpPr>
        <p:spPr bwMode="auto">
          <a:xfrm>
            <a:off x="5193575" y="2618606"/>
            <a:ext cx="215900" cy="161925"/>
          </a:xfrm>
          <a:prstGeom prst="ellipse">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50" name="Textfeld 77"/>
          <p:cNvSpPr txBox="1"/>
          <p:nvPr/>
        </p:nvSpPr>
        <p:spPr>
          <a:xfrm>
            <a:off x="2678971" y="1696870"/>
            <a:ext cx="293370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1600" dirty="0" smtClean="0">
                <a:latin typeface="Verdana" panose="020B0604030504040204" pitchFamily="34" charset="0"/>
                <a:ea typeface="Verdana" panose="020B0604030504040204" pitchFamily="34" charset="0"/>
                <a:cs typeface="Verdana" panose="020B0604030504040204" pitchFamily="34" charset="0"/>
              </a:rPr>
              <a:t>Community</a:t>
            </a:r>
          </a:p>
        </p:txBody>
      </p:sp>
      <p:sp>
        <p:nvSpPr>
          <p:cNvPr id="51" name="Rechteck 78"/>
          <p:cNvSpPr/>
          <p:nvPr/>
        </p:nvSpPr>
        <p:spPr bwMode="auto">
          <a:xfrm>
            <a:off x="6971576" y="4390160"/>
            <a:ext cx="1422400" cy="361950"/>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52" name="Nach links gekrümmter Pfeil 95"/>
          <p:cNvSpPr/>
          <p:nvPr/>
        </p:nvSpPr>
        <p:spPr bwMode="auto">
          <a:xfrm>
            <a:off x="8209828" y="4199754"/>
            <a:ext cx="717549" cy="828675"/>
          </a:xfrm>
          <a:prstGeom prst="curvedLeftArrow">
            <a:avLst>
              <a:gd name="adj1" fmla="val 0"/>
              <a:gd name="adj2" fmla="val 33952"/>
              <a:gd name="adj3" fmla="val 36921"/>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53" name="Nach links gekrümmter Pfeil 96"/>
          <p:cNvSpPr/>
          <p:nvPr/>
        </p:nvSpPr>
        <p:spPr bwMode="auto">
          <a:xfrm rot="10800000">
            <a:off x="6527075" y="4056878"/>
            <a:ext cx="704844" cy="885825"/>
          </a:xfrm>
          <a:prstGeom prst="curvedLeftArrow">
            <a:avLst>
              <a:gd name="adj1" fmla="val 0"/>
              <a:gd name="adj2" fmla="val 33952"/>
              <a:gd name="adj3" fmla="val 36921"/>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54" name="Textfeld 97"/>
          <p:cNvSpPr txBox="1"/>
          <p:nvPr/>
        </p:nvSpPr>
        <p:spPr>
          <a:xfrm>
            <a:off x="6215924" y="5285134"/>
            <a:ext cx="2933701"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1600" dirty="0" smtClean="0">
                <a:latin typeface="Verdana" panose="020B0604030504040204" pitchFamily="34" charset="0"/>
                <a:ea typeface="Verdana" panose="020B0604030504040204" pitchFamily="34" charset="0"/>
                <a:cs typeface="Verdana" panose="020B0604030504040204" pitchFamily="34" charset="0"/>
              </a:rPr>
              <a:t>Care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735376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GB" altLang="en-US" smtClean="0"/>
              <a:t>Sustaining culture change</a:t>
            </a:r>
          </a:p>
        </p:txBody>
      </p:sp>
      <p:sp>
        <p:nvSpPr>
          <p:cNvPr id="31747" name="Content Placeholder 2"/>
          <p:cNvSpPr>
            <a:spLocks noGrp="1"/>
          </p:cNvSpPr>
          <p:nvPr>
            <p:ph sz="quarter" idx="10"/>
          </p:nvPr>
        </p:nvSpPr>
        <p:spPr/>
        <p:txBody>
          <a:bodyPr>
            <a:normAutofit/>
          </a:bodyPr>
          <a:lstStyle/>
          <a:p>
            <a:r>
              <a:rPr lang="en-GB" altLang="en-US" sz="2800" dirty="0" smtClean="0"/>
              <a:t>Align vision and values</a:t>
            </a:r>
          </a:p>
          <a:p>
            <a:r>
              <a:rPr lang="en-GB" altLang="en-US" sz="2800" dirty="0" smtClean="0"/>
              <a:t>Make incremental change</a:t>
            </a:r>
          </a:p>
          <a:p>
            <a:r>
              <a:rPr lang="en-GB" altLang="en-US" sz="2800" dirty="0" smtClean="0"/>
              <a:t>Foster distributed leadership</a:t>
            </a:r>
          </a:p>
          <a:p>
            <a:r>
              <a:rPr lang="en-GB" altLang="en-US" sz="2800" dirty="0" smtClean="0"/>
              <a:t>Promote staff engagement</a:t>
            </a:r>
          </a:p>
          <a:p>
            <a:r>
              <a:rPr lang="en-GB" altLang="en-US" sz="2800" dirty="0" smtClean="0"/>
              <a:t>Create collaborative interpersonal relationships</a:t>
            </a:r>
          </a:p>
          <a:p>
            <a:r>
              <a:rPr lang="en-GB" altLang="en-US" sz="2800" dirty="0" smtClean="0"/>
              <a:t>Critically assess and learning from change interventions</a:t>
            </a:r>
          </a:p>
          <a:p>
            <a:pPr marL="0" indent="0">
              <a:buNone/>
            </a:pPr>
            <a:r>
              <a:rPr lang="en-GB" altLang="en-US" sz="2800" dirty="0"/>
              <a:t>	</a:t>
            </a:r>
            <a:r>
              <a:rPr lang="en-GB" altLang="en-US" sz="2800" dirty="0" smtClean="0"/>
              <a:t>									Willis </a:t>
            </a:r>
            <a:r>
              <a:rPr lang="en-GB" altLang="en-US" sz="2800" dirty="0"/>
              <a:t>et al 2016</a:t>
            </a:r>
          </a:p>
          <a:p>
            <a:endParaRPr lang="en-GB" altLang="en-US" sz="2800"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505376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900" dirty="0" smtClean="0"/>
              <a:t>Building multi-disciplinary, inter-organisational teams</a:t>
            </a:r>
            <a:endParaRPr lang="en-GB" sz="29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0276889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short story</a:t>
            </a:r>
            <a:endParaRPr lang="en-US" dirty="0"/>
          </a:p>
        </p:txBody>
      </p:sp>
      <p:sp>
        <p:nvSpPr>
          <p:cNvPr id="3" name="Content Placeholder 2"/>
          <p:cNvSpPr>
            <a:spLocks noGrp="1"/>
          </p:cNvSpPr>
          <p:nvPr>
            <p:ph sz="quarter" idx="10"/>
          </p:nvPr>
        </p:nvSpPr>
        <p:spPr/>
        <p:txBody>
          <a:bodyPr>
            <a:normAutofit/>
          </a:bodyPr>
          <a:lstStyle/>
          <a:p>
            <a:pPr marL="0" indent="0">
              <a:buNone/>
            </a:pPr>
            <a:r>
              <a:rPr lang="en-US" sz="2400" dirty="0" smtClean="0"/>
              <a:t>“A surgeon </a:t>
            </a:r>
            <a:r>
              <a:rPr lang="en-US" sz="2400" dirty="0"/>
              <a:t>in a London hospital transplanted the livers of 10 patients. Two died, and 8 survived. One of the latter was a young woman, whose cancer of 5 years earlier had returned, while the liver of another was slowly being rejected, necessitating a second transplant. Of the remaining 6, only 3 were able to resume normal working lives. Asked about his success rate, the surgeon claimed 8 out of 10. Indeed, he was prepared to claim 9 out of 11 after the </a:t>
            </a:r>
            <a:r>
              <a:rPr lang="en-US" sz="2400" dirty="0" err="1"/>
              <a:t>retransplant</a:t>
            </a:r>
            <a:r>
              <a:rPr lang="en-US" sz="2400" dirty="0"/>
              <a:t> (since he counts livers, not people!). An immunologist, who felt the surgeon should not have operated on the young woman, put the rate at 7 out of 10, while an administrator put it at 6 out of 10. The nurses, most aware of the quality of the lives of those who could not return to work, put it at 3 out of 10. And the right answer? Take your pick.”</a:t>
            </a:r>
          </a:p>
        </p:txBody>
      </p:sp>
      <p:sp>
        <p:nvSpPr>
          <p:cNvPr id="8" name="Rectangle 4"/>
          <p:cNvSpPr>
            <a:spLocks noChangeArrowheads="1"/>
          </p:cNvSpPr>
          <p:nvPr/>
        </p:nvSpPr>
        <p:spPr bwMode="auto">
          <a:xfrm>
            <a:off x="2927649" y="6025862"/>
            <a:ext cx="9241995" cy="461665"/>
          </a:xfrm>
          <a:prstGeom prst="rect">
            <a:avLst/>
          </a:prstGeom>
          <a:noFill/>
          <a:ln w="9525">
            <a:noFill/>
            <a:miter lim="800000"/>
            <a:headEnd/>
            <a:tailEnd/>
          </a:ln>
        </p:spPr>
        <p:txBody>
          <a:bodyPr wrap="square" anchor="ctr">
            <a:spAutoFit/>
          </a:bodyPr>
          <a:lstStyle/>
          <a:p>
            <a:pPr algn="r" eaLnBrk="0" hangingPunct="0"/>
            <a:r>
              <a:rPr kumimoji="0" lang="de-DE" sz="1200" i="1" dirty="0" err="1" smtClean="0"/>
              <a:t>Adapted</a:t>
            </a:r>
            <a:r>
              <a:rPr kumimoji="0" lang="de-DE" sz="1200" i="1" dirty="0" smtClean="0"/>
              <a:t> </a:t>
            </a:r>
            <a:r>
              <a:rPr kumimoji="0" lang="de-DE" sz="1200" i="1" dirty="0" err="1" smtClean="0"/>
              <a:t>from</a:t>
            </a:r>
            <a:r>
              <a:rPr kumimoji="0" lang="de-DE" sz="1200" i="1" dirty="0" smtClean="0"/>
              <a:t> </a:t>
            </a:r>
            <a:r>
              <a:rPr kumimoji="0" lang="de-DE" sz="1200" i="1" dirty="0" err="1" smtClean="0"/>
              <a:t>Glouberman</a:t>
            </a:r>
            <a:r>
              <a:rPr kumimoji="0" lang="de-DE" sz="1200" i="1" dirty="0" smtClean="0"/>
              <a:t>/</a:t>
            </a:r>
            <a:r>
              <a:rPr kumimoji="0" lang="de-DE" sz="1200" i="1" dirty="0" err="1" smtClean="0"/>
              <a:t>Mintzberg</a:t>
            </a:r>
            <a:r>
              <a:rPr kumimoji="0" lang="de-DE" sz="1200" i="1" dirty="0" smtClean="0"/>
              <a:t> 2001. </a:t>
            </a:r>
            <a:r>
              <a:rPr lang="de-DE" sz="1200" i="1" dirty="0" smtClean="0"/>
              <a:t>Managing </a:t>
            </a:r>
            <a:r>
              <a:rPr lang="de-DE" sz="1200" i="1" dirty="0" err="1" smtClean="0"/>
              <a:t>the</a:t>
            </a:r>
            <a:r>
              <a:rPr lang="de-DE" sz="1200" i="1" dirty="0" smtClean="0"/>
              <a:t> Care </a:t>
            </a:r>
            <a:r>
              <a:rPr lang="de-DE" sz="1200" i="1" dirty="0" err="1" smtClean="0"/>
              <a:t>of</a:t>
            </a:r>
            <a:r>
              <a:rPr lang="de-DE" sz="1200" i="1" dirty="0" smtClean="0"/>
              <a:t> </a:t>
            </a:r>
            <a:r>
              <a:rPr lang="de-DE" sz="1200" i="1" dirty="0" err="1" smtClean="0"/>
              <a:t>Health</a:t>
            </a:r>
            <a:r>
              <a:rPr lang="de-DE" sz="1200" i="1" dirty="0" smtClean="0"/>
              <a:t> </a:t>
            </a:r>
            <a:r>
              <a:rPr lang="de-DE" sz="1200" i="1" dirty="0" err="1" smtClean="0"/>
              <a:t>and</a:t>
            </a:r>
            <a:r>
              <a:rPr lang="de-DE" sz="1200" i="1" dirty="0" smtClean="0"/>
              <a:t> </a:t>
            </a:r>
            <a:r>
              <a:rPr lang="de-DE" sz="1200" i="1" dirty="0" err="1" smtClean="0"/>
              <a:t>the</a:t>
            </a:r>
            <a:r>
              <a:rPr lang="de-DE" sz="1200" i="1" dirty="0" smtClean="0"/>
              <a:t> </a:t>
            </a:r>
            <a:r>
              <a:rPr lang="de-DE" sz="1200" i="1" dirty="0" err="1" smtClean="0"/>
              <a:t>Cure</a:t>
            </a:r>
            <a:r>
              <a:rPr lang="de-DE" sz="1200" i="1" dirty="0" smtClean="0"/>
              <a:t> </a:t>
            </a:r>
            <a:r>
              <a:rPr lang="de-DE" sz="1200" i="1" dirty="0" err="1" smtClean="0"/>
              <a:t>of</a:t>
            </a:r>
            <a:r>
              <a:rPr lang="de-DE" sz="1200" i="1" dirty="0" smtClean="0"/>
              <a:t> </a:t>
            </a:r>
            <a:r>
              <a:rPr lang="de-DE" sz="1200" i="1" dirty="0" err="1" smtClean="0"/>
              <a:t>Disease</a:t>
            </a:r>
            <a:r>
              <a:rPr lang="de-DE" sz="1200" i="1" dirty="0" smtClean="0"/>
              <a:t>—Part I: Differentiation</a:t>
            </a:r>
            <a:r>
              <a:rPr lang="de-DE" sz="1200" i="1" dirty="0"/>
              <a:t>. </a:t>
            </a:r>
            <a:r>
              <a:rPr lang="de-DE" sz="1200" i="1" dirty="0" err="1"/>
              <a:t>Health</a:t>
            </a:r>
            <a:r>
              <a:rPr lang="de-DE" sz="1200" i="1" dirty="0"/>
              <a:t> Care Management </a:t>
            </a:r>
            <a:r>
              <a:rPr lang="de-DE" sz="1200" i="1" dirty="0" smtClean="0"/>
              <a:t>Review, 26</a:t>
            </a:r>
            <a:r>
              <a:rPr lang="de-DE" sz="1200" i="1" dirty="0"/>
              <a:t>(1</a:t>
            </a:r>
            <a:r>
              <a:rPr lang="de-DE" sz="1200" i="1" dirty="0" smtClean="0"/>
              <a:t>):pp </a:t>
            </a:r>
            <a:r>
              <a:rPr lang="de-DE" sz="1200" i="1" dirty="0"/>
              <a:t>56-</a:t>
            </a:r>
            <a:r>
              <a:rPr lang="de-DE" sz="1200" i="1" dirty="0" smtClean="0"/>
              <a:t>69.</a:t>
            </a:r>
            <a:endParaRPr lang="de-DE" sz="1200" i="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9827489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AU" dirty="0"/>
              <a:t>Network management theory</a:t>
            </a:r>
            <a:endParaRPr lang="en-US" dirty="0"/>
          </a:p>
        </p:txBody>
      </p:sp>
      <p:sp>
        <p:nvSpPr>
          <p:cNvPr id="9" name="TextBox 8"/>
          <p:cNvSpPr txBox="1"/>
          <p:nvPr/>
        </p:nvSpPr>
        <p:spPr>
          <a:xfrm>
            <a:off x="508236" y="1700905"/>
            <a:ext cx="11425269" cy="2585323"/>
          </a:xfrm>
          <a:prstGeom prst="rect">
            <a:avLst/>
          </a:prstGeom>
          <a:noFill/>
        </p:spPr>
        <p:txBody>
          <a:bodyPr wrap="square">
            <a:spAutoFit/>
          </a:bodyPr>
          <a:lstStyle/>
          <a:p>
            <a:pPr marL="457200" marR="0" lvl="0" indent="-457200" algn="l" defTabSz="914400" rtl="0" eaLnBrk="0" fontAlgn="base" latinLnBrk="0" hangingPunct="0">
              <a:lnSpc>
                <a:spcPct val="150000"/>
              </a:lnSpc>
              <a:spcBef>
                <a:spcPct val="0"/>
              </a:spcBef>
              <a:spcAft>
                <a:spcPct val="0"/>
              </a:spcAft>
              <a:buClrTx/>
              <a:buSzTx/>
              <a:buFont typeface="Arial" pitchFamily="34" charset="0"/>
              <a:buChar char="•"/>
              <a:tabLst/>
              <a:defRPr/>
            </a:pPr>
            <a:r>
              <a:rPr kumimoji="0" lang="en-AU" sz="2800" b="0" i="0" u="none" strike="noStrike" kern="1200" cap="none" spc="0" normalizeH="0" baseline="0" noProof="0" dirty="0">
                <a:ln>
                  <a:noFill/>
                </a:ln>
                <a:solidFill>
                  <a:srgbClr val="000000"/>
                </a:solidFill>
                <a:effectLst/>
                <a:uLnTx/>
                <a:uFillTx/>
                <a:latin typeface="Arial" pitchFamily="34" charset="0"/>
                <a:ea typeface="ＭＳ Ｐゴシック" pitchFamily="-107" charset="-128"/>
                <a:cs typeface="Arial" pitchFamily="34" charset="0"/>
              </a:rPr>
              <a:t>Boundary spanners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When networks cannot directly produce their intended objectives but rely on key actors in </a:t>
            </a:r>
            <a:r>
              <a:rPr lang="en-US" i="1" dirty="0">
                <a:solidFill>
                  <a:srgbClr val="000000"/>
                </a:solidFill>
              </a:rPr>
              <a:t>…</a:t>
            </a:r>
            <a:r>
              <a:rPr kumimoji="0" lang="en-US" sz="2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their member </a:t>
            </a:r>
            <a:r>
              <a:rPr kumimoji="0" lang="en-US" sz="2400" b="0" i="1" u="none" strike="noStrike" kern="1200" cap="none" spc="0" normalizeH="0" baseline="0" noProof="0" dirty="0" err="1">
                <a:ln>
                  <a:noFill/>
                </a:ln>
                <a:solidFill>
                  <a:srgbClr val="000000"/>
                </a:solidFill>
                <a:effectLst/>
                <a:uLnTx/>
                <a:uFillTx/>
                <a:latin typeface="Arial" charset="0"/>
                <a:ea typeface="ＭＳ Ｐゴシック" pitchFamily="-107" charset="-128"/>
                <a:cs typeface="+mn-cs"/>
              </a:rPr>
              <a:t>organisations</a:t>
            </a:r>
            <a:r>
              <a:rPr kumimoji="0" lang="en-US" sz="2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it is necessary that the member </a:t>
            </a:r>
            <a:r>
              <a:rPr kumimoji="0" lang="en-US" sz="2400" b="0" i="1" u="none" strike="noStrike" kern="1200" cap="none" spc="0" normalizeH="0" baseline="0" noProof="0" dirty="0" err="1">
                <a:ln>
                  <a:noFill/>
                </a:ln>
                <a:solidFill>
                  <a:srgbClr val="000000"/>
                </a:solidFill>
                <a:effectLst/>
                <a:uLnTx/>
                <a:uFillTx/>
                <a:latin typeface="Arial" charset="0"/>
                <a:ea typeface="ＭＳ Ｐゴシック" pitchFamily="-107" charset="-128"/>
                <a:cs typeface="+mn-cs"/>
              </a:rPr>
              <a:t>organisations</a:t>
            </a:r>
            <a:r>
              <a:rPr kumimoji="0" lang="en-US" sz="2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select as their representatives to networks [individuals as] 'boundary-spanners' with sufficiently high status, power and authority within their 'home' </a:t>
            </a:r>
            <a:r>
              <a:rPr kumimoji="0" lang="en-US" sz="2400" b="0" i="1" u="none" strike="noStrike" kern="1200" cap="none" spc="0" normalizeH="0" baseline="0" noProof="0" dirty="0" err="1">
                <a:ln>
                  <a:noFill/>
                </a:ln>
                <a:solidFill>
                  <a:srgbClr val="000000"/>
                </a:solidFill>
                <a:effectLst/>
                <a:uLnTx/>
                <a:uFillTx/>
                <a:latin typeface="Arial" charset="0"/>
                <a:ea typeface="ＭＳ Ｐゴシック" pitchFamily="-107" charset="-128"/>
                <a:cs typeface="+mn-cs"/>
              </a:rPr>
              <a:t>organisation</a:t>
            </a:r>
            <a:r>
              <a:rPr kumimoji="0" lang="en-US" sz="2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to champion and implement network decisions. </a:t>
            </a:r>
            <a:r>
              <a:rPr kumimoji="0" lang="en-US" sz="2400" b="0" i="1" u="none" strike="noStrike" kern="1200" cap="none" spc="0" normalizeH="0" baseline="0" noProof="0" dirty="0" err="1">
                <a:ln>
                  <a:noFill/>
                </a:ln>
                <a:solidFill>
                  <a:srgbClr val="000000"/>
                </a:solidFill>
                <a:effectLst/>
                <a:uLnTx/>
                <a:uFillTx/>
                <a:latin typeface="Arial" charset="0"/>
                <a:ea typeface="ＭＳ Ｐゴシック" pitchFamily="-107" charset="-128"/>
                <a:cs typeface="+mn-cs"/>
              </a:rPr>
              <a:t>Sheaff</a:t>
            </a:r>
            <a:r>
              <a:rPr kumimoji="0" lang="en-US" sz="2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2011 p.214</a:t>
            </a:r>
            <a:endParaRPr kumimoji="0" lang="en-AU" sz="2400" b="0" i="1" u="none" strike="noStrike" kern="1200" cap="none" spc="0" normalizeH="0" baseline="0" noProof="0" dirty="0">
              <a:ln>
                <a:noFill/>
              </a:ln>
              <a:solidFill>
                <a:srgbClr val="000000"/>
              </a:solidFill>
              <a:effectLst/>
              <a:uLnTx/>
              <a:uFillTx/>
              <a:latin typeface="Arial" pitchFamily="34" charset="0"/>
              <a:ea typeface="ＭＳ Ｐゴシック" pitchFamily="-107" charset="-128"/>
              <a:cs typeface="Arial" pitchFamily="34" charset="0"/>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88963" y="6474770"/>
            <a:ext cx="1012556" cy="38332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383428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8" name="Content Placeholder 7"/>
          <p:cNvSpPr>
            <a:spLocks noGrp="1"/>
          </p:cNvSpPr>
          <p:nvPr>
            <p:ph sz="quarter" idx="10"/>
          </p:nvPr>
        </p:nvSpPr>
        <p:spPr/>
        <p:txBody>
          <a:bodyPr/>
          <a:lstStyle/>
          <a:p>
            <a:endParaRPr lang="en-US"/>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Oval 3"/>
          <p:cNvSpPr/>
          <p:nvPr/>
        </p:nvSpPr>
        <p:spPr>
          <a:xfrm>
            <a:off x="109268" y="845483"/>
            <a:ext cx="2766205" cy="1587261"/>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Oval 5"/>
          <p:cNvSpPr/>
          <p:nvPr/>
        </p:nvSpPr>
        <p:spPr>
          <a:xfrm>
            <a:off x="109268" y="2757578"/>
            <a:ext cx="2766205" cy="1587261"/>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Oval 6"/>
          <p:cNvSpPr/>
          <p:nvPr/>
        </p:nvSpPr>
        <p:spPr>
          <a:xfrm>
            <a:off x="109268" y="4638029"/>
            <a:ext cx="2766205" cy="1587261"/>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878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Teamwork Dimensions</a:t>
            </a:r>
            <a:endParaRPr lang="en-GB" dirty="0"/>
          </a:p>
        </p:txBody>
      </p:sp>
      <p:graphicFrame>
        <p:nvGraphicFramePr>
          <p:cNvPr id="4" name="Content Placeholder 3"/>
          <p:cNvGraphicFramePr>
            <a:graphicFrameLocks noGrp="1"/>
          </p:cNvGraphicFramePr>
          <p:nvPr>
            <p:ph sz="quarter" idx="10"/>
            <p:extLst/>
          </p:nvPr>
        </p:nvGraphicFramePr>
        <p:xfrm>
          <a:off x="609664" y="1331916"/>
          <a:ext cx="11053233" cy="4892675"/>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grpSp>
        <p:nvGrpSpPr>
          <p:cNvPr id="3" name="Group 5"/>
          <p:cNvGrpSpPr/>
          <p:nvPr/>
        </p:nvGrpSpPr>
        <p:grpSpPr>
          <a:xfrm>
            <a:off x="4324735" y="3721050"/>
            <a:ext cx="3559233" cy="1840998"/>
            <a:chOff x="2825681" y="1451610"/>
            <a:chExt cx="2578237" cy="1935480"/>
          </a:xfrm>
        </p:grpSpPr>
        <p:sp>
          <p:nvSpPr>
            <p:cNvPr id="7" name="Rounded Rectangle 6"/>
            <p:cNvSpPr/>
            <p:nvPr/>
          </p:nvSpPr>
          <p:spPr>
            <a:xfrm>
              <a:off x="2825681" y="1451610"/>
              <a:ext cx="2578237" cy="1935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ounded Rectangle 4"/>
            <p:cNvSpPr/>
            <p:nvPr/>
          </p:nvSpPr>
          <p:spPr>
            <a:xfrm>
              <a:off x="2920163" y="1546092"/>
              <a:ext cx="2389273" cy="17465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GB" sz="3400" kern="1200" dirty="0" smtClean="0"/>
                <a:t>Interacting</a:t>
              </a:r>
              <a:endParaRPr lang="en-GB" sz="3400" kern="1200" dirty="0"/>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6064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 y="188918"/>
            <a:ext cx="11952817" cy="66690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19459" name="TextBox 2"/>
          <p:cNvSpPr txBox="1">
            <a:spLocks noChangeArrowheads="1"/>
          </p:cNvSpPr>
          <p:nvPr/>
        </p:nvSpPr>
        <p:spPr bwMode="auto">
          <a:xfrm>
            <a:off x="315385" y="6457950"/>
            <a:ext cx="3071283" cy="400050"/>
          </a:xfrm>
          <a:prstGeom prst="rect">
            <a:avLst/>
          </a:prstGeom>
          <a:solidFill>
            <a:schemeClr val="bg1"/>
          </a:solidFill>
          <a:ln w="9525">
            <a:solidFill>
              <a:schemeClr val="bg1"/>
            </a:solidFill>
            <a:miter lim="800000"/>
            <a:headEnd/>
            <a:tailEnd/>
          </a:ln>
        </p:spPr>
        <p:txBody>
          <a:bodyPr>
            <a:spAutoFit/>
          </a:bodyPr>
          <a:lstStyle>
            <a:lvl1pPr eaLnBrk="0" hangingPunct="0">
              <a:spcBef>
                <a:spcPct val="20000"/>
              </a:spcBef>
              <a:buClr>
                <a:srgbClr val="4C6B66"/>
              </a:buClr>
              <a:buSzPct val="80000"/>
              <a:buFont typeface="Wingdings" pitchFamily="2" charset="2"/>
              <a:buChar char="o"/>
              <a:defRPr sz="2800">
                <a:solidFill>
                  <a:schemeClr val="bg1"/>
                </a:solidFill>
                <a:latin typeface="Arial" charset="0"/>
                <a:ea typeface="MS PGothic" pitchFamily="34" charset="-128"/>
              </a:defRPr>
            </a:lvl1pPr>
            <a:lvl2pPr marL="742950" indent="-285750" eaLnBrk="0" hangingPunct="0">
              <a:spcBef>
                <a:spcPct val="20000"/>
              </a:spcBef>
              <a:buClr>
                <a:srgbClr val="4C6B66"/>
              </a:buClr>
              <a:buChar char="–"/>
              <a:defRPr sz="2800">
                <a:solidFill>
                  <a:schemeClr val="bg1"/>
                </a:solidFill>
                <a:latin typeface="Arial" charset="0"/>
                <a:ea typeface="MS PGothic" pitchFamily="34" charset="-128"/>
              </a:defRPr>
            </a:lvl2pPr>
            <a:lvl3pPr marL="1143000" indent="-228600" eaLnBrk="0" hangingPunct="0">
              <a:spcBef>
                <a:spcPct val="20000"/>
              </a:spcBef>
              <a:buClr>
                <a:srgbClr val="4C6B66"/>
              </a:buClr>
              <a:buSzPct val="65000"/>
              <a:buFont typeface="Wingdings" pitchFamily="2" charset="2"/>
              <a:buChar char="o"/>
              <a:defRPr sz="2800">
                <a:solidFill>
                  <a:schemeClr val="bg1"/>
                </a:solidFill>
                <a:latin typeface="Arial" charset="0"/>
                <a:ea typeface="MS PGothic" pitchFamily="34" charset="-128"/>
              </a:defRPr>
            </a:lvl3pPr>
            <a:lvl4pPr marL="1600200" indent="-228600" eaLnBrk="0" hangingPunct="0">
              <a:spcBef>
                <a:spcPct val="20000"/>
              </a:spcBef>
              <a:buClr>
                <a:srgbClr val="4C6B66"/>
              </a:buClr>
              <a:buSzPct val="80000"/>
              <a:buChar char="–"/>
              <a:defRPr sz="2800">
                <a:solidFill>
                  <a:schemeClr val="bg1"/>
                </a:solidFill>
                <a:latin typeface="Arial" charset="0"/>
                <a:ea typeface="MS PGothic" pitchFamily="34" charset="-128"/>
              </a:defRPr>
            </a:lvl4pPr>
            <a:lvl5pPr marL="2057400" indent="-228600" eaLnBrk="0" hangingPunct="0">
              <a:spcBef>
                <a:spcPct val="20000"/>
              </a:spcBef>
              <a:buClr>
                <a:srgbClr val="4C6B66"/>
              </a:buClr>
              <a:buSzPct val="90000"/>
              <a:buChar char="»"/>
              <a:defRPr sz="2800">
                <a:solidFill>
                  <a:schemeClr val="bg1"/>
                </a:solidFill>
                <a:latin typeface="Arial" charset="0"/>
                <a:ea typeface="MS PGothic" pitchFamily="34" charset="-128"/>
              </a:defRPr>
            </a:lvl5pPr>
            <a:lvl6pPr marL="2514600" indent="-228600" eaLnBrk="0" fontAlgn="base" hangingPunct="0">
              <a:spcBef>
                <a:spcPct val="20000"/>
              </a:spcBef>
              <a:spcAft>
                <a:spcPct val="0"/>
              </a:spcAft>
              <a:buClr>
                <a:srgbClr val="4C6B66"/>
              </a:buClr>
              <a:buSzPct val="90000"/>
              <a:buChar char="»"/>
              <a:defRPr sz="2800">
                <a:solidFill>
                  <a:schemeClr val="bg1"/>
                </a:solidFill>
                <a:latin typeface="Arial" charset="0"/>
                <a:ea typeface="MS PGothic" pitchFamily="34" charset="-128"/>
              </a:defRPr>
            </a:lvl6pPr>
            <a:lvl7pPr marL="2971800" indent="-228600" eaLnBrk="0" fontAlgn="base" hangingPunct="0">
              <a:spcBef>
                <a:spcPct val="20000"/>
              </a:spcBef>
              <a:spcAft>
                <a:spcPct val="0"/>
              </a:spcAft>
              <a:buClr>
                <a:srgbClr val="4C6B66"/>
              </a:buClr>
              <a:buSzPct val="90000"/>
              <a:buChar char="»"/>
              <a:defRPr sz="2800">
                <a:solidFill>
                  <a:schemeClr val="bg1"/>
                </a:solidFill>
                <a:latin typeface="Arial" charset="0"/>
                <a:ea typeface="MS PGothic" pitchFamily="34" charset="-128"/>
              </a:defRPr>
            </a:lvl7pPr>
            <a:lvl8pPr marL="3429000" indent="-228600" eaLnBrk="0" fontAlgn="base" hangingPunct="0">
              <a:spcBef>
                <a:spcPct val="20000"/>
              </a:spcBef>
              <a:spcAft>
                <a:spcPct val="0"/>
              </a:spcAft>
              <a:buClr>
                <a:srgbClr val="4C6B66"/>
              </a:buClr>
              <a:buSzPct val="90000"/>
              <a:buChar char="»"/>
              <a:defRPr sz="2800">
                <a:solidFill>
                  <a:schemeClr val="bg1"/>
                </a:solidFill>
                <a:latin typeface="Arial" charset="0"/>
                <a:ea typeface="MS PGothic" pitchFamily="34" charset="-128"/>
              </a:defRPr>
            </a:lvl8pPr>
            <a:lvl9pPr marL="3886200" indent="-228600" eaLnBrk="0" fontAlgn="base" hangingPunct="0">
              <a:spcBef>
                <a:spcPct val="20000"/>
              </a:spcBef>
              <a:spcAft>
                <a:spcPct val="0"/>
              </a:spcAft>
              <a:buClr>
                <a:srgbClr val="4C6B66"/>
              </a:buClr>
              <a:buSzPct val="90000"/>
              <a:buChar char="»"/>
              <a:defRPr sz="2800">
                <a:solidFill>
                  <a:schemeClr val="bg1"/>
                </a:solidFill>
                <a:latin typeface="Arial" charset="0"/>
                <a:ea typeface="MS PGothic" pitchFamily="34" charset="-128"/>
              </a:defRPr>
            </a:lvl9pPr>
          </a:lstStyle>
          <a:p>
            <a:pPr eaLnBrk="1" hangingPunct="1">
              <a:spcBef>
                <a:spcPct val="0"/>
              </a:spcBef>
              <a:buClrTx/>
              <a:buSzTx/>
              <a:buFontTx/>
              <a:buNone/>
            </a:pPr>
            <a:r>
              <a:rPr lang="en-GB" altLang="en-US" sz="2000">
                <a:solidFill>
                  <a:schemeClr val="tx1"/>
                </a:solidFill>
              </a:rPr>
              <a:t>Mason et al 2014</a:t>
            </a:r>
          </a:p>
        </p:txBody>
      </p:sp>
      <p:pic>
        <p:nvPicPr>
          <p:cNvPr id="19460" name="Picture 2"/>
          <p:cNvPicPr>
            <a:picLocks noChangeAspect="1" noChangeArrowheads="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035" t="6784" r="1963" b="9007"/>
          <a:stretch/>
        </p:blipFill>
        <p:spPr bwMode="auto">
          <a:xfrm>
            <a:off x="-56379" y="-112294"/>
            <a:ext cx="12290248" cy="691696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TextBox 4"/>
          <p:cNvSpPr txBox="1"/>
          <p:nvPr/>
        </p:nvSpPr>
        <p:spPr>
          <a:xfrm>
            <a:off x="8050654" y="6435335"/>
            <a:ext cx="4141409" cy="369332"/>
          </a:xfrm>
          <a:prstGeom prst="rect">
            <a:avLst/>
          </a:prstGeom>
          <a:solidFill>
            <a:schemeClr val="bg1"/>
          </a:solidFill>
          <a:ln>
            <a:noFill/>
          </a:ln>
        </p:spPr>
        <p:txBody>
          <a:bodyPr wrap="square" rtlCol="0">
            <a:spAutoFit/>
          </a:bodyPr>
          <a:lstStyle/>
          <a:p>
            <a:pPr algn="ctr"/>
            <a:r>
              <a:rPr lang="en-GB" dirty="0" smtClean="0"/>
              <a:t>Jelphs et al 2016</a:t>
            </a:r>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86641110"/>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Establishing multi-</a:t>
            </a:r>
            <a:r>
              <a:rPr lang="en-GB" dirty="0" err="1" smtClean="0"/>
              <a:t>displinary</a:t>
            </a:r>
            <a:r>
              <a:rPr lang="en-GB" dirty="0" smtClean="0"/>
              <a:t> teams</a:t>
            </a:r>
            <a:endParaRPr lang="en-US" dirty="0"/>
          </a:p>
        </p:txBody>
      </p:sp>
      <p:graphicFrame>
        <p:nvGraphicFramePr>
          <p:cNvPr id="4" name="Content Placeholder 3"/>
          <p:cNvGraphicFramePr>
            <a:graphicFrameLocks noGrp="1"/>
          </p:cNvGraphicFramePr>
          <p:nvPr>
            <p:ph sz="quarter" idx="10"/>
            <p:extLst/>
          </p:nvPr>
        </p:nvGraphicFramePr>
        <p:xfrm>
          <a:off x="609664" y="1331916"/>
          <a:ext cx="11053233" cy="4892675"/>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039372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The Alliance Contractor Model</a:t>
            </a:r>
          </a:p>
        </p:txBody>
      </p:sp>
      <p:pic>
        <p:nvPicPr>
          <p:cNvPr id="2050" name="Picture 2" descr="Alliance contract model"/>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35660" y="1187495"/>
            <a:ext cx="6120680" cy="376058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 name="Content Placeholder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E8DF3DC-29C8-4B9D-B5E5-A83023A1BBCE}"/>
              </a:ext>
            </a:extLst>
          </p:cNvPr>
          <p:cNvSpPr txBox="1">
            <a:spLocks/>
          </p:cNvSpPr>
          <p:nvPr/>
        </p:nvSpPr>
        <p:spPr>
          <a:xfrm>
            <a:off x="3035724" y="4956959"/>
            <a:ext cx="6738151" cy="1535837"/>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72397C"/>
              </a:buClr>
              <a:buFont typeface="Wingdings" panose="05000000000000000000" pitchFamily="2" charset="2"/>
              <a:buChar char="ü"/>
            </a:pPr>
            <a:r>
              <a:rPr lang="en-GB" sz="2000" dirty="0">
                <a:solidFill>
                  <a:prstClr val="black"/>
                </a:solidFill>
              </a:rPr>
              <a:t>Single Agreement</a:t>
            </a:r>
          </a:p>
          <a:p>
            <a:pPr>
              <a:buClr>
                <a:srgbClr val="72397C"/>
              </a:buClr>
              <a:buFont typeface="Wingdings" panose="05000000000000000000" pitchFamily="2" charset="2"/>
              <a:buChar char="ü"/>
            </a:pPr>
            <a:r>
              <a:rPr lang="en-GB" sz="2000" dirty="0">
                <a:solidFill>
                  <a:prstClr val="black"/>
                </a:solidFill>
              </a:rPr>
              <a:t>One Performance Framework - Success Judged on Overall Performance</a:t>
            </a:r>
          </a:p>
          <a:p>
            <a:pPr>
              <a:buClr>
                <a:srgbClr val="72397C"/>
              </a:buClr>
              <a:buFont typeface="Wingdings" panose="05000000000000000000" pitchFamily="2" charset="2"/>
              <a:buChar char="ü"/>
            </a:pPr>
            <a:r>
              <a:rPr lang="en-GB" sz="2000" dirty="0">
                <a:solidFill>
                  <a:prstClr val="black"/>
                </a:solidFill>
              </a:rPr>
              <a:t>Shared coordination and management</a:t>
            </a:r>
          </a:p>
          <a:p>
            <a:pPr>
              <a:buClr>
                <a:srgbClr val="72397C"/>
              </a:buClr>
              <a:buFont typeface="Wingdings" panose="05000000000000000000" pitchFamily="2" charset="2"/>
              <a:buChar char="ü"/>
            </a:pPr>
            <a:r>
              <a:rPr lang="en-GB" sz="2000" dirty="0">
                <a:solidFill>
                  <a:prstClr val="black"/>
                </a:solidFill>
              </a:rPr>
              <a:t>Collective accountability</a:t>
            </a:r>
          </a:p>
          <a:p>
            <a:pPr>
              <a:buClr>
                <a:srgbClr val="72397C"/>
              </a:buClr>
              <a:buFont typeface="Wingdings" panose="05000000000000000000" pitchFamily="2" charset="2"/>
              <a:buChar char="ü"/>
            </a:pPr>
            <a:r>
              <a:rPr lang="en-GB" sz="2000" dirty="0">
                <a:solidFill>
                  <a:prstClr val="black"/>
                </a:solidFill>
              </a:rPr>
              <a:t>Expectation of trust</a:t>
            </a:r>
          </a:p>
          <a:p>
            <a:pPr>
              <a:buClr>
                <a:srgbClr val="72397C"/>
              </a:buClr>
              <a:buFont typeface="Wingdings" panose="05000000000000000000" pitchFamily="2" charset="2"/>
              <a:buChar char="ü"/>
            </a:pPr>
            <a:r>
              <a:rPr lang="en-GB" sz="2000" dirty="0">
                <a:solidFill>
                  <a:prstClr val="black"/>
                </a:solidFill>
              </a:rPr>
              <a:t>Outcome-based</a:t>
            </a:r>
          </a:p>
          <a:p>
            <a:pPr>
              <a:buClr>
                <a:srgbClr val="72397C"/>
              </a:buClr>
              <a:buFont typeface="Wingdings" panose="05000000000000000000" pitchFamily="2" charset="2"/>
              <a:buChar char="ü"/>
            </a:pPr>
            <a:r>
              <a:rPr lang="en-GB" sz="2000" dirty="0">
                <a:solidFill>
                  <a:prstClr val="black"/>
                </a:solidFill>
              </a:rPr>
              <a:t>Change and innovation lies at the heart of the agreement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11448219"/>
      </p:ext>
    </p:extLst>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0"/>
          </p:nvPr>
        </p:nvSpPr>
        <p:spPr/>
        <p:txBody>
          <a:bodyPr/>
          <a:lstStyle/>
          <a:p>
            <a:pPr marL="0" indent="0">
              <a:buNone/>
            </a:pPr>
            <a:r>
              <a:rPr lang="en-US" dirty="0" smtClean="0"/>
              <a:t>“This </a:t>
            </a:r>
            <a:r>
              <a:rPr lang="en-US" dirty="0"/>
              <a:t>“c factor” (the group’s collective intelligence) is not strongly correlated with the average or maximum individual intelligence of group members but is correlated with the average social sensitivity of group members, the equality in distribution of conversational turn-taking, and the proportion of females in the group</a:t>
            </a:r>
            <a:r>
              <a:rPr lang="en-US" dirty="0" smtClean="0"/>
              <a:t>.”</a:t>
            </a:r>
          </a:p>
          <a:p>
            <a:pPr marL="0" indent="0">
              <a:buNone/>
            </a:pPr>
            <a:endParaRPr lang="en-US" dirty="0" smtClean="0"/>
          </a:p>
          <a:p>
            <a:pPr marL="0" indent="0" algn="r">
              <a:buNone/>
            </a:pPr>
            <a:r>
              <a:rPr lang="en-US" sz="1800" dirty="0"/>
              <a:t>(Williams Woolley, </a:t>
            </a:r>
            <a:r>
              <a:rPr lang="en-US" sz="1800" dirty="0" err="1" smtClean="0"/>
              <a:t>Chabris</a:t>
            </a:r>
            <a:r>
              <a:rPr lang="en-US" sz="1800" dirty="0"/>
              <a:t>, </a:t>
            </a:r>
            <a:r>
              <a:rPr lang="en-US" sz="1800" dirty="0" err="1" smtClean="0"/>
              <a:t>Pentland</a:t>
            </a:r>
            <a:r>
              <a:rPr lang="en-US" sz="1800" dirty="0"/>
              <a:t>, </a:t>
            </a:r>
            <a:r>
              <a:rPr lang="en-US" sz="1800" dirty="0" smtClean="0"/>
              <a:t>et al. Science 2001)</a:t>
            </a:r>
            <a:endParaRPr lang="en-US" sz="1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353352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6031832" y="6462595"/>
            <a:ext cx="5164549" cy="369332"/>
          </a:xfrm>
          <a:prstGeom prst="rect">
            <a:avLst/>
          </a:prstGeom>
          <a:noFill/>
        </p:spPr>
        <p:txBody>
          <a:bodyPr wrap="square" rtlCol="0">
            <a:spAutoFit/>
          </a:bodyPr>
          <a:lstStyle/>
          <a:p>
            <a:r>
              <a:rPr lang="en-GB" altLang="en-US" dirty="0"/>
              <a:t>West and </a:t>
            </a:r>
            <a:r>
              <a:rPr lang="en-GB" altLang="en-US" dirty="0" err="1"/>
              <a:t>Lyubovnokova</a:t>
            </a:r>
            <a:r>
              <a:rPr lang="en-GB" altLang="en-US" dirty="0"/>
              <a:t>  2013</a:t>
            </a:r>
            <a:endParaRPr lang="en-GB" dirty="0"/>
          </a:p>
        </p:txBody>
      </p:sp>
      <p:sp>
        <p:nvSpPr>
          <p:cNvPr id="5" name="Title 4"/>
          <p:cNvSpPr>
            <a:spLocks noGrp="1"/>
          </p:cNvSpPr>
          <p:nvPr>
            <p:ph type="title"/>
          </p:nvPr>
        </p:nvSpPr>
        <p:spPr/>
        <p:txBody>
          <a:bodyPr/>
          <a:lstStyle/>
          <a:p>
            <a:r>
              <a:rPr lang="en-US" dirty="0"/>
              <a:t>Evidence for team (based) </a:t>
            </a:r>
            <a:r>
              <a:rPr lang="en-US" dirty="0" smtClean="0"/>
              <a:t>working</a:t>
            </a:r>
            <a:endParaRPr lang="en-US" dirty="0"/>
          </a:p>
        </p:txBody>
      </p:sp>
      <p:sp>
        <p:nvSpPr>
          <p:cNvPr id="6" name="Content Placeholder 5"/>
          <p:cNvSpPr>
            <a:spLocks noGrp="1"/>
          </p:cNvSpPr>
          <p:nvPr>
            <p:ph sz="quarter" idx="10"/>
          </p:nvPr>
        </p:nvSpPr>
        <p:spPr/>
        <p:txBody>
          <a:bodyPr/>
          <a:lstStyle/>
          <a:p>
            <a:pPr marL="457200" indent="-457200">
              <a:buFont typeface="+mj-lt"/>
              <a:buAutoNum type="arabicPeriod"/>
            </a:pPr>
            <a:r>
              <a:rPr lang="en-US" dirty="0"/>
              <a:t>Reduced </a:t>
            </a:r>
            <a:r>
              <a:rPr lang="en-US" dirty="0" err="1"/>
              <a:t>hospitalisation</a:t>
            </a:r>
            <a:r>
              <a:rPr lang="en-US" dirty="0"/>
              <a:t> and costs</a:t>
            </a:r>
          </a:p>
          <a:p>
            <a:pPr marL="457200" indent="-457200">
              <a:buFont typeface="+mj-lt"/>
              <a:buAutoNum type="arabicPeriod"/>
            </a:pPr>
            <a:r>
              <a:rPr lang="en-US" dirty="0"/>
              <a:t>Reduced  medical error </a:t>
            </a:r>
          </a:p>
          <a:p>
            <a:pPr marL="457200" indent="-457200">
              <a:buFont typeface="+mj-lt"/>
              <a:buAutoNum type="arabicPeriod"/>
            </a:pPr>
            <a:r>
              <a:rPr lang="en-US" dirty="0"/>
              <a:t>Increased effectiveness and innovation</a:t>
            </a:r>
          </a:p>
          <a:p>
            <a:pPr marL="457200" indent="-457200">
              <a:buFont typeface="+mj-lt"/>
              <a:buAutoNum type="arabicPeriod"/>
            </a:pPr>
            <a:r>
              <a:rPr lang="en-US" dirty="0"/>
              <a:t>Improved patient / service user satisfaction</a:t>
            </a:r>
          </a:p>
          <a:p>
            <a:pPr marL="457200" indent="-457200">
              <a:buFont typeface="+mj-lt"/>
              <a:buAutoNum type="arabicPeriod"/>
            </a:pPr>
            <a:r>
              <a:rPr lang="en-US" dirty="0"/>
              <a:t>Greater implementation of innovations</a:t>
            </a:r>
          </a:p>
          <a:p>
            <a:pPr marL="457200" indent="-457200">
              <a:buFont typeface="+mj-lt"/>
              <a:buAutoNum type="arabicPeriod"/>
            </a:pPr>
            <a:r>
              <a:rPr lang="en-US" dirty="0"/>
              <a:t>Lower patient mortality</a:t>
            </a:r>
          </a:p>
          <a:p>
            <a:pPr marL="457200" indent="-457200">
              <a:buFont typeface="+mj-lt"/>
              <a:buAutoNum type="arabicPeriod"/>
            </a:pPr>
            <a:r>
              <a:rPr lang="en-US" dirty="0"/>
              <a:t>Increased mental well-being of team members</a:t>
            </a:r>
          </a:p>
          <a:p>
            <a:pPr marL="457200" indent="-457200">
              <a:buFont typeface="+mj-lt"/>
              <a:buAutoNum type="arabicPeriod"/>
            </a:pPr>
            <a:r>
              <a:rPr lang="en-US" dirty="0"/>
              <a:t>Reduced turnover and sickness absence</a:t>
            </a:r>
          </a:p>
          <a:p>
            <a:pPr marL="457200" indent="-457200">
              <a:buFont typeface="+mj-lt"/>
              <a:buAutoNum type="arabicPeriod"/>
            </a:pPr>
            <a:r>
              <a:rPr lang="en-US" dirty="0"/>
              <a:t>More effective use of resources </a:t>
            </a:r>
          </a:p>
          <a:p>
            <a:pPr marL="457200" indent="-457200">
              <a:buFont typeface="+mj-lt"/>
              <a:buAutoNum type="arabicPeriod"/>
            </a:pPr>
            <a:r>
              <a:rPr lang="en-US" dirty="0"/>
              <a:t>Improved patient </a:t>
            </a:r>
            <a:r>
              <a:rPr lang="en-US" dirty="0" smtClean="0"/>
              <a:t>satisfaction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797281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0"/>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410" y="0"/>
            <a:ext cx="12240412" cy="6858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8237596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Danger of Pseudo teams</a:t>
            </a:r>
          </a:p>
        </p:txBody>
      </p:sp>
      <p:sp>
        <p:nvSpPr>
          <p:cNvPr id="3" name="Content Placeholder 2"/>
          <p:cNvSpPr>
            <a:spLocks noGrp="1"/>
          </p:cNvSpPr>
          <p:nvPr>
            <p:ph sz="quarter" idx="10"/>
          </p:nvPr>
        </p:nvSpPr>
        <p:spPr/>
        <p:txBody>
          <a:bodyPr/>
          <a:lstStyle/>
          <a:p>
            <a:endParaRPr lang="en-US"/>
          </a:p>
        </p:txBody>
      </p:sp>
      <p:pic>
        <p:nvPicPr>
          <p:cNvPr id="12292"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 y="1236889"/>
            <a:ext cx="12232217" cy="522196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 name="Rectangle 1"/>
          <p:cNvSpPr/>
          <p:nvPr/>
        </p:nvSpPr>
        <p:spPr>
          <a:xfrm>
            <a:off x="9942107" y="6488668"/>
            <a:ext cx="1426856" cy="369332"/>
          </a:xfrm>
          <a:prstGeom prst="rect">
            <a:avLst/>
          </a:prstGeom>
        </p:spPr>
        <p:txBody>
          <a:bodyPr wrap="none">
            <a:spAutoFit/>
          </a:bodyPr>
          <a:lstStyle/>
          <a:p>
            <a:r>
              <a:rPr lang="en-GB" altLang="en-US" dirty="0">
                <a:latin typeface="Georgia" pitchFamily="18" charset="0"/>
                <a:cs typeface="Georgia" pitchFamily="18" charset="0"/>
              </a:rPr>
              <a:t>(West 2013)</a:t>
            </a:r>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7674154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Real Teams (and pseudo ones…)</a:t>
            </a:r>
          </a:p>
        </p:txBody>
      </p:sp>
      <p:sp>
        <p:nvSpPr>
          <p:cNvPr id="2" name="Content Placeholder 1"/>
          <p:cNvSpPr>
            <a:spLocks noGrp="1"/>
          </p:cNvSpPr>
          <p:nvPr>
            <p:ph sz="quarter" idx="10"/>
          </p:nvPr>
        </p:nvSpPr>
        <p:spPr/>
        <p:txBody>
          <a:bodyPr/>
          <a:lstStyle/>
          <a:p>
            <a:endParaRPr lang="en-US"/>
          </a:p>
        </p:txBody>
      </p:sp>
      <p:pic>
        <p:nvPicPr>
          <p:cNvPr id="11268"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228645"/>
            <a:ext cx="12192000" cy="51641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0631723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Avoiding pseudo-teams through..</a:t>
            </a:r>
            <a:endParaRPr lang="en-GB" dirty="0"/>
          </a:p>
        </p:txBody>
      </p:sp>
      <p:sp>
        <p:nvSpPr>
          <p:cNvPr id="3" name="Content Placeholder 2"/>
          <p:cNvSpPr>
            <a:spLocks noGrp="1"/>
          </p:cNvSpPr>
          <p:nvPr>
            <p:ph sz="quarter" idx="10"/>
          </p:nvPr>
        </p:nvSpPr>
        <p:spPr>
          <a:solidFill>
            <a:schemeClr val="bg1"/>
          </a:solidFill>
        </p:spPr>
        <p:txBody>
          <a:bodyPr>
            <a:noAutofit/>
          </a:bodyPr>
          <a:lstStyle/>
          <a:p>
            <a:r>
              <a:rPr lang="en-GB" sz="2000" dirty="0"/>
              <a:t>Diversity of professions within a team provides greater experience and skills which can result in more holistic and creative responses to the needs of patients and service </a:t>
            </a:r>
            <a:r>
              <a:rPr lang="en-GB" sz="2000" dirty="0" smtClean="0"/>
              <a:t>users.</a:t>
            </a:r>
            <a:endParaRPr lang="en-GB" sz="2000" dirty="0"/>
          </a:p>
          <a:p>
            <a:r>
              <a:rPr lang="en-GB" sz="2000" dirty="0" smtClean="0"/>
              <a:t>Perceived equality in </a:t>
            </a:r>
            <a:r>
              <a:rPr lang="en-GB" sz="2000" dirty="0"/>
              <a:t>status and power between team </a:t>
            </a:r>
            <a:r>
              <a:rPr lang="en-GB" sz="2000" dirty="0" smtClean="0"/>
              <a:t>members.</a:t>
            </a:r>
            <a:endParaRPr lang="en-GB" sz="2000" dirty="0"/>
          </a:p>
          <a:p>
            <a:r>
              <a:rPr lang="en-GB" sz="2000" dirty="0"/>
              <a:t>Leadership and co-ordination are essential for communication and cooperation within a team </a:t>
            </a:r>
            <a:r>
              <a:rPr lang="en-GB" sz="2000" i="1" dirty="0"/>
              <a:t>and</a:t>
            </a:r>
            <a:r>
              <a:rPr lang="en-GB" sz="2000" dirty="0"/>
              <a:t> in developing positive relationships with external teams.</a:t>
            </a:r>
          </a:p>
          <a:p>
            <a:r>
              <a:rPr lang="en-GB" sz="2000" dirty="0"/>
              <a:t>Clear objectives </a:t>
            </a:r>
            <a:r>
              <a:rPr lang="en-GB" sz="2000" dirty="0" smtClean="0"/>
              <a:t>provide </a:t>
            </a:r>
            <a:r>
              <a:rPr lang="en-GB" sz="2000" dirty="0"/>
              <a:t>a vision of what success will look like and for team members to understand their individual contribution</a:t>
            </a:r>
          </a:p>
          <a:p>
            <a:r>
              <a:rPr lang="en-GB" sz="2000" dirty="0"/>
              <a:t>Patients and service users are not commonly engaged in team working but where this has been achieved there are benefits for all concerned.</a:t>
            </a:r>
          </a:p>
          <a:p>
            <a:r>
              <a:rPr lang="en-GB" sz="2000" dirty="0" smtClean="0"/>
              <a:t>Supportive </a:t>
            </a:r>
            <a:r>
              <a:rPr lang="en-GB" sz="2000" dirty="0"/>
              <a:t>physical, technological, organisational and policy context in which an inter-professional team </a:t>
            </a:r>
            <a:r>
              <a:rPr lang="en-GB" sz="2000" dirty="0" smtClean="0"/>
              <a:t>operates</a:t>
            </a:r>
            <a:endParaRPr lang="en-GB" sz="2000" dirty="0"/>
          </a:p>
        </p:txBody>
      </p:sp>
      <p:sp>
        <p:nvSpPr>
          <p:cNvPr id="4" name="TextBox 3"/>
          <p:cNvSpPr txBox="1"/>
          <p:nvPr/>
        </p:nvSpPr>
        <p:spPr>
          <a:xfrm>
            <a:off x="8050654" y="6488668"/>
            <a:ext cx="4141409" cy="369332"/>
          </a:xfrm>
          <a:prstGeom prst="rect">
            <a:avLst/>
          </a:prstGeom>
          <a:noFill/>
        </p:spPr>
        <p:txBody>
          <a:bodyPr wrap="square" rtlCol="0">
            <a:spAutoFit/>
          </a:bodyPr>
          <a:lstStyle/>
          <a:p>
            <a:pPr algn="ctr"/>
            <a:r>
              <a:rPr lang="en-GB" dirty="0" smtClean="0"/>
              <a:t>Jelphs et al 2016</a:t>
            </a:r>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6515501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Leading and managing alliances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68602219"/>
      </p:ext>
    </p:extLst>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a:t>Leaders for quality </a:t>
            </a:r>
            <a:r>
              <a:rPr lang="en-GB" dirty="0" smtClean="0"/>
              <a:t>cultures:</a:t>
            </a:r>
            <a:br>
              <a:rPr lang="en-GB" dirty="0" smtClean="0"/>
            </a:br>
            <a:r>
              <a:rPr lang="en-US" altLang="en-US" dirty="0" smtClean="0"/>
              <a:t>Collective </a:t>
            </a:r>
            <a:r>
              <a:rPr lang="en-US" altLang="en-US" dirty="0"/>
              <a:t>leadership </a:t>
            </a:r>
            <a:endParaRPr lang="en-US" dirty="0"/>
          </a:p>
        </p:txBody>
      </p:sp>
      <p:sp>
        <p:nvSpPr>
          <p:cNvPr id="3" name="Content Placeholder 2"/>
          <p:cNvSpPr>
            <a:spLocks noGrp="1"/>
          </p:cNvSpPr>
          <p:nvPr>
            <p:ph sz="quarter" idx="10"/>
          </p:nvPr>
        </p:nvSpPr>
        <p:spPr/>
        <p:txBody>
          <a:bodyPr rtlCol="0">
            <a:normAutofit fontScale="25000" lnSpcReduction="20000"/>
          </a:bodyPr>
          <a:lstStyle/>
          <a:p>
            <a:pPr marL="0" indent="0" eaLnBrk="1" fontAlgn="auto" hangingPunct="1">
              <a:spcAft>
                <a:spcPts val="0"/>
              </a:spcAft>
              <a:buFont typeface="Wingdings" panose="05000000000000000000" pitchFamily="2" charset="2"/>
              <a:buNone/>
              <a:defRPr/>
            </a:pPr>
            <a:r>
              <a:rPr lang="en-GB" sz="10400" dirty="0"/>
              <a:t> </a:t>
            </a:r>
            <a:endParaRPr lang="en-US" sz="10400" dirty="0"/>
          </a:p>
          <a:p>
            <a:pPr eaLnBrk="1" fontAlgn="auto" hangingPunct="1">
              <a:spcAft>
                <a:spcPts val="0"/>
              </a:spcAft>
              <a:defRPr/>
            </a:pPr>
            <a:r>
              <a:rPr lang="en-GB" sz="10400" dirty="0"/>
              <a:t>An inspiring vision and compelling strategic narrative </a:t>
            </a:r>
            <a:endParaRPr lang="en-US" sz="10400" dirty="0"/>
          </a:p>
          <a:p>
            <a:pPr eaLnBrk="1" fontAlgn="auto" hangingPunct="1">
              <a:spcAft>
                <a:spcPts val="0"/>
              </a:spcAft>
              <a:defRPr/>
            </a:pPr>
            <a:r>
              <a:rPr lang="en-GB" sz="10400" dirty="0"/>
              <a:t>Clear priorities and objectives at  every  level from Board to front line</a:t>
            </a:r>
            <a:endParaRPr lang="en-US" sz="10400" dirty="0"/>
          </a:p>
          <a:p>
            <a:pPr eaLnBrk="1" fontAlgn="auto" hangingPunct="1">
              <a:spcAft>
                <a:spcPts val="0"/>
              </a:spcAft>
              <a:defRPr/>
            </a:pPr>
            <a:r>
              <a:rPr lang="en-GB" sz="10400" dirty="0"/>
              <a:t>Have supportive people in leadership and management roles </a:t>
            </a:r>
            <a:endParaRPr lang="en-US" sz="10400" dirty="0"/>
          </a:p>
          <a:p>
            <a:pPr eaLnBrk="1" fontAlgn="auto" hangingPunct="1">
              <a:spcAft>
                <a:spcPts val="0"/>
              </a:spcAft>
              <a:defRPr/>
            </a:pPr>
            <a:r>
              <a:rPr lang="en-GB" sz="10400" dirty="0"/>
              <a:t>Have high levels of staff engagement </a:t>
            </a:r>
            <a:endParaRPr lang="en-US" sz="10400" dirty="0"/>
          </a:p>
          <a:p>
            <a:pPr eaLnBrk="1" fontAlgn="auto" hangingPunct="1">
              <a:spcAft>
                <a:spcPts val="0"/>
              </a:spcAft>
              <a:defRPr/>
            </a:pPr>
            <a:r>
              <a:rPr lang="en-GB" sz="10400" dirty="0"/>
              <a:t>Learning and innovation is seen as everyone’s  responsibility</a:t>
            </a:r>
            <a:endParaRPr lang="en-US" sz="10400" dirty="0"/>
          </a:p>
          <a:p>
            <a:pPr eaLnBrk="1" fontAlgn="auto" hangingPunct="1">
              <a:spcAft>
                <a:spcPts val="0"/>
              </a:spcAft>
              <a:defRPr/>
            </a:pPr>
            <a:r>
              <a:rPr lang="en-GB" sz="10400" dirty="0"/>
              <a:t>Have high levels of </a:t>
            </a:r>
            <a:r>
              <a:rPr lang="en-GB" sz="10400" dirty="0">
                <a:solidFill>
                  <a:srgbClr val="7030A0"/>
                </a:solidFill>
              </a:rPr>
              <a:t>genuine team working </a:t>
            </a:r>
            <a:r>
              <a:rPr lang="en-GB" sz="10400" dirty="0"/>
              <a:t>and co-operation across boundaries </a:t>
            </a:r>
            <a:endParaRPr lang="en-GB" sz="10400" dirty="0" smtClean="0"/>
          </a:p>
          <a:p>
            <a:pPr eaLnBrk="1" fontAlgn="auto" hangingPunct="1">
              <a:spcAft>
                <a:spcPts val="0"/>
              </a:spcAft>
              <a:defRPr/>
            </a:pPr>
            <a:endParaRPr lang="en-GB" sz="10400" dirty="0" smtClean="0"/>
          </a:p>
          <a:p>
            <a:pPr marL="0" lvl="1" indent="0" algn="ctr">
              <a:buNone/>
              <a:defRPr/>
            </a:pPr>
            <a:r>
              <a:rPr lang="en-GB" altLang="en-US" sz="8000" b="1" i="1" dirty="0"/>
              <a:t>‘Leadership of all, by all, for all</a:t>
            </a:r>
            <a:r>
              <a:rPr lang="en-GB" altLang="en-US" sz="8000" b="1" i="1" dirty="0" smtClean="0"/>
              <a:t>’</a:t>
            </a:r>
            <a:endParaRPr lang="en-US" sz="8000" dirty="0"/>
          </a:p>
          <a:p>
            <a:pPr eaLnBrk="1" fontAlgn="auto" hangingPunct="1">
              <a:spcAft>
                <a:spcPts val="0"/>
              </a:spcAft>
              <a:defRPr/>
            </a:pPr>
            <a:endParaRPr lang="en-US" dirty="0"/>
          </a:p>
        </p:txBody>
      </p:sp>
      <p:sp>
        <p:nvSpPr>
          <p:cNvPr id="2" name="Rectangle 1"/>
          <p:cNvSpPr/>
          <p:nvPr/>
        </p:nvSpPr>
        <p:spPr>
          <a:xfrm>
            <a:off x="7476228" y="6368716"/>
            <a:ext cx="4324709" cy="48928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tx1"/>
                </a:solidFill>
              </a:rPr>
              <a:t>West et al 2014</a:t>
            </a:r>
            <a:endParaRPr lang="en-GB" dirty="0">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9346364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be a successful team leader</a:t>
            </a:r>
            <a:endParaRPr lang="en-US" dirty="0"/>
          </a:p>
        </p:txBody>
      </p:sp>
      <p:sp>
        <p:nvSpPr>
          <p:cNvPr id="3" name="Content Placeholder 2"/>
          <p:cNvSpPr>
            <a:spLocks noGrp="1"/>
          </p:cNvSpPr>
          <p:nvPr>
            <p:ph sz="quarter" idx="10"/>
          </p:nvPr>
        </p:nvSpPr>
        <p:spPr>
          <a:xfrm>
            <a:off x="609664" y="1794076"/>
            <a:ext cx="11053233" cy="4431118"/>
          </a:xfrm>
        </p:spPr>
        <p:txBody>
          <a:bodyPr/>
          <a:lstStyle/>
          <a:p>
            <a:pPr marL="0" indent="0">
              <a:buNone/>
            </a:pPr>
            <a:r>
              <a:rPr lang="en-US" dirty="0"/>
              <a:t>67 per cent of the variance in team members' trust towards </a:t>
            </a:r>
            <a:r>
              <a:rPr lang="en-US" dirty="0" smtClean="0"/>
              <a:t>leaders depended on 3 factors, namely:</a:t>
            </a:r>
          </a:p>
          <a:p>
            <a:r>
              <a:rPr lang="en-US" dirty="0" smtClean="0"/>
              <a:t>consulting </a:t>
            </a:r>
            <a:r>
              <a:rPr lang="en-US" dirty="0"/>
              <a:t>team members when making </a:t>
            </a:r>
            <a:r>
              <a:rPr lang="en-US" dirty="0" smtClean="0"/>
              <a:t>decisions,</a:t>
            </a:r>
          </a:p>
          <a:p>
            <a:r>
              <a:rPr lang="en-US" dirty="0" smtClean="0"/>
              <a:t>communicating </a:t>
            </a:r>
            <a:r>
              <a:rPr lang="en-US" dirty="0"/>
              <a:t>a collective </a:t>
            </a:r>
            <a:r>
              <a:rPr lang="en-US" dirty="0" smtClean="0"/>
              <a:t>vision, and</a:t>
            </a:r>
          </a:p>
          <a:p>
            <a:r>
              <a:rPr lang="en-US" dirty="0" smtClean="0"/>
              <a:t>sharing </a:t>
            </a:r>
            <a:r>
              <a:rPr lang="en-US" dirty="0"/>
              <a:t>common values with the </a:t>
            </a:r>
            <a:r>
              <a:rPr lang="en-US" dirty="0" smtClean="0"/>
              <a:t>leader.</a:t>
            </a:r>
          </a:p>
          <a:p>
            <a:pPr marL="0" indent="0">
              <a:buNone/>
            </a:pPr>
            <a:r>
              <a:rPr lang="en-US" dirty="0" smtClean="0"/>
              <a:t>Trust </a:t>
            </a:r>
            <a:r>
              <a:rPr lang="en-US" dirty="0"/>
              <a:t>in the leader was also strongly associated with the leader's </a:t>
            </a:r>
            <a:r>
              <a:rPr lang="en-US" dirty="0" smtClean="0"/>
              <a:t>effectiveness.</a:t>
            </a:r>
          </a:p>
          <a:p>
            <a:pPr marL="0" indent="0" algn="ctr">
              <a:buNone/>
            </a:pPr>
            <a:endParaRPr lang="en-US" dirty="0" smtClean="0"/>
          </a:p>
          <a:p>
            <a:pPr marL="0" indent="0" algn="ctr">
              <a:buNone/>
            </a:pPr>
            <a:r>
              <a:rPr lang="en-US" sz="1400" dirty="0" smtClean="0">
                <a:hlinkClick r:id="rId2"/>
              </a:rPr>
              <a:t>(Nicole </a:t>
            </a:r>
            <a:r>
              <a:rPr lang="en-US" sz="1400" dirty="0">
                <a:hlinkClick r:id="rId2"/>
              </a:rPr>
              <a:t>A. Gillespie</a:t>
            </a:r>
            <a:r>
              <a:rPr lang="en-US" sz="1400" dirty="0"/>
              <a:t>, </a:t>
            </a:r>
            <a:r>
              <a:rPr lang="en-US" sz="1400" dirty="0">
                <a:hlinkClick r:id="rId3"/>
              </a:rPr>
              <a:t>Leon Mann</a:t>
            </a:r>
            <a:r>
              <a:rPr lang="en-US" sz="1400" dirty="0"/>
              <a:t>, (2004) "Transformational leadership and shared values: the building blocks of trust", Journal of Managerial Psychology, Vol. 19 Issue: 6, </a:t>
            </a:r>
            <a:r>
              <a:rPr lang="en-US" sz="1400" dirty="0" smtClean="0"/>
              <a:t>pp.588-607)</a:t>
            </a:r>
            <a:endParaRPr lang="en-US" sz="1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6807319"/>
      </p:ext>
    </p:extLst>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 y="0"/>
            <a:ext cx="12191999" cy="6858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372338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544F439-3DBD-4E07-83BE-64E5B12CE955}"/>
              </a:ext>
            </a:extLst>
          </p:cNvPr>
          <p:cNvSpPr>
            <a:spLocks noGrp="1"/>
          </p:cNvSpPr>
          <p:nvPr>
            <p:ph type="title"/>
          </p:nvPr>
        </p:nvSpPr>
        <p:spPr/>
        <p:txBody>
          <a:bodyPr/>
          <a:lstStyle/>
          <a:p>
            <a:r>
              <a:rPr lang="en-GB" dirty="0"/>
              <a:t>Governance</a:t>
            </a:r>
          </a:p>
        </p:txBody>
      </p:sp>
      <p:pic>
        <p:nvPicPr>
          <p:cNvPr id="5" name="Picture 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EF30D0DD-9D08-4F65-AB13-2B7BE78C66AD}"/>
              </a:ext>
            </a:extLst>
          </p:cNvPr>
          <p:cNvPicPr>
            <a:picLocks noChangeAspect="1"/>
          </p:cNvPicPr>
          <p:nvPr/>
        </p:nvPicPr>
        <p:blipFill>
          <a:blip r:embed="rId2"/>
          <a:stretch>
            <a:fillRect/>
          </a:stretch>
        </p:blipFill>
        <p:spPr>
          <a:xfrm>
            <a:off x="1981201" y="1349529"/>
            <a:ext cx="8125491" cy="472641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00511272"/>
      </p:ext>
    </p:extLst>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a:bodyPr>
          <a:lstStyle/>
          <a:p>
            <a:r>
              <a:rPr lang="en-AU" dirty="0"/>
              <a:t>Network management theory – incentives* </a:t>
            </a:r>
            <a:endParaRPr lang="en-US" dirty="0"/>
          </a:p>
        </p:txBody>
      </p:sp>
      <p:sp>
        <p:nvSpPr>
          <p:cNvPr id="7" name="Rectangle 8"/>
          <p:cNvSpPr>
            <a:spLocks noChangeArrowheads="1"/>
          </p:cNvSpPr>
          <p:nvPr/>
        </p:nvSpPr>
        <p:spPr bwMode="auto">
          <a:xfrm>
            <a:off x="2872352" y="5861614"/>
            <a:ext cx="9271357" cy="646331"/>
          </a:xfrm>
          <a:prstGeom prst="rect">
            <a:avLst/>
          </a:prstGeom>
          <a:noFill/>
          <a:ln w="9525">
            <a:noFill/>
            <a:miter lim="800000"/>
            <a:headEnd/>
            <a:tailEnd/>
          </a:ln>
          <a:effec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a:t>
            </a:r>
            <a:r>
              <a:rPr kumimoji="0" lang="en-AU" sz="1200" b="0" i="0" u="none" strike="noStrike" kern="1200" cap="none" spc="0" normalizeH="0" baseline="0" noProof="0" dirty="0" err="1">
                <a:ln>
                  <a:noFill/>
                </a:ln>
                <a:solidFill>
                  <a:srgbClr val="000000"/>
                </a:solidFill>
                <a:effectLst/>
                <a:uLnTx/>
                <a:uFillTx/>
                <a:latin typeface="Arial" charset="0"/>
                <a:ea typeface="ＭＳ Ｐゴシック" pitchFamily="-107" charset="-128"/>
                <a:cs typeface="+mn-cs"/>
              </a:rPr>
              <a:t>Sheaff</a:t>
            </a:r>
            <a:r>
              <a:rPr kumimoji="0" lang="en-AU" sz="1200" b="0" i="0"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R., Schofield, J., Charles, N., Benson, L., </a:t>
            </a:r>
            <a:r>
              <a:rPr kumimoji="0" lang="en-AU" sz="1200" b="0" i="0" u="none" strike="noStrike" kern="1200" cap="none" spc="0" normalizeH="0" baseline="0" noProof="0" dirty="0" err="1">
                <a:ln>
                  <a:noFill/>
                </a:ln>
                <a:solidFill>
                  <a:srgbClr val="000000"/>
                </a:solidFill>
                <a:effectLst/>
                <a:uLnTx/>
                <a:uFillTx/>
                <a:latin typeface="Arial" charset="0"/>
                <a:ea typeface="ＭＳ Ｐゴシック" pitchFamily="-107" charset="-128"/>
                <a:cs typeface="+mn-cs"/>
              </a:rPr>
              <a:t>Mannion</a:t>
            </a:r>
            <a:r>
              <a:rPr kumimoji="0" lang="en-AU" sz="1200" b="0" i="0"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R. and Reeves, D</a:t>
            </a:r>
            <a:r>
              <a:rPr kumimoji="0" lang="en-AU" sz="12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a:t>
            </a:r>
            <a:r>
              <a:rPr kumimoji="0" lang="en-AU" sz="1200" b="0" i="0"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(2011)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AU" sz="12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The management and effectiveness of professional and clinical networks. Final Report.</a:t>
            </a:r>
            <a:r>
              <a:rPr kumimoji="0" lang="en-AU" sz="1200" b="0" i="0"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UK National Institute for Health Research Service Delivery and Organisation Programme.</a:t>
            </a:r>
          </a:p>
        </p:txBody>
      </p:sp>
      <p:graphicFrame>
        <p:nvGraphicFramePr>
          <p:cNvPr id="4" name="Table 3"/>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203157210"/>
              </p:ext>
            </p:extLst>
          </p:nvPr>
        </p:nvGraphicFramePr>
        <p:xfrm>
          <a:off x="1215576" y="1171044"/>
          <a:ext cx="10113358" cy="2047240"/>
        </p:xfrm>
        <a:graphic>
          <a:graphicData uri="http://schemas.openxmlformats.org/drawingml/2006/table">
            <a:tbl>
              <a:tblPr firstRow="1" bandRow="1">
                <a:tableStyleId>{5C22544A-7EE6-4342-B048-85BDC9FD1C3A}</a:tableStyleId>
              </a:tblPr>
              <a:tblGrid>
                <a:gridCol w="2874323">
                  <a:extLst>
                    <a:ext uri="{9D8B030D-6E8A-4147-A177-3AD203B41FA5}">
                      <a16:colId xmlns="" xmlns:a16="http://schemas.microsoft.com/office/drawing/2014/main" xmlns:p="http://schemas.openxmlformats.org/presentationml/2006/main" xmlns:r="http://schemas.openxmlformats.org/officeDocument/2006/relationships" xmlns:a="http://schemas.openxmlformats.org/drawingml/2006/main" val="20000"/>
                    </a:ext>
                  </a:extLst>
                </a:gridCol>
                <a:gridCol w="7239035">
                  <a:extLst>
                    <a:ext uri="{9D8B030D-6E8A-4147-A177-3AD203B41FA5}">
                      <a16:colId xmlns="" xmlns:a16="http://schemas.microsoft.com/office/drawing/2014/main" xmlns:p="http://schemas.openxmlformats.org/presentationml/2006/main" xmlns:r="http://schemas.openxmlformats.org/officeDocument/2006/relationships" xmlns:a="http://schemas.openxmlformats.org/drawingml/2006/main" val="20001"/>
                    </a:ext>
                  </a:extLst>
                </a:gridCol>
              </a:tblGrid>
              <a:tr h="139040">
                <a:tc>
                  <a:txBody>
                    <a:bodyPr/>
                    <a:lstStyle/>
                    <a:p>
                      <a:r>
                        <a:rPr lang="en-AU" sz="1600" b="0" dirty="0">
                          <a:solidFill>
                            <a:schemeClr val="tx1"/>
                          </a:solidFill>
                        </a:rPr>
                        <a:t>Prudent</a:t>
                      </a:r>
                      <a:r>
                        <a:rPr lang="en-AU" sz="1600" b="0" baseline="0" dirty="0">
                          <a:solidFill>
                            <a:schemeClr val="tx1"/>
                          </a:solidFill>
                        </a:rPr>
                        <a:t> reciprocity</a:t>
                      </a:r>
                      <a:endParaRPr lang="en-AU" sz="1600" b="0" dirty="0">
                        <a:solidFill>
                          <a:schemeClr val="tx1"/>
                        </a:solidFill>
                      </a:endParaRPr>
                    </a:p>
                  </a:txBody>
                  <a:tcPr marL="121920" marR="1219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1600" b="0" dirty="0">
                          <a:solidFill>
                            <a:schemeClr val="tx1"/>
                          </a:solidFill>
                        </a:rPr>
                        <a:t>Maintain</a:t>
                      </a:r>
                      <a:r>
                        <a:rPr lang="en-AU" sz="1600" b="0" baseline="0" dirty="0">
                          <a:solidFill>
                            <a:schemeClr val="tx1"/>
                          </a:solidFill>
                        </a:rPr>
                        <a:t> good social relations</a:t>
                      </a:r>
                      <a:endParaRPr lang="en-AU" sz="1600" b="0" dirty="0">
                        <a:solidFill>
                          <a:schemeClr val="tx1"/>
                        </a:solidFill>
                      </a:endParaRPr>
                    </a:p>
                  </a:txBody>
                  <a:tcPr marL="121920" marR="1219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10000"/>
                  </a:ext>
                </a:extLst>
              </a:tr>
              <a:tr h="271264">
                <a:tc>
                  <a:txBody>
                    <a:bodyPr/>
                    <a:lstStyle/>
                    <a:p>
                      <a:r>
                        <a:rPr lang="en-AU" sz="1600" dirty="0">
                          <a:solidFill>
                            <a:schemeClr val="tx1"/>
                          </a:solidFill>
                        </a:rPr>
                        <a:t>Financial</a:t>
                      </a:r>
                    </a:p>
                  </a:txBody>
                  <a:tcPr marL="121920" marR="1219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1600" dirty="0">
                          <a:solidFill>
                            <a:schemeClr val="tx1"/>
                          </a:solidFill>
                        </a:rPr>
                        <a:t>Tangible</a:t>
                      </a:r>
                      <a:r>
                        <a:rPr lang="en-AU" sz="1600" baseline="0" dirty="0">
                          <a:solidFill>
                            <a:schemeClr val="tx1"/>
                          </a:solidFill>
                        </a:rPr>
                        <a:t> resource benefit</a:t>
                      </a:r>
                    </a:p>
                  </a:txBody>
                  <a:tcPr marL="121920" marR="1219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10001"/>
                  </a:ext>
                </a:extLst>
              </a:tr>
              <a:tr h="254496">
                <a:tc>
                  <a:txBody>
                    <a:bodyPr/>
                    <a:lstStyle/>
                    <a:p>
                      <a:r>
                        <a:rPr lang="en-AU" sz="1600" dirty="0">
                          <a:solidFill>
                            <a:schemeClr val="tx1"/>
                          </a:solidFill>
                        </a:rPr>
                        <a:t>Shared values</a:t>
                      </a:r>
                    </a:p>
                  </a:txBody>
                  <a:tcPr marL="121920" marR="1219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1600" dirty="0">
                          <a:solidFill>
                            <a:schemeClr val="tx1"/>
                          </a:solidFill>
                        </a:rPr>
                        <a:t>Moral incentive with others </a:t>
                      </a:r>
                    </a:p>
                  </a:txBody>
                  <a:tcPr marL="121920" marR="1219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10002"/>
                  </a:ext>
                </a:extLst>
              </a:tr>
              <a:tr h="370840">
                <a:tc>
                  <a:txBody>
                    <a:bodyPr/>
                    <a:lstStyle/>
                    <a:p>
                      <a:r>
                        <a:rPr lang="en-AU" sz="1600" dirty="0">
                          <a:solidFill>
                            <a:schemeClr val="tx1"/>
                          </a:solidFill>
                        </a:rPr>
                        <a:t>Technical</a:t>
                      </a:r>
                      <a:r>
                        <a:rPr lang="en-AU" sz="1600" baseline="0" dirty="0">
                          <a:solidFill>
                            <a:schemeClr val="tx1"/>
                          </a:solidFill>
                        </a:rPr>
                        <a:t> persuasion</a:t>
                      </a:r>
                      <a:endParaRPr lang="en-AU" sz="1600" dirty="0">
                        <a:solidFill>
                          <a:schemeClr val="tx1"/>
                        </a:solidFill>
                      </a:endParaRPr>
                    </a:p>
                  </a:txBody>
                  <a:tcPr marL="121920" marR="1219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AU" sz="1600" dirty="0">
                          <a:solidFill>
                            <a:schemeClr val="tx1"/>
                          </a:solidFill>
                        </a:rPr>
                        <a:t>Evidence feedback</a:t>
                      </a:r>
                      <a:r>
                        <a:rPr lang="en-AU" sz="1600" baseline="0" dirty="0">
                          <a:solidFill>
                            <a:schemeClr val="tx1"/>
                          </a:solidFill>
                        </a:rPr>
                        <a:t> of what works</a:t>
                      </a:r>
                      <a:endParaRPr lang="en-AU" sz="1600" dirty="0">
                        <a:solidFill>
                          <a:schemeClr val="tx1"/>
                        </a:solidFill>
                      </a:endParaRPr>
                    </a:p>
                  </a:txBody>
                  <a:tcPr marL="121920" marR="1219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10003"/>
                  </a:ext>
                </a:extLst>
              </a:tr>
              <a:tr h="298936">
                <a:tc>
                  <a:txBody>
                    <a:bodyPr/>
                    <a:lstStyle/>
                    <a:p>
                      <a:r>
                        <a:rPr lang="en-AU" sz="1600" dirty="0">
                          <a:solidFill>
                            <a:schemeClr val="tx1"/>
                          </a:solidFill>
                        </a:rPr>
                        <a:t>Governmentality</a:t>
                      </a:r>
                    </a:p>
                  </a:txBody>
                  <a:tcPr marL="121920" marR="1219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1600" dirty="0">
                          <a:solidFill>
                            <a:schemeClr val="tx1"/>
                          </a:solidFill>
                        </a:rPr>
                        <a:t>Transparency</a:t>
                      </a:r>
                      <a:r>
                        <a:rPr lang="en-AU" sz="1600" baseline="0" dirty="0">
                          <a:solidFill>
                            <a:schemeClr val="tx1"/>
                          </a:solidFill>
                        </a:rPr>
                        <a:t> – monitoring – peer pressure</a:t>
                      </a:r>
                      <a:endParaRPr lang="en-AU" sz="1600" dirty="0">
                        <a:solidFill>
                          <a:schemeClr val="tx1"/>
                        </a:solidFill>
                      </a:endParaRPr>
                    </a:p>
                  </a:txBody>
                  <a:tcPr marL="121920" marR="1219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10004"/>
                  </a:ext>
                </a:extLst>
              </a:tr>
              <a:tr h="251688">
                <a:tc>
                  <a:txBody>
                    <a:bodyPr/>
                    <a:lstStyle/>
                    <a:p>
                      <a:r>
                        <a:rPr lang="en-AU" sz="1600" dirty="0">
                          <a:solidFill>
                            <a:schemeClr val="tx1"/>
                          </a:solidFill>
                        </a:rPr>
                        <a:t>Contracts</a:t>
                      </a:r>
                    </a:p>
                  </a:txBody>
                  <a:tcPr marL="121920" marR="1219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1600" dirty="0">
                          <a:solidFill>
                            <a:schemeClr val="tx1"/>
                          </a:solidFill>
                        </a:rPr>
                        <a:t>Enforce</a:t>
                      </a:r>
                    </a:p>
                  </a:txBody>
                  <a:tcPr marL="121920" marR="1219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10005"/>
                  </a:ext>
                </a:extLst>
              </a:tr>
            </a:tbl>
          </a:graphicData>
        </a:graphic>
      </p:graphicFrame>
      <p:sp>
        <p:nvSpPr>
          <p:cNvPr id="5" name="TextBox 4"/>
          <p:cNvSpPr txBox="1"/>
          <p:nvPr/>
        </p:nvSpPr>
        <p:spPr>
          <a:xfrm>
            <a:off x="671400" y="3356992"/>
            <a:ext cx="10849205" cy="104644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6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the ‘glue’ in these networks was not shared ‘values’ but shared activity, that of producing network artefacts  …  even when members had no shared view of the rationale or goals of the network … evidence basing created normative agreement about how the network’s core processes should be undertaken. </a:t>
            </a:r>
            <a:endParaRPr kumimoji="0" lang="en-AU" sz="1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Sheaff et al 2010</a:t>
            </a:r>
          </a:p>
        </p:txBody>
      </p:sp>
      <p:sp>
        <p:nvSpPr>
          <p:cNvPr id="6" name="TextBox 5"/>
          <p:cNvSpPr txBox="1"/>
          <p:nvPr/>
        </p:nvSpPr>
        <p:spPr>
          <a:xfrm>
            <a:off x="428315" y="4725144"/>
            <a:ext cx="11233248" cy="107721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6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collaboration is too complex and idiosyncratic for … prescriptive remedies. It therefore focuses on providing ‘handles for reflective practice’ … which expect the user to formulate the managerial action in light of their own circumstances and competencies.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400" b="0" i="1" u="none" strike="noStrike" kern="1200" cap="none" spc="0" normalizeH="0" baseline="0" noProof="0" dirty="0" err="1">
                <a:ln>
                  <a:noFill/>
                </a:ln>
                <a:solidFill>
                  <a:srgbClr val="000000"/>
                </a:solidFill>
                <a:effectLst/>
                <a:uLnTx/>
                <a:uFillTx/>
                <a:latin typeface="Arial" charset="0"/>
                <a:ea typeface="ＭＳ Ｐゴシック" pitchFamily="-107" charset="-128"/>
                <a:cs typeface="+mn-cs"/>
              </a:rPr>
              <a:t>Hibbert</a:t>
            </a:r>
            <a:r>
              <a:rPr kumimoji="0" lang="en-AU" sz="1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et al 2008</a:t>
            </a:r>
          </a:p>
        </p:txBody>
      </p:sp>
      <p:pic>
        <p:nvPicPr>
          <p:cNvPr id="8" name="Content Placeholder 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88963" y="6474770"/>
            <a:ext cx="1012556" cy="38332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7553262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AU" dirty="0"/>
              <a:t>Network theory - management tasks</a:t>
            </a:r>
            <a:endParaRPr lang="en-US" dirty="0"/>
          </a:p>
        </p:txBody>
      </p:sp>
      <p:sp>
        <p:nvSpPr>
          <p:cNvPr id="5" name="TextBox 4"/>
          <p:cNvSpPr txBox="1"/>
          <p:nvPr/>
        </p:nvSpPr>
        <p:spPr>
          <a:xfrm>
            <a:off x="801632" y="1556794"/>
            <a:ext cx="10657184" cy="34163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2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many of the dynamics of the collaborative processes are recursive. They do not get established at one time to be forgotten. Instead purpose, membership, trust, power, leadership, and identity all must be negotiated and managed continuously throughout the collaborative process.</a:t>
            </a: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a:t>
            </a:r>
            <a:r>
              <a:rPr kumimoji="0" lang="en-US" sz="2400" b="0" i="0" u="none" strike="noStrike" kern="1200" cap="none" spc="0" normalizeH="0" baseline="0" noProof="0" dirty="0" err="1">
                <a:ln>
                  <a:noFill/>
                </a:ln>
                <a:solidFill>
                  <a:srgbClr val="000000"/>
                </a:solidFill>
                <a:effectLst/>
                <a:uLnTx/>
                <a:uFillTx/>
                <a:latin typeface="Arial" charset="0"/>
                <a:ea typeface="ＭＳ Ｐゴシック" pitchFamily="-107" charset="-128"/>
                <a:cs typeface="+mn-cs"/>
              </a:rPr>
              <a:t>Sandfort</a:t>
            </a: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&amp; </a:t>
            </a:r>
            <a:r>
              <a:rPr kumimoji="0" lang="en-US" sz="2400" b="0" i="0" u="none" strike="noStrike" kern="1200" cap="none" spc="0" normalizeH="0" baseline="0" noProof="0" dirty="0" err="1">
                <a:ln>
                  <a:noFill/>
                </a:ln>
                <a:solidFill>
                  <a:srgbClr val="000000"/>
                </a:solidFill>
                <a:effectLst/>
                <a:uLnTx/>
                <a:uFillTx/>
                <a:latin typeface="Arial" charset="0"/>
                <a:ea typeface="ＭＳ Ｐゴシック" pitchFamily="-107" charset="-128"/>
                <a:cs typeface="+mn-cs"/>
              </a:rPr>
              <a:t>Milward</a:t>
            </a: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2008 p. 154-5. </a:t>
            </a:r>
            <a:endParaRPr kumimoji="0" lang="en-AU" sz="2400" b="0" i="0" u="none" strike="noStrike" kern="1200" cap="none" spc="0" normalizeH="0" baseline="0" noProof="0" dirty="0">
              <a:ln>
                <a:noFill/>
              </a:ln>
              <a:solidFill>
                <a:srgbClr val="000000"/>
              </a:solidFill>
              <a:effectLst/>
              <a:uLnTx/>
              <a:uFillTx/>
              <a:latin typeface="Arial" charset="0"/>
              <a:ea typeface="ＭＳ Ｐゴシック" pitchFamily="-107"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2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2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2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a:t>
            </a:r>
          </a:p>
        </p:txBody>
      </p:sp>
      <p:pic>
        <p:nvPicPr>
          <p:cNvPr id="6" name="Content Placeholder 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88963" y="6474770"/>
            <a:ext cx="1012556" cy="38332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210850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summary</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2834651"/>
      </p:ext>
    </p:extLst>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95"/>
            <a:ext cx="12192000" cy="678942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3" name="Oval 2"/>
          <p:cNvSpPr/>
          <p:nvPr/>
        </p:nvSpPr>
        <p:spPr>
          <a:xfrm>
            <a:off x="2128436" y="3475294"/>
            <a:ext cx="8389749" cy="529389"/>
          </a:xfrm>
          <a:prstGeom prst="ellipse">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986695" y="3577390"/>
            <a:ext cx="4460369" cy="369332"/>
          </a:xfrm>
          <a:prstGeom prst="rect">
            <a:avLst/>
          </a:prstGeom>
          <a:solidFill>
            <a:schemeClr val="bg1"/>
          </a:solidFill>
        </p:spPr>
        <p:txBody>
          <a:bodyPr wrap="square" rtlCol="0">
            <a:spAutoFit/>
          </a:bodyPr>
          <a:lstStyle/>
          <a:p>
            <a:pPr algn="ctr"/>
            <a:r>
              <a:rPr lang="en-US" dirty="0" smtClean="0"/>
              <a:t>Alliances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8190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341" y="188640"/>
            <a:ext cx="10095523" cy="719138"/>
          </a:xfrm>
        </p:spPr>
        <p:txBody>
          <a:bodyPr>
            <a:normAutofit/>
          </a:bodyPr>
          <a:lstStyle/>
          <a:p>
            <a:r>
              <a:rPr lang="en-AU" sz="3600" b="1" dirty="0" smtClean="0">
                <a:latin typeface="+mn-lt"/>
                <a:ea typeface="+mn-ea"/>
                <a:cs typeface="+mn-cs"/>
              </a:rPr>
              <a:t>               System </a:t>
            </a:r>
            <a:r>
              <a:rPr lang="en-AU" sz="3600" b="1" dirty="0">
                <a:latin typeface="+mn-lt"/>
                <a:ea typeface="+mn-ea"/>
                <a:cs typeface="+mn-cs"/>
              </a:rPr>
              <a:t>wide focus</a:t>
            </a:r>
          </a:p>
        </p:txBody>
      </p:sp>
      <p:sp>
        <p:nvSpPr>
          <p:cNvPr id="5" name="TextBox 4"/>
          <p:cNvSpPr txBox="1"/>
          <p:nvPr/>
        </p:nvSpPr>
        <p:spPr>
          <a:xfrm>
            <a:off x="9360365" y="6210168"/>
            <a:ext cx="2688299"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sysClr val="windowText" lastClr="000000"/>
                </a:solidFill>
                <a:effectLst/>
                <a:uLnTx/>
                <a:uFillTx/>
                <a:latin typeface="Calibri" pitchFamily="34" charset="0"/>
                <a:cs typeface="Calibri" pitchFamily="34" charset="0"/>
              </a:rPr>
              <a:t>© Nicholson et al 2015</a:t>
            </a:r>
          </a:p>
        </p:txBody>
      </p:sp>
      <p:grpSp>
        <p:nvGrpSpPr>
          <p:cNvPr id="3" name="Group 5"/>
          <p:cNvGrpSpPr/>
          <p:nvPr/>
        </p:nvGrpSpPr>
        <p:grpSpPr>
          <a:xfrm>
            <a:off x="495300" y="1379576"/>
            <a:ext cx="11201400" cy="4561840"/>
            <a:chOff x="103515" y="44344"/>
            <a:chExt cx="8401675" cy="4562161"/>
          </a:xfrm>
        </p:grpSpPr>
        <p:sp>
          <p:nvSpPr>
            <p:cNvPr id="7" name="Isosceles Triangle 6"/>
            <p:cNvSpPr/>
            <p:nvPr/>
          </p:nvSpPr>
          <p:spPr>
            <a:xfrm>
              <a:off x="103515" y="44344"/>
              <a:ext cx="8400738" cy="1845945"/>
            </a:xfrm>
            <a:prstGeom prst="triangl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AU" sz="1200" b="1" dirty="0">
                  <a:solidFill>
                    <a:srgbClr val="000000"/>
                  </a:solidFill>
                  <a:effectLst/>
                  <a:latin typeface="Calibri"/>
                  <a:ea typeface="Times New Roman"/>
                </a:rPr>
                <a:t>VISION:</a:t>
              </a:r>
              <a:r>
                <a:rPr lang="en-AU" sz="1200" dirty="0">
                  <a:solidFill>
                    <a:srgbClr val="000000"/>
                  </a:solidFill>
                  <a:effectLst/>
                  <a:latin typeface="Calibri"/>
                  <a:ea typeface="Times New Roman"/>
                </a:rPr>
                <a:t> To integrate the care of patients, particularly those at risk of poor health outcomes, across the health system in order to improve patient </a:t>
              </a:r>
              <a:r>
                <a:rPr lang="en-AU" sz="1200" dirty="0" smtClean="0">
                  <a:solidFill>
                    <a:srgbClr val="000000"/>
                  </a:solidFill>
                  <a:effectLst/>
                  <a:latin typeface="Calibri"/>
                  <a:ea typeface="Times New Roman"/>
                </a:rPr>
                <a:t>and provider experience</a:t>
              </a:r>
              <a:r>
                <a:rPr lang="en-AU" sz="1200" dirty="0">
                  <a:solidFill>
                    <a:srgbClr val="000000"/>
                  </a:solidFill>
                  <a:effectLst/>
                  <a:latin typeface="Calibri"/>
                  <a:ea typeface="Times New Roman"/>
                </a:rPr>
                <a:t>, health outcome and efficiency.</a:t>
              </a:r>
              <a:endParaRPr lang="en-AU" sz="1200" dirty="0">
                <a:effectLst/>
                <a:latin typeface="Times New Roman"/>
                <a:ea typeface="Times New Roman"/>
              </a:endParaRPr>
            </a:p>
            <a:p>
              <a:pPr algn="ctr">
                <a:spcAft>
                  <a:spcPts val="0"/>
                </a:spcAft>
              </a:pPr>
              <a:r>
                <a:rPr lang="en-AU" sz="1200" dirty="0">
                  <a:effectLst/>
                  <a:latin typeface="Calibri"/>
                  <a:ea typeface="Times New Roman"/>
                </a:rPr>
                <a:t> </a:t>
              </a:r>
              <a:endParaRPr lang="en-AU" sz="1200" dirty="0">
                <a:effectLst/>
                <a:latin typeface="Times New Roman"/>
                <a:ea typeface="Times New Roman"/>
              </a:endParaRPr>
            </a:p>
          </p:txBody>
        </p:sp>
        <p:sp>
          <p:nvSpPr>
            <p:cNvPr id="8" name="Rectangle 7"/>
            <p:cNvSpPr/>
            <p:nvPr/>
          </p:nvSpPr>
          <p:spPr>
            <a:xfrm>
              <a:off x="103517" y="1966822"/>
              <a:ext cx="2527300" cy="122428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AU" sz="1200" b="1" dirty="0">
                  <a:solidFill>
                    <a:srgbClr val="FFFFFF"/>
                  </a:solidFill>
                  <a:effectLst/>
                  <a:latin typeface="Calibri"/>
                  <a:ea typeface="Times New Roman"/>
                </a:rPr>
                <a:t>Stakeholders – how do we meet community need?</a:t>
              </a:r>
              <a:endParaRPr lang="en-AU" sz="1200" dirty="0">
                <a:effectLst/>
                <a:latin typeface="Times New Roman"/>
                <a:ea typeface="Times New Roman"/>
              </a:endParaRPr>
            </a:p>
            <a:p>
              <a:pPr marL="174625" indent="-174625">
                <a:spcAft>
                  <a:spcPts val="0"/>
                </a:spcAft>
                <a:buAutoNum type="arabicPeriod"/>
              </a:pPr>
              <a:r>
                <a:rPr lang="en-AU" sz="1200" dirty="0" smtClean="0">
                  <a:solidFill>
                    <a:srgbClr val="FFFFFF"/>
                  </a:solidFill>
                  <a:effectLst/>
                  <a:latin typeface="Calibri"/>
                  <a:ea typeface="Times New Roman"/>
                </a:rPr>
                <a:t>Joint planning</a:t>
              </a:r>
            </a:p>
            <a:p>
              <a:pPr marL="174625" indent="-174625">
                <a:spcAft>
                  <a:spcPts val="0"/>
                </a:spcAft>
                <a:buAutoNum type="arabicPeriod"/>
              </a:pPr>
              <a:r>
                <a:rPr lang="en-AU" sz="1200" dirty="0" smtClean="0">
                  <a:solidFill>
                    <a:srgbClr val="FFFFFF"/>
                  </a:solidFill>
                  <a:effectLst/>
                  <a:latin typeface="Calibri"/>
                  <a:ea typeface="Times New Roman"/>
                </a:rPr>
                <a:t>Community </a:t>
              </a:r>
              <a:r>
                <a:rPr lang="en-AU" sz="1200" dirty="0">
                  <a:solidFill>
                    <a:srgbClr val="FFFFFF"/>
                  </a:solidFill>
                  <a:effectLst/>
                  <a:latin typeface="Calibri"/>
                  <a:ea typeface="Times New Roman"/>
                </a:rPr>
                <a:t>&amp; patient engagement</a:t>
              </a:r>
              <a:endParaRPr lang="en-AU" sz="1200" dirty="0">
                <a:effectLst/>
                <a:latin typeface="Times New Roman"/>
                <a:ea typeface="Times New Roman"/>
              </a:endParaRPr>
            </a:p>
          </p:txBody>
        </p:sp>
        <p:sp>
          <p:nvSpPr>
            <p:cNvPr id="9" name="Rectangle 8"/>
            <p:cNvSpPr/>
            <p:nvPr/>
          </p:nvSpPr>
          <p:spPr>
            <a:xfrm>
              <a:off x="2812212" y="1966822"/>
              <a:ext cx="2846705" cy="122428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AU" sz="1200" b="1" dirty="0">
                  <a:solidFill>
                    <a:srgbClr val="FFFFFF"/>
                  </a:solidFill>
                  <a:effectLst/>
                  <a:latin typeface="Calibri"/>
                  <a:ea typeface="Times New Roman"/>
                </a:rPr>
                <a:t>Process perspective- what do we need to excel at?</a:t>
              </a:r>
              <a:endParaRPr lang="en-AU" sz="1200" dirty="0">
                <a:effectLst/>
                <a:latin typeface="Times New Roman"/>
                <a:ea typeface="Times New Roman"/>
              </a:endParaRPr>
            </a:p>
            <a:p>
              <a:pPr marL="228600" indent="-228600">
                <a:spcAft>
                  <a:spcPts val="0"/>
                </a:spcAft>
              </a:pPr>
              <a:r>
                <a:rPr lang="en-AU" sz="1200" dirty="0" smtClean="0">
                  <a:solidFill>
                    <a:srgbClr val="FFFFFF"/>
                  </a:solidFill>
                  <a:effectLst/>
                  <a:latin typeface="Calibri"/>
                  <a:ea typeface="Times New Roman"/>
                </a:rPr>
                <a:t>3. ICT </a:t>
              </a:r>
              <a:r>
                <a:rPr lang="en-AU" sz="1200" dirty="0">
                  <a:solidFill>
                    <a:srgbClr val="FFFFFF"/>
                  </a:solidFill>
                  <a:effectLst/>
                  <a:latin typeface="Calibri"/>
                  <a:ea typeface="Times New Roman"/>
                </a:rPr>
                <a:t>to share </a:t>
              </a:r>
              <a:r>
                <a:rPr lang="en-AU" sz="1200" dirty="0" smtClean="0">
                  <a:solidFill>
                    <a:srgbClr val="FFFFFF"/>
                  </a:solidFill>
                  <a:effectLst/>
                  <a:latin typeface="Calibri"/>
                  <a:ea typeface="Times New Roman"/>
                </a:rPr>
                <a:t>information</a:t>
              </a:r>
            </a:p>
            <a:p>
              <a:pPr marL="228600" indent="-228600">
                <a:spcAft>
                  <a:spcPts val="0"/>
                </a:spcAft>
              </a:pPr>
              <a:r>
                <a:rPr lang="en-AU" sz="1200" dirty="0" smtClean="0">
                  <a:solidFill>
                    <a:srgbClr val="FFFFFF"/>
                  </a:solidFill>
                  <a:latin typeface="Calibri"/>
                  <a:ea typeface="Times New Roman"/>
                </a:rPr>
                <a:t>4. </a:t>
              </a:r>
              <a:r>
                <a:rPr lang="en-AU" sz="1200" dirty="0" smtClean="0">
                  <a:solidFill>
                    <a:srgbClr val="FFFFFF"/>
                  </a:solidFill>
                  <a:effectLst/>
                  <a:latin typeface="Calibri"/>
                  <a:ea typeface="Times New Roman"/>
                </a:rPr>
                <a:t>Shared </a:t>
              </a:r>
              <a:r>
                <a:rPr lang="en-AU" sz="1200" dirty="0">
                  <a:solidFill>
                    <a:srgbClr val="FFFFFF"/>
                  </a:solidFill>
                  <a:effectLst/>
                  <a:latin typeface="Calibri"/>
                  <a:ea typeface="Times New Roman"/>
                </a:rPr>
                <a:t>clinical priorities </a:t>
              </a:r>
              <a:r>
                <a:rPr lang="en-AU" sz="1200" dirty="0" smtClean="0">
                  <a:solidFill>
                    <a:srgbClr val="FFFFFF"/>
                  </a:solidFill>
                  <a:effectLst/>
                  <a:latin typeface="Calibri"/>
                  <a:ea typeface="Times New Roman"/>
                </a:rPr>
                <a:t>agreed</a:t>
              </a:r>
            </a:p>
            <a:p>
              <a:pPr marL="174625" indent="-174625">
                <a:spcAft>
                  <a:spcPts val="0"/>
                </a:spcAft>
              </a:pPr>
              <a:r>
                <a:rPr lang="en-AU" sz="1200" dirty="0" smtClean="0">
                  <a:solidFill>
                    <a:srgbClr val="FFFFFF"/>
                  </a:solidFill>
                  <a:latin typeface="Calibri"/>
                  <a:ea typeface="Times New Roman"/>
                </a:rPr>
                <a:t>5. </a:t>
              </a:r>
              <a:r>
                <a:rPr lang="en-AU" sz="1200" dirty="0" smtClean="0">
                  <a:solidFill>
                    <a:srgbClr val="FFFFFF"/>
                  </a:solidFill>
                  <a:effectLst/>
                  <a:latin typeface="Calibri"/>
                  <a:ea typeface="Times New Roman"/>
                </a:rPr>
                <a:t>Data </a:t>
              </a:r>
              <a:r>
                <a:rPr lang="en-AU" sz="1200" dirty="0">
                  <a:solidFill>
                    <a:srgbClr val="FFFFFF"/>
                  </a:solidFill>
                  <a:effectLst/>
                  <a:latin typeface="Calibri"/>
                  <a:ea typeface="Times New Roman"/>
                </a:rPr>
                <a:t>available as measurement tool for QI</a:t>
              </a:r>
              <a:endParaRPr lang="en-AU" sz="1200" dirty="0">
                <a:effectLst/>
                <a:latin typeface="Times New Roman"/>
                <a:ea typeface="Times New Roman"/>
              </a:endParaRPr>
            </a:p>
          </p:txBody>
        </p:sp>
        <p:sp>
          <p:nvSpPr>
            <p:cNvPr id="10" name="Rectangle 9"/>
            <p:cNvSpPr/>
            <p:nvPr/>
          </p:nvSpPr>
          <p:spPr>
            <a:xfrm>
              <a:off x="5840083" y="1966822"/>
              <a:ext cx="2665095" cy="122428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AU" sz="1200" b="1" dirty="0">
                  <a:solidFill>
                    <a:srgbClr val="FFFFFF"/>
                  </a:solidFill>
                  <a:effectLst/>
                  <a:latin typeface="Calibri"/>
                  <a:ea typeface="Times New Roman"/>
                </a:rPr>
                <a:t>What do we need to achieve to ensure sustainability?</a:t>
              </a:r>
              <a:endParaRPr lang="en-AU" sz="1200" dirty="0">
                <a:effectLst/>
                <a:latin typeface="Times New Roman"/>
                <a:ea typeface="Times New Roman"/>
              </a:endParaRPr>
            </a:p>
            <a:p>
              <a:pPr marL="174625" lvl="0" indent="-174625">
                <a:spcAft>
                  <a:spcPts val="0"/>
                </a:spcAft>
                <a:buFont typeface="+mj-lt"/>
                <a:buAutoNum type="arabicPeriod" startAt="6"/>
              </a:pPr>
              <a:r>
                <a:rPr lang="en-AU" sz="1200" dirty="0">
                  <a:solidFill>
                    <a:srgbClr val="FFFFFF"/>
                  </a:solidFill>
                  <a:effectLst/>
                  <a:latin typeface="Calibri"/>
                  <a:ea typeface="Times New Roman"/>
                </a:rPr>
                <a:t>Focus of care on geographical population</a:t>
              </a:r>
              <a:endParaRPr lang="en-AU" sz="1200" dirty="0">
                <a:effectLst/>
                <a:latin typeface="Times New Roman"/>
                <a:ea typeface="Times New Roman"/>
              </a:endParaRPr>
            </a:p>
            <a:p>
              <a:pPr marL="174625" lvl="0" indent="-174625">
                <a:spcAft>
                  <a:spcPts val="0"/>
                </a:spcAft>
                <a:buFont typeface="+mj-lt"/>
                <a:buAutoNum type="arabicPeriod" startAt="6"/>
              </a:pPr>
              <a:r>
                <a:rPr lang="en-AU" sz="1200" dirty="0">
                  <a:solidFill>
                    <a:srgbClr val="FFFFFF"/>
                  </a:solidFill>
                  <a:effectLst/>
                  <a:latin typeface="Calibri"/>
                  <a:ea typeface="Times New Roman"/>
                </a:rPr>
                <a:t>Incentives for support care coordination </a:t>
              </a:r>
              <a:endParaRPr lang="en-AU" sz="1200" dirty="0">
                <a:effectLst/>
                <a:latin typeface="Times New Roman"/>
                <a:ea typeface="Times New Roman"/>
              </a:endParaRPr>
            </a:p>
          </p:txBody>
        </p:sp>
        <p:sp>
          <p:nvSpPr>
            <p:cNvPr id="11" name="Rectangle 10"/>
            <p:cNvSpPr/>
            <p:nvPr/>
          </p:nvSpPr>
          <p:spPr>
            <a:xfrm>
              <a:off x="103517" y="3303917"/>
              <a:ext cx="8401673" cy="828135"/>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AU" sz="1200" b="1">
                  <a:solidFill>
                    <a:srgbClr val="FFFFFF"/>
                  </a:solidFill>
                  <a:effectLst/>
                  <a:latin typeface="Calibri"/>
                  <a:ea typeface="Times New Roman"/>
                </a:rPr>
                <a:t>Learning, growth &amp; change – people and culture</a:t>
              </a:r>
              <a:endParaRPr lang="en-AU" sz="1200">
                <a:effectLst/>
                <a:latin typeface="Times New Roman"/>
                <a:ea typeface="Times New Roman"/>
              </a:endParaRPr>
            </a:p>
            <a:p>
              <a:pPr indent="-269875">
                <a:spcAft>
                  <a:spcPts val="0"/>
                </a:spcAft>
              </a:pPr>
              <a:r>
                <a:rPr lang="en-AU" sz="1200">
                  <a:solidFill>
                    <a:srgbClr val="FFFFFF"/>
                  </a:solidFill>
                  <a:effectLst/>
                  <a:latin typeface="Calibri"/>
                  <a:ea typeface="Times New Roman"/>
                </a:rPr>
                <a:t>8.    Appropriately train workforce with acceptance of values of working together </a:t>
              </a:r>
              <a:endParaRPr lang="en-AU" sz="1200">
                <a:effectLst/>
                <a:latin typeface="Times New Roman"/>
                <a:ea typeface="Times New Roman"/>
              </a:endParaRPr>
            </a:p>
            <a:p>
              <a:pPr indent="-269875">
                <a:spcAft>
                  <a:spcPts val="0"/>
                </a:spcAft>
              </a:pPr>
              <a:r>
                <a:rPr lang="en-AU" sz="1200">
                  <a:solidFill>
                    <a:srgbClr val="FFFFFF"/>
                  </a:solidFill>
                  <a:effectLst/>
                  <a:latin typeface="Calibri"/>
                  <a:ea typeface="Times New Roman"/>
                </a:rPr>
                <a:t>9.    Culture of system innovation</a:t>
              </a:r>
              <a:endParaRPr lang="en-AU" sz="1200">
                <a:effectLst/>
                <a:latin typeface="Times New Roman"/>
                <a:ea typeface="Times New Roman"/>
              </a:endParaRPr>
            </a:p>
            <a:p>
              <a:pPr indent="-269875">
                <a:spcAft>
                  <a:spcPts val="0"/>
                </a:spcAft>
              </a:pPr>
              <a:r>
                <a:rPr lang="en-AU" sz="1200">
                  <a:solidFill>
                    <a:srgbClr val="FFFFFF"/>
                  </a:solidFill>
                  <a:effectLst/>
                  <a:latin typeface="Calibri"/>
                  <a:ea typeface="Times New Roman"/>
                </a:rPr>
                <a:t>10.  Change supported and collaborative</a:t>
              </a:r>
              <a:endParaRPr lang="en-AU" sz="1200">
                <a:effectLst/>
                <a:latin typeface="Times New Roman"/>
                <a:ea typeface="Times New Roman"/>
              </a:endParaRPr>
            </a:p>
            <a:p>
              <a:pPr algn="ctr">
                <a:spcAft>
                  <a:spcPts val="0"/>
                </a:spcAft>
              </a:pPr>
              <a:r>
                <a:rPr lang="en-AU" sz="1200">
                  <a:effectLst/>
                  <a:latin typeface="Times New Roman"/>
                  <a:ea typeface="Times New Roman"/>
                </a:rPr>
                <a:t> </a:t>
              </a:r>
            </a:p>
          </p:txBody>
        </p:sp>
        <p:sp>
          <p:nvSpPr>
            <p:cNvPr id="12" name="Rectangle 11"/>
            <p:cNvSpPr/>
            <p:nvPr/>
          </p:nvSpPr>
          <p:spPr>
            <a:xfrm>
              <a:off x="103517" y="4278701"/>
              <a:ext cx="8401673" cy="327804"/>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AU" sz="1200" b="1">
                  <a:solidFill>
                    <a:srgbClr val="000000"/>
                  </a:solidFill>
                  <a:effectLst/>
                  <a:latin typeface="Calibri"/>
                  <a:ea typeface="Times New Roman"/>
                </a:rPr>
                <a:t>VALUES</a:t>
              </a:r>
              <a:r>
                <a:rPr lang="en-AU" sz="1200">
                  <a:solidFill>
                    <a:srgbClr val="000000"/>
                  </a:solidFill>
                  <a:effectLst/>
                  <a:latin typeface="Calibri"/>
                  <a:ea typeface="Times New Roman"/>
                </a:rPr>
                <a:t>: ‘Right care, right place, right time’</a:t>
              </a:r>
              <a:endParaRPr lang="en-AU" sz="1200">
                <a:effectLst/>
                <a:latin typeface="Times New Roman"/>
                <a:ea typeface="Times New Roman"/>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8962978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through shared aims, shared learning and shared measures</a:t>
            </a:r>
            <a:endParaRPr lang="en-US" dirty="0"/>
          </a:p>
        </p:txBody>
      </p:sp>
      <p:pic>
        <p:nvPicPr>
          <p:cNvPr id="4" name="Content Placeholder 3"/>
          <p:cNvPicPr>
            <a:picLocks noGrp="1" noChangeAspect="1"/>
          </p:cNvPicPr>
          <p:nvPr>
            <p:ph sz="quarter" idx="10"/>
          </p:nvPr>
        </p:nvPicPr>
        <p:blipFill>
          <a:blip r:embed="rId2">
            <a:alphaModFix amt="70000"/>
          </a:blip>
          <a:srcRect/>
          <a:stretch>
            <a:fillRect/>
          </a:stretch>
        </p:blipFill>
        <p:spPr>
          <a:xfrm>
            <a:off x="5200390" y="1453792"/>
            <a:ext cx="6870801" cy="3669722"/>
          </a:xfrm>
        </p:spPr>
      </p:pic>
      <p:pic>
        <p:nvPicPr>
          <p:cNvPr id="5" name="Picture 3"/>
          <p:cNvPicPr>
            <a:picLocks noChangeAspect="1"/>
          </p:cNvPicPr>
          <p:nvPr/>
        </p:nvPicPr>
        <p:blipFill>
          <a:blip r:embed="rId3"/>
          <a:srcRect/>
          <a:stretch>
            <a:fillRect/>
          </a:stretch>
        </p:blipFill>
        <p:spPr bwMode="auto">
          <a:xfrm>
            <a:off x="357046" y="1215387"/>
            <a:ext cx="4639185" cy="2839183"/>
          </a:xfrm>
          <a:prstGeom prst="rect">
            <a:avLst/>
          </a:prstGeom>
          <a:noFill/>
          <a:ln w="9525">
            <a:noFill/>
            <a:miter lim="800000"/>
            <a:headEnd/>
            <a:tailEnd/>
          </a:ln>
        </p:spPr>
      </p:pic>
      <p:sp>
        <p:nvSpPr>
          <p:cNvPr id="9" name="Content Placeholder 2"/>
          <p:cNvSpPr txBox="1">
            <a:spLocks/>
          </p:cNvSpPr>
          <p:nvPr/>
        </p:nvSpPr>
        <p:spPr>
          <a:xfrm>
            <a:off x="241685" y="4067270"/>
            <a:ext cx="7831283" cy="24225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1"/>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defRPr/>
            </a:pPr>
            <a:r>
              <a:rPr lang="en-GB" sz="1800" dirty="0" smtClean="0">
                <a:solidFill>
                  <a:srgbClr val="002060"/>
                </a:solidFill>
              </a:rPr>
              <a:t>Common Minimum Dataset - six sections:</a:t>
            </a:r>
          </a:p>
          <a:p>
            <a:pPr marL="971550" lvl="1" indent="-514350">
              <a:buFont typeface="+mj-lt"/>
              <a:buAutoNum type="arabicPeriod"/>
              <a:defRPr/>
            </a:pPr>
            <a:r>
              <a:rPr lang="en-GB" sz="1800" dirty="0" smtClean="0">
                <a:solidFill>
                  <a:srgbClr val="002060"/>
                </a:solidFill>
              </a:rPr>
              <a:t>Demographics</a:t>
            </a:r>
          </a:p>
          <a:p>
            <a:pPr marL="971550" lvl="1" indent="-514350">
              <a:buFont typeface="+mj-lt"/>
              <a:buAutoNum type="arabicPeriod"/>
              <a:defRPr/>
            </a:pPr>
            <a:r>
              <a:rPr lang="en-GB" sz="1800" dirty="0" smtClean="0">
                <a:solidFill>
                  <a:srgbClr val="002060"/>
                </a:solidFill>
              </a:rPr>
              <a:t>Referral</a:t>
            </a:r>
          </a:p>
          <a:p>
            <a:pPr marL="971550" lvl="1" indent="-514350">
              <a:buFont typeface="+mj-lt"/>
              <a:buAutoNum type="arabicPeriod"/>
              <a:defRPr/>
            </a:pPr>
            <a:r>
              <a:rPr lang="en-GB" sz="1800" dirty="0" smtClean="0">
                <a:solidFill>
                  <a:srgbClr val="002060"/>
                </a:solidFill>
              </a:rPr>
              <a:t>Home Care</a:t>
            </a:r>
          </a:p>
          <a:p>
            <a:pPr marL="971550" lvl="1" indent="-514350">
              <a:buFont typeface="+mj-lt"/>
              <a:buAutoNum type="arabicPeriod"/>
              <a:defRPr/>
            </a:pPr>
            <a:r>
              <a:rPr lang="en-GB" sz="1800" dirty="0" smtClean="0">
                <a:solidFill>
                  <a:srgbClr val="002060"/>
                </a:solidFill>
              </a:rPr>
              <a:t>Intervention</a:t>
            </a:r>
          </a:p>
          <a:p>
            <a:pPr marL="971550" lvl="1" indent="-514350">
              <a:buFont typeface="+mj-lt"/>
              <a:buAutoNum type="arabicPeriod"/>
              <a:defRPr/>
            </a:pPr>
            <a:r>
              <a:rPr lang="en-GB" sz="1800" dirty="0" smtClean="0">
                <a:solidFill>
                  <a:srgbClr val="002060"/>
                </a:solidFill>
              </a:rPr>
              <a:t>Discharge</a:t>
            </a:r>
          </a:p>
          <a:p>
            <a:pPr marL="971550" lvl="1" indent="-514350">
              <a:buFont typeface="+mj-lt"/>
              <a:buAutoNum type="arabicPeriod"/>
              <a:defRPr/>
            </a:pPr>
            <a:r>
              <a:rPr lang="en-GB" sz="1800" dirty="0" smtClean="0">
                <a:solidFill>
                  <a:srgbClr val="002060"/>
                </a:solidFill>
              </a:rPr>
              <a:t>Additional Referrals - within intermediate care</a:t>
            </a:r>
          </a:p>
        </p:txBody>
      </p:sp>
      <p:sp>
        <p:nvSpPr>
          <p:cNvPr id="10" name="TextBox 9"/>
          <p:cNvSpPr txBox="1"/>
          <p:nvPr/>
        </p:nvSpPr>
        <p:spPr>
          <a:xfrm>
            <a:off x="4301076" y="5144246"/>
            <a:ext cx="7892727" cy="584775"/>
          </a:xfrm>
          <a:prstGeom prst="rect">
            <a:avLst/>
          </a:prstGeom>
          <a:noFill/>
        </p:spPr>
        <p:txBody>
          <a:bodyPr wrap="square" rtlCol="0">
            <a:spAutoFit/>
          </a:bodyPr>
          <a:lstStyle/>
          <a:p>
            <a:pPr algn="r"/>
            <a:r>
              <a:rPr lang="en-GB" sz="1600" dirty="0">
                <a:solidFill>
                  <a:srgbClr val="FF0000"/>
                </a:solidFill>
              </a:rPr>
              <a:t>Full dataset document </a:t>
            </a:r>
            <a:r>
              <a:rPr lang="en-GB" sz="1600" dirty="0" smtClean="0">
                <a:solidFill>
                  <a:srgbClr val="FF0000"/>
                </a:solidFill>
              </a:rPr>
              <a:t>and </a:t>
            </a:r>
            <a:r>
              <a:rPr lang="en-GB" sz="1600" smtClean="0">
                <a:solidFill>
                  <a:srgbClr val="FF0000"/>
                </a:solidFill>
              </a:rPr>
              <a:t>more information can </a:t>
            </a:r>
            <a:r>
              <a:rPr lang="en-GB" sz="1600" dirty="0">
                <a:solidFill>
                  <a:srgbClr val="FF0000"/>
                </a:solidFill>
              </a:rPr>
              <a:t>be found at: </a:t>
            </a:r>
            <a:r>
              <a:rPr lang="en-GB" sz="1600" dirty="0">
                <a:solidFill>
                  <a:srgbClr val="002060"/>
                </a:solidFill>
                <a:hlinkClick r:id="rId4"/>
              </a:rPr>
              <a:t>http://</a:t>
            </a:r>
            <a:r>
              <a:rPr lang="en-GB" sz="1600" dirty="0" smtClean="0">
                <a:solidFill>
                  <a:srgbClr val="002060"/>
                </a:solidFill>
                <a:hlinkClick r:id="rId4"/>
              </a:rPr>
              <a:t>www.knowledge.scot.nhs.uk/chin/intermediate-care.aspx</a:t>
            </a:r>
            <a:endParaRPr lang="en-GB" sz="1600" dirty="0">
              <a:solidFill>
                <a:srgbClr val="00206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842042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54416" y="1479554"/>
            <a:ext cx="7888877" cy="4176464"/>
          </a:xfrm>
          <a:prstGeom prst="rect">
            <a:avLst/>
          </a:prstGeom>
        </p:spPr>
      </p:pic>
      <p:sp>
        <p:nvSpPr>
          <p:cNvPr id="21506" name="Title 1"/>
          <p:cNvSpPr>
            <a:spLocks noGrp="1"/>
          </p:cNvSpPr>
          <p:nvPr>
            <p:ph type="title"/>
          </p:nvPr>
        </p:nvSpPr>
        <p:spPr/>
        <p:txBody>
          <a:bodyPr>
            <a:normAutofit fontScale="90000"/>
          </a:bodyPr>
          <a:lstStyle/>
          <a:p>
            <a:r>
              <a:rPr lang="en-GB" sz="3200" smtClean="0"/>
              <a:t>Training </a:t>
            </a:r>
            <a:r>
              <a:rPr lang="en-GB" sz="3200" dirty="0" smtClean="0"/>
              <a:t>in the </a:t>
            </a:r>
            <a:br>
              <a:rPr lang="en-GB" sz="3200" dirty="0" smtClean="0"/>
            </a:br>
            <a:r>
              <a:rPr lang="en-GB" sz="3200" dirty="0" smtClean="0"/>
              <a:t>Nuka Health System, Alaska</a:t>
            </a:r>
          </a:p>
        </p:txBody>
      </p:sp>
      <p:sp>
        <p:nvSpPr>
          <p:cNvPr id="6" name="Content Placeholder 5"/>
          <p:cNvSpPr>
            <a:spLocks noGrp="1"/>
          </p:cNvSpPr>
          <p:nvPr>
            <p:ph sz="quarter" idx="10"/>
          </p:nvPr>
        </p:nvSpPr>
        <p:spPr>
          <a:xfrm>
            <a:off x="455271" y="2278196"/>
            <a:ext cx="4622800" cy="3377822"/>
          </a:xfrm>
        </p:spPr>
        <p:txBody>
          <a:bodyPr rtlCol="0">
            <a:noAutofit/>
          </a:bodyPr>
          <a:lstStyle/>
          <a:p>
            <a:pPr>
              <a:defRPr/>
            </a:pPr>
            <a:r>
              <a:rPr lang="en-GB" sz="2000" dirty="0" smtClean="0"/>
              <a:t>Development Centre with 11 Departments of Learning</a:t>
            </a:r>
          </a:p>
          <a:p>
            <a:pPr>
              <a:defRPr/>
            </a:pPr>
            <a:r>
              <a:rPr lang="en-GB" sz="2000" dirty="0" smtClean="0"/>
              <a:t>Mandatory annual CPD programme for everyone</a:t>
            </a:r>
          </a:p>
          <a:p>
            <a:pPr>
              <a:defRPr/>
            </a:pPr>
            <a:r>
              <a:rPr lang="en-GB" sz="2000" dirty="0"/>
              <a:t>RAISE </a:t>
            </a:r>
            <a:r>
              <a:rPr lang="en-GB" sz="2000" dirty="0" smtClean="0"/>
              <a:t>programme</a:t>
            </a:r>
          </a:p>
          <a:p>
            <a:pPr>
              <a:defRPr/>
            </a:pPr>
            <a:r>
              <a:rPr lang="en-GB" sz="2000" dirty="0" smtClean="0"/>
              <a:t>Community engagement and patient education programmes</a:t>
            </a:r>
            <a:endParaRPr lang="en-GB" sz="2000" dirty="0"/>
          </a:p>
        </p:txBody>
      </p:sp>
      <p:pic>
        <p:nvPicPr>
          <p:cNvPr id="21508" name="Content Placeholder 3"/>
          <p:cNvPicPr>
            <a:picLocks noChangeAspect="1"/>
          </p:cNvPicPr>
          <p:nvPr/>
        </p:nvPicPr>
        <p:blipFill>
          <a:blip r:embed="rId3"/>
          <a:srcRect/>
          <a:stretch>
            <a:fillRect/>
          </a:stretch>
        </p:blipFill>
        <p:spPr bwMode="auto">
          <a:xfrm>
            <a:off x="9168344" y="116632"/>
            <a:ext cx="2774949" cy="1123950"/>
          </a:xfrm>
          <a:prstGeom prst="rect">
            <a:avLst/>
          </a:prstGeom>
          <a:noFill/>
          <a:ln w="9525">
            <a:noFill/>
            <a:miter lim="800000"/>
            <a:headEnd/>
            <a:tailEnd/>
          </a:ln>
        </p:spPr>
      </p:pic>
      <p:sp>
        <p:nvSpPr>
          <p:cNvPr id="2" name="TextBox 1"/>
          <p:cNvSpPr txBox="1"/>
          <p:nvPr/>
        </p:nvSpPr>
        <p:spPr>
          <a:xfrm>
            <a:off x="1265500" y="5833641"/>
            <a:ext cx="10247453" cy="369332"/>
          </a:xfrm>
          <a:prstGeom prst="rect">
            <a:avLst/>
          </a:prstGeom>
          <a:noFill/>
        </p:spPr>
        <p:txBody>
          <a:bodyPr wrap="square" rtlCol="0">
            <a:spAutoFit/>
          </a:bodyPr>
          <a:lstStyle/>
          <a:p>
            <a:pPr algn="ctr"/>
            <a:r>
              <a:rPr lang="en-US" b="1" dirty="0" smtClean="0"/>
              <a:t>“</a:t>
            </a:r>
            <a:r>
              <a:rPr lang="en-US" b="1" smtClean="0"/>
              <a:t>The soft skills are the hard skills.”</a:t>
            </a:r>
            <a:endParaRPr lang="en-US" b="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67813079"/>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1393276" y="1280064"/>
            <a:ext cx="3421791" cy="300082"/>
          </a:xfrm>
          <a:prstGeom prst="rect">
            <a:avLst/>
          </a:prstGeom>
          <a:noFill/>
        </p:spPr>
        <p:txBody>
          <a:bodyPr wrap="square" rtlCol="0">
            <a:spAutoFit/>
          </a:bodyPr>
          <a:lstStyle/>
          <a:p>
            <a:pPr algn="ctr"/>
            <a:r>
              <a:rPr lang="en-GB" sz="1350" u="sng" dirty="0"/>
              <a:t>Change Management Steps</a:t>
            </a:r>
          </a:p>
        </p:txBody>
      </p:sp>
      <p:sp>
        <p:nvSpPr>
          <p:cNvPr id="7" name="TextBox 6"/>
          <p:cNvSpPr txBox="1"/>
          <p:nvPr/>
        </p:nvSpPr>
        <p:spPr>
          <a:xfrm>
            <a:off x="5736162" y="1285030"/>
            <a:ext cx="2523112" cy="300082"/>
          </a:xfrm>
          <a:prstGeom prst="rect">
            <a:avLst/>
          </a:prstGeom>
          <a:noFill/>
        </p:spPr>
        <p:txBody>
          <a:bodyPr wrap="none" rtlCol="0">
            <a:spAutoFit/>
          </a:bodyPr>
          <a:lstStyle/>
          <a:p>
            <a:pPr algn="ctr"/>
            <a:r>
              <a:rPr lang="en-GB" sz="1350" u="sng" dirty="0"/>
              <a:t>Relationship Building Activities</a:t>
            </a:r>
          </a:p>
        </p:txBody>
      </p:sp>
      <p:sp>
        <p:nvSpPr>
          <p:cNvPr id="8" name="TextBox 7"/>
          <p:cNvSpPr txBox="1"/>
          <p:nvPr/>
        </p:nvSpPr>
        <p:spPr>
          <a:xfrm>
            <a:off x="10160076" y="3308890"/>
            <a:ext cx="562953" cy="300082"/>
          </a:xfrm>
          <a:prstGeom prst="rect">
            <a:avLst/>
          </a:prstGeom>
          <a:noFill/>
        </p:spPr>
        <p:txBody>
          <a:bodyPr wrap="none" rtlCol="0">
            <a:spAutoFit/>
          </a:bodyPr>
          <a:lstStyle/>
          <a:p>
            <a:pPr algn="ctr"/>
            <a:r>
              <a:rPr lang="en-GB" sz="1350" dirty="0"/>
              <a:t>Time</a:t>
            </a:r>
          </a:p>
        </p:txBody>
      </p:sp>
      <p:cxnSp>
        <p:nvCxnSpPr>
          <p:cNvPr id="10" name="Straight Arrow Connector 9"/>
          <p:cNvCxnSpPr/>
          <p:nvPr/>
        </p:nvCxnSpPr>
        <p:spPr>
          <a:xfrm>
            <a:off x="9855375" y="1795033"/>
            <a:ext cx="38636" cy="3873321"/>
          </a:xfrm>
          <a:prstGeom prst="straightConnector1">
            <a:avLst/>
          </a:prstGeom>
          <a:ln w="38100">
            <a:solidFill>
              <a:srgbClr val="0070C0"/>
            </a:solidFill>
            <a:prstDash val="sysDash"/>
            <a:tailEnd type="stealth"/>
          </a:ln>
        </p:spPr>
        <p:style>
          <a:lnRef idx="1">
            <a:schemeClr val="accent1"/>
          </a:lnRef>
          <a:fillRef idx="0">
            <a:schemeClr val="accent1"/>
          </a:fillRef>
          <a:effectRef idx="0">
            <a:schemeClr val="accent1"/>
          </a:effectRef>
          <a:fontRef idx="minor">
            <a:schemeClr val="tx1"/>
          </a:fontRef>
        </p:style>
      </p:cxnSp>
      <p:sp>
        <p:nvSpPr>
          <p:cNvPr id="11" name="Diamond 10"/>
          <p:cNvSpPr/>
          <p:nvPr/>
        </p:nvSpPr>
        <p:spPr>
          <a:xfrm>
            <a:off x="4995330" y="1930006"/>
            <a:ext cx="402447" cy="33762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Diamond 11"/>
          <p:cNvSpPr/>
          <p:nvPr/>
        </p:nvSpPr>
        <p:spPr>
          <a:xfrm>
            <a:off x="5020710" y="3708485"/>
            <a:ext cx="402447" cy="33762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Diamond 12"/>
          <p:cNvSpPr/>
          <p:nvPr/>
        </p:nvSpPr>
        <p:spPr>
          <a:xfrm>
            <a:off x="6017012" y="2586930"/>
            <a:ext cx="402447" cy="33762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Diamond 13"/>
          <p:cNvSpPr/>
          <p:nvPr/>
        </p:nvSpPr>
        <p:spPr>
          <a:xfrm>
            <a:off x="7071396" y="5517810"/>
            <a:ext cx="402447" cy="33762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Diamond 15"/>
          <p:cNvSpPr/>
          <p:nvPr/>
        </p:nvSpPr>
        <p:spPr>
          <a:xfrm>
            <a:off x="7081594" y="3856765"/>
            <a:ext cx="402447" cy="33762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7" name="Diamond 16"/>
          <p:cNvSpPr/>
          <p:nvPr/>
        </p:nvSpPr>
        <p:spPr>
          <a:xfrm>
            <a:off x="6017012" y="4438845"/>
            <a:ext cx="402447" cy="33762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19" name="Straight Connector 18"/>
          <p:cNvCxnSpPr>
            <a:stCxn id="11" idx="2"/>
            <a:endCxn id="12" idx="0"/>
          </p:cNvCxnSpPr>
          <p:nvPr/>
        </p:nvCxnSpPr>
        <p:spPr>
          <a:xfrm>
            <a:off x="5196491" y="2267536"/>
            <a:ext cx="25380" cy="144095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640021" y="2006810"/>
            <a:ext cx="1375027" cy="253916"/>
          </a:xfrm>
          <a:prstGeom prst="rect">
            <a:avLst/>
          </a:prstGeom>
          <a:noFill/>
        </p:spPr>
        <p:txBody>
          <a:bodyPr wrap="none" rtlCol="0">
            <a:spAutoFit/>
          </a:bodyPr>
          <a:lstStyle/>
          <a:p>
            <a:pPr algn="ctr"/>
            <a:r>
              <a:rPr lang="en-GB" sz="1050" i="1" dirty="0"/>
              <a:t>Needs Assessment</a:t>
            </a:r>
          </a:p>
        </p:txBody>
      </p:sp>
      <p:sp>
        <p:nvSpPr>
          <p:cNvPr id="21" name="TextBox 20"/>
          <p:cNvSpPr txBox="1"/>
          <p:nvPr/>
        </p:nvSpPr>
        <p:spPr>
          <a:xfrm>
            <a:off x="2525298" y="3942257"/>
            <a:ext cx="1679638" cy="253916"/>
          </a:xfrm>
          <a:prstGeom prst="rect">
            <a:avLst/>
          </a:prstGeom>
          <a:noFill/>
        </p:spPr>
        <p:txBody>
          <a:bodyPr wrap="none" rtlCol="0">
            <a:spAutoFit/>
          </a:bodyPr>
          <a:lstStyle/>
          <a:p>
            <a:pPr algn="ctr"/>
            <a:r>
              <a:rPr lang="en-GB" sz="1050" i="1" dirty="0"/>
              <a:t>Establishing mutual gain</a:t>
            </a:r>
          </a:p>
        </p:txBody>
      </p:sp>
      <p:sp>
        <p:nvSpPr>
          <p:cNvPr id="22" name="TextBox 21"/>
          <p:cNvSpPr txBox="1"/>
          <p:nvPr/>
        </p:nvSpPr>
        <p:spPr>
          <a:xfrm>
            <a:off x="2843485" y="3580778"/>
            <a:ext cx="1043393" cy="253916"/>
          </a:xfrm>
          <a:prstGeom prst="rect">
            <a:avLst/>
          </a:prstGeom>
          <a:noFill/>
        </p:spPr>
        <p:txBody>
          <a:bodyPr wrap="none" rtlCol="0">
            <a:spAutoFit/>
          </a:bodyPr>
          <a:lstStyle/>
          <a:p>
            <a:pPr algn="ctr"/>
            <a:r>
              <a:rPr lang="en-GB" sz="1050" i="1" dirty="0"/>
              <a:t>Strategic plan</a:t>
            </a:r>
          </a:p>
        </p:txBody>
      </p:sp>
      <p:sp>
        <p:nvSpPr>
          <p:cNvPr id="23" name="TextBox 22"/>
          <p:cNvSpPr txBox="1"/>
          <p:nvPr/>
        </p:nvSpPr>
        <p:spPr>
          <a:xfrm>
            <a:off x="2647438" y="2434322"/>
            <a:ext cx="1382654" cy="253916"/>
          </a:xfrm>
          <a:prstGeom prst="rect">
            <a:avLst/>
          </a:prstGeom>
          <a:noFill/>
        </p:spPr>
        <p:txBody>
          <a:bodyPr wrap="none" rtlCol="0">
            <a:spAutoFit/>
          </a:bodyPr>
          <a:lstStyle/>
          <a:p>
            <a:pPr algn="ctr"/>
            <a:r>
              <a:rPr lang="en-GB" sz="1050" i="1" dirty="0"/>
              <a:t>Situational Analysis</a:t>
            </a:r>
          </a:p>
        </p:txBody>
      </p:sp>
      <p:sp>
        <p:nvSpPr>
          <p:cNvPr id="24" name="TextBox 23"/>
          <p:cNvSpPr txBox="1"/>
          <p:nvPr/>
        </p:nvSpPr>
        <p:spPr>
          <a:xfrm>
            <a:off x="2467843" y="2832320"/>
            <a:ext cx="1741967" cy="253916"/>
          </a:xfrm>
          <a:prstGeom prst="rect">
            <a:avLst/>
          </a:prstGeom>
          <a:noFill/>
        </p:spPr>
        <p:txBody>
          <a:bodyPr wrap="none" rtlCol="0">
            <a:spAutoFit/>
          </a:bodyPr>
          <a:lstStyle/>
          <a:p>
            <a:pPr algn="ctr"/>
            <a:r>
              <a:rPr lang="en-GB" sz="1050" i="1" dirty="0"/>
              <a:t>Value Case Development</a:t>
            </a:r>
          </a:p>
        </p:txBody>
      </p:sp>
      <p:sp>
        <p:nvSpPr>
          <p:cNvPr id="25" name="TextBox 24"/>
          <p:cNvSpPr txBox="1"/>
          <p:nvPr/>
        </p:nvSpPr>
        <p:spPr>
          <a:xfrm>
            <a:off x="2369319" y="3207319"/>
            <a:ext cx="1939015" cy="253916"/>
          </a:xfrm>
          <a:prstGeom prst="rect">
            <a:avLst/>
          </a:prstGeom>
          <a:noFill/>
        </p:spPr>
        <p:txBody>
          <a:bodyPr wrap="none" rtlCol="0">
            <a:spAutoFit/>
          </a:bodyPr>
          <a:lstStyle/>
          <a:p>
            <a:pPr algn="ctr"/>
            <a:r>
              <a:rPr lang="en-GB" sz="1050" i="1" dirty="0"/>
              <a:t>Vison and mission statement</a:t>
            </a:r>
          </a:p>
        </p:txBody>
      </p:sp>
      <p:sp>
        <p:nvSpPr>
          <p:cNvPr id="26" name="TextBox 25"/>
          <p:cNvSpPr txBox="1"/>
          <p:nvPr/>
        </p:nvSpPr>
        <p:spPr>
          <a:xfrm>
            <a:off x="2762006" y="4340254"/>
            <a:ext cx="1155494" cy="253916"/>
          </a:xfrm>
          <a:prstGeom prst="rect">
            <a:avLst/>
          </a:prstGeom>
          <a:noFill/>
        </p:spPr>
        <p:txBody>
          <a:bodyPr wrap="none" rtlCol="0">
            <a:spAutoFit/>
          </a:bodyPr>
          <a:lstStyle/>
          <a:p>
            <a:pPr algn="ctr"/>
            <a:r>
              <a:rPr lang="en-GB" sz="1050" i="1" dirty="0"/>
              <a:t>Communication</a:t>
            </a:r>
          </a:p>
        </p:txBody>
      </p:sp>
      <p:sp>
        <p:nvSpPr>
          <p:cNvPr id="27" name="TextBox 26"/>
          <p:cNvSpPr txBox="1"/>
          <p:nvPr/>
        </p:nvSpPr>
        <p:spPr>
          <a:xfrm>
            <a:off x="2609101" y="4738251"/>
            <a:ext cx="1402707" cy="415498"/>
          </a:xfrm>
          <a:prstGeom prst="rect">
            <a:avLst/>
          </a:prstGeom>
          <a:noFill/>
        </p:spPr>
        <p:txBody>
          <a:bodyPr wrap="none" rtlCol="0">
            <a:spAutoFit/>
          </a:bodyPr>
          <a:lstStyle/>
          <a:p>
            <a:pPr algn="ctr"/>
            <a:r>
              <a:rPr lang="en-GB" sz="1050" i="1" dirty="0"/>
              <a:t>Implementation and</a:t>
            </a:r>
          </a:p>
          <a:p>
            <a:pPr algn="ctr"/>
            <a:r>
              <a:rPr lang="en-GB" sz="1050" i="1" dirty="0"/>
              <a:t>institutionalisation</a:t>
            </a:r>
          </a:p>
        </p:txBody>
      </p:sp>
      <p:sp>
        <p:nvSpPr>
          <p:cNvPr id="28" name="TextBox 27"/>
          <p:cNvSpPr txBox="1"/>
          <p:nvPr/>
        </p:nvSpPr>
        <p:spPr>
          <a:xfrm>
            <a:off x="400091" y="3423388"/>
            <a:ext cx="1267923" cy="415498"/>
          </a:xfrm>
          <a:prstGeom prst="rect">
            <a:avLst/>
          </a:prstGeom>
          <a:noFill/>
        </p:spPr>
        <p:txBody>
          <a:bodyPr wrap="none" rtlCol="0">
            <a:spAutoFit/>
          </a:bodyPr>
          <a:lstStyle/>
          <a:p>
            <a:pPr algn="ctr"/>
            <a:r>
              <a:rPr lang="en-GB" sz="1050" i="1" dirty="0"/>
              <a:t>Feedback Loop</a:t>
            </a:r>
          </a:p>
          <a:p>
            <a:pPr algn="ctr"/>
            <a:r>
              <a:rPr lang="en-GB" sz="1050" i="1" dirty="0"/>
              <a:t>Cycle of Learning</a:t>
            </a:r>
          </a:p>
        </p:txBody>
      </p:sp>
      <p:sp>
        <p:nvSpPr>
          <p:cNvPr id="29" name="TextBox 28"/>
          <p:cNvSpPr txBox="1"/>
          <p:nvPr/>
        </p:nvSpPr>
        <p:spPr>
          <a:xfrm>
            <a:off x="2772051" y="5294113"/>
            <a:ext cx="1110785" cy="415498"/>
          </a:xfrm>
          <a:prstGeom prst="rect">
            <a:avLst/>
          </a:prstGeom>
          <a:noFill/>
        </p:spPr>
        <p:txBody>
          <a:bodyPr wrap="none" rtlCol="0">
            <a:spAutoFit/>
          </a:bodyPr>
          <a:lstStyle/>
          <a:p>
            <a:pPr algn="ctr"/>
            <a:r>
              <a:rPr lang="en-GB" sz="1050" i="1" dirty="0"/>
              <a:t>Monitoring and </a:t>
            </a:r>
          </a:p>
          <a:p>
            <a:pPr algn="ctr"/>
            <a:r>
              <a:rPr lang="en-GB" sz="1050" i="1" dirty="0"/>
              <a:t>evaluation</a:t>
            </a:r>
          </a:p>
        </p:txBody>
      </p:sp>
      <p:cxnSp>
        <p:nvCxnSpPr>
          <p:cNvPr id="35" name="Straight Connector 34"/>
          <p:cNvCxnSpPr>
            <a:stCxn id="13" idx="2"/>
            <a:endCxn id="17" idx="0"/>
          </p:cNvCxnSpPr>
          <p:nvPr/>
        </p:nvCxnSpPr>
        <p:spPr>
          <a:xfrm flipH="1">
            <a:off x="6218235" y="2924465"/>
            <a:ext cx="1" cy="1514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6" idx="2"/>
            <a:endCxn id="14" idx="0"/>
          </p:cNvCxnSpPr>
          <p:nvPr/>
        </p:nvCxnSpPr>
        <p:spPr>
          <a:xfrm flipH="1">
            <a:off x="7272660" y="4194390"/>
            <a:ext cx="10151" cy="1323326"/>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727426" y="3836723"/>
            <a:ext cx="1687134" cy="415498"/>
          </a:xfrm>
          <a:prstGeom prst="rect">
            <a:avLst/>
          </a:prstGeom>
          <a:noFill/>
        </p:spPr>
        <p:txBody>
          <a:bodyPr wrap="none" rtlCol="0">
            <a:spAutoFit/>
          </a:bodyPr>
          <a:lstStyle/>
          <a:p>
            <a:pPr algn="ctr"/>
            <a:r>
              <a:rPr lang="en-GB" sz="1050" i="1" dirty="0"/>
              <a:t>Developing collaborative </a:t>
            </a:r>
          </a:p>
          <a:p>
            <a:r>
              <a:rPr lang="en-GB" sz="1050" i="1" dirty="0"/>
              <a:t>capacity</a:t>
            </a:r>
          </a:p>
        </p:txBody>
      </p:sp>
      <p:sp>
        <p:nvSpPr>
          <p:cNvPr id="40" name="TextBox 39"/>
          <p:cNvSpPr txBox="1"/>
          <p:nvPr/>
        </p:nvSpPr>
        <p:spPr>
          <a:xfrm>
            <a:off x="5771691" y="1978568"/>
            <a:ext cx="2061504" cy="253916"/>
          </a:xfrm>
          <a:prstGeom prst="rect">
            <a:avLst/>
          </a:prstGeom>
          <a:noFill/>
        </p:spPr>
        <p:txBody>
          <a:bodyPr wrap="none" rtlCol="0">
            <a:spAutoFit/>
          </a:bodyPr>
          <a:lstStyle/>
          <a:p>
            <a:pPr algn="ctr"/>
            <a:r>
              <a:rPr lang="en-GB" sz="1050" i="1" dirty="0"/>
              <a:t>Establishing a guiding coalition</a:t>
            </a:r>
          </a:p>
        </p:txBody>
      </p:sp>
      <p:sp>
        <p:nvSpPr>
          <p:cNvPr id="41" name="TextBox 40"/>
          <p:cNvSpPr txBox="1"/>
          <p:nvPr/>
        </p:nvSpPr>
        <p:spPr>
          <a:xfrm>
            <a:off x="6701582" y="2607524"/>
            <a:ext cx="1859394" cy="253916"/>
          </a:xfrm>
          <a:prstGeom prst="rect">
            <a:avLst/>
          </a:prstGeom>
          <a:noFill/>
        </p:spPr>
        <p:txBody>
          <a:bodyPr wrap="none" rtlCol="0">
            <a:spAutoFit/>
          </a:bodyPr>
          <a:lstStyle/>
          <a:p>
            <a:pPr algn="ctr"/>
            <a:r>
              <a:rPr lang="en-GB" sz="1050" i="1" dirty="0"/>
              <a:t>Building support for change</a:t>
            </a:r>
          </a:p>
        </p:txBody>
      </p:sp>
      <p:sp>
        <p:nvSpPr>
          <p:cNvPr id="46" name="Down Arrow 45"/>
          <p:cNvSpPr/>
          <p:nvPr/>
        </p:nvSpPr>
        <p:spPr>
          <a:xfrm>
            <a:off x="3108783" y="2258509"/>
            <a:ext cx="361404" cy="174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5" name="Down Arrow 54"/>
          <p:cNvSpPr/>
          <p:nvPr/>
        </p:nvSpPr>
        <p:spPr>
          <a:xfrm>
            <a:off x="3104115" y="2647244"/>
            <a:ext cx="361404" cy="174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6" name="Down Arrow 55"/>
          <p:cNvSpPr/>
          <p:nvPr/>
        </p:nvSpPr>
        <p:spPr>
          <a:xfrm>
            <a:off x="3113015" y="3024286"/>
            <a:ext cx="361404" cy="174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7" name="Down Arrow 56"/>
          <p:cNvSpPr/>
          <p:nvPr/>
        </p:nvSpPr>
        <p:spPr>
          <a:xfrm>
            <a:off x="3111195" y="3434496"/>
            <a:ext cx="361404" cy="174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8" name="Down Arrow 57"/>
          <p:cNvSpPr/>
          <p:nvPr/>
        </p:nvSpPr>
        <p:spPr>
          <a:xfrm>
            <a:off x="3111195" y="3790060"/>
            <a:ext cx="361404" cy="174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9" name="Down Arrow 58"/>
          <p:cNvSpPr/>
          <p:nvPr/>
        </p:nvSpPr>
        <p:spPr>
          <a:xfrm>
            <a:off x="3108783" y="4193597"/>
            <a:ext cx="361404" cy="174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0" name="Down Arrow 59"/>
          <p:cNvSpPr/>
          <p:nvPr/>
        </p:nvSpPr>
        <p:spPr>
          <a:xfrm>
            <a:off x="3108783" y="4570591"/>
            <a:ext cx="361404" cy="174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1" name="Down Arrow 60"/>
          <p:cNvSpPr/>
          <p:nvPr/>
        </p:nvSpPr>
        <p:spPr>
          <a:xfrm>
            <a:off x="3108783" y="5136248"/>
            <a:ext cx="361404" cy="174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3" name="Freeform 62"/>
          <p:cNvSpPr/>
          <p:nvPr/>
        </p:nvSpPr>
        <p:spPr>
          <a:xfrm>
            <a:off x="785249" y="3948625"/>
            <a:ext cx="2478459" cy="1953830"/>
          </a:xfrm>
          <a:custGeom>
            <a:avLst/>
            <a:gdLst>
              <a:gd name="connsiteX0" fmla="*/ 2478458 w 2478458"/>
              <a:gd name="connsiteY0" fmla="*/ 2335237 h 2605106"/>
              <a:gd name="connsiteX1" fmla="*/ 1704735 w 2478458"/>
              <a:gd name="connsiteY1" fmla="*/ 2532184 h 2605106"/>
              <a:gd name="connsiteX2" fmla="*/ 241695 w 2478458"/>
              <a:gd name="connsiteY2" fmla="*/ 1252024 h 2605106"/>
              <a:gd name="connsiteX3" fmla="*/ 2544 w 2478458"/>
              <a:gd name="connsiteY3" fmla="*/ 0 h 2605106"/>
              <a:gd name="connsiteX4" fmla="*/ 2544 w 2478458"/>
              <a:gd name="connsiteY4" fmla="*/ 0 h 2605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458" h="2605106">
                <a:moveTo>
                  <a:pt x="2478458" y="2335237"/>
                </a:moveTo>
                <a:cubicBezTo>
                  <a:pt x="2277993" y="2523978"/>
                  <a:pt x="2077529" y="2712719"/>
                  <a:pt x="1704735" y="2532184"/>
                </a:cubicBezTo>
                <a:cubicBezTo>
                  <a:pt x="1331941" y="2351649"/>
                  <a:pt x="525393" y="1674055"/>
                  <a:pt x="241695" y="1252024"/>
                </a:cubicBezTo>
                <a:cubicBezTo>
                  <a:pt x="-42003" y="829993"/>
                  <a:pt x="2544" y="0"/>
                  <a:pt x="2544" y="0"/>
                </a:cubicBezTo>
                <a:lnTo>
                  <a:pt x="2544" y="0"/>
                </a:ln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4" name="Freeform 63"/>
          <p:cNvSpPr/>
          <p:nvPr/>
        </p:nvSpPr>
        <p:spPr>
          <a:xfrm>
            <a:off x="619933" y="1705717"/>
            <a:ext cx="2686039" cy="1567755"/>
          </a:xfrm>
          <a:custGeom>
            <a:avLst/>
            <a:gdLst>
              <a:gd name="connsiteX0" fmla="*/ 167922 w 2686039"/>
              <a:gd name="connsiteY0" fmla="*/ 2090340 h 2090340"/>
              <a:gd name="connsiteX1" fmla="*/ 153854 w 2686039"/>
              <a:gd name="connsiteY1" fmla="*/ 1274413 h 2090340"/>
              <a:gd name="connsiteX2" fmla="*/ 1799774 w 2686039"/>
              <a:gd name="connsiteY2" fmla="*/ 36456 h 2090340"/>
              <a:gd name="connsiteX3" fmla="*/ 2686039 w 2686039"/>
              <a:gd name="connsiteY3" fmla="*/ 303743 h 2090340"/>
              <a:gd name="connsiteX4" fmla="*/ 2686039 w 2686039"/>
              <a:gd name="connsiteY4" fmla="*/ 303743 h 2090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6039" h="2090340">
                <a:moveTo>
                  <a:pt x="167922" y="2090340"/>
                </a:moveTo>
                <a:cubicBezTo>
                  <a:pt x="24900" y="1853533"/>
                  <a:pt x="-118121" y="1616727"/>
                  <a:pt x="153854" y="1274413"/>
                </a:cubicBezTo>
                <a:cubicBezTo>
                  <a:pt x="425829" y="932099"/>
                  <a:pt x="1377743" y="198234"/>
                  <a:pt x="1799774" y="36456"/>
                </a:cubicBezTo>
                <a:cubicBezTo>
                  <a:pt x="2221805" y="-125322"/>
                  <a:pt x="2686039" y="303743"/>
                  <a:pt x="2686039" y="303743"/>
                </a:cubicBezTo>
                <a:lnTo>
                  <a:pt x="2686039" y="303743"/>
                </a:ln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title"/>
          </p:nvPr>
        </p:nvSpPr>
        <p:spPr/>
        <p:txBody>
          <a:bodyPr>
            <a:noAutofit/>
          </a:bodyPr>
          <a:lstStyle/>
          <a:p>
            <a:r>
              <a:rPr lang="en-GB" b="1" dirty="0"/>
              <a:t>The Implementation Model for </a:t>
            </a:r>
            <a:br>
              <a:rPr lang="en-GB" b="1" dirty="0"/>
            </a:br>
            <a:r>
              <a:rPr lang="en-GB" b="1" dirty="0"/>
              <a:t>Integrated Care</a:t>
            </a:r>
          </a:p>
        </p:txBody>
      </p:sp>
      <p:sp>
        <p:nvSpPr>
          <p:cNvPr id="42" name="TextBox 41"/>
          <p:cNvSpPr txBox="1"/>
          <p:nvPr/>
        </p:nvSpPr>
        <p:spPr>
          <a:xfrm>
            <a:off x="3019035" y="6143771"/>
            <a:ext cx="6154033" cy="307777"/>
          </a:xfrm>
          <a:prstGeom prst="rect">
            <a:avLst/>
          </a:prstGeom>
          <a:noFill/>
        </p:spPr>
        <p:txBody>
          <a:bodyPr wrap="square" rtlCol="0">
            <a:spAutoFit/>
          </a:bodyPr>
          <a:lstStyle/>
          <a:p>
            <a:pPr algn="ctr"/>
            <a:r>
              <a:rPr lang="en-GB" sz="1400" dirty="0"/>
              <a:t>Goodwin, 2015, 2017; Lewis and Goodwin, 2017</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13744672"/>
      </p:ext>
    </p:extLst>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8" name="Picture 5" descr="C:\Users\colbutle\Desktop\lifestyle shot.sml.jp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6758"/>
          <a:stretch>
            <a:fillRect/>
          </a:stretch>
        </p:blipFill>
        <p:spPr bwMode="auto">
          <a:xfrm>
            <a:off x="-237067" y="-1160463"/>
            <a:ext cx="12615333" cy="901700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 name="Rounded Rectangle 2"/>
          <p:cNvSpPr/>
          <p:nvPr/>
        </p:nvSpPr>
        <p:spPr bwMode="auto">
          <a:xfrm>
            <a:off x="4855412" y="118533"/>
            <a:ext cx="6909077" cy="5943600"/>
          </a:xfrm>
          <a:prstGeom prst="roundRect">
            <a:avLst>
              <a:gd name="adj" fmla="val 9431"/>
            </a:avLst>
          </a:prstGeom>
          <a:solidFill>
            <a:srgbClr val="FFFFFF">
              <a:alpha val="95000"/>
            </a:srgbClr>
          </a:solidFill>
          <a:ln w="9525" cap="flat" cmpd="sng" algn="ctr">
            <a:noFill/>
            <a:prstDash val="solid"/>
            <a:round/>
            <a:headEnd type="none" w="med" len="med"/>
            <a:tailEnd type="none" w="med" len="med"/>
          </a:ln>
          <a:effectLst>
            <a:glow rad="228600">
              <a:schemeClr val="accent5">
                <a:lumMod val="10000"/>
                <a:alpha val="29000"/>
              </a:schemeClr>
            </a:glow>
            <a:outerShdw blurRad="50800" dist="38100" dir="2700000" algn="tl" rotWithShape="0">
              <a:prstClr val="black">
                <a:alpha val="40000"/>
              </a:prstClr>
            </a:outerShdw>
            <a:softEdge rad="0"/>
          </a:effectLst>
        </p:spPr>
        <p:txBody>
          <a:bodyPr lIns="91434" tIns="45717" rIns="91434" bIns="45717"/>
          <a:lstStyle/>
          <a:p>
            <a:pPr algn="ctr" defTabSz="914333">
              <a:lnSpc>
                <a:spcPts val="3800"/>
              </a:lnSpc>
              <a:defRPr/>
            </a:pPr>
            <a:r>
              <a:rPr lang="en-US" sz="3600" b="1" dirty="0">
                <a:solidFill>
                  <a:srgbClr val="17375E"/>
                </a:solidFill>
                <a:latin typeface="Calibri" panose="020F0502020204030204" pitchFamily="34" charset="0"/>
              </a:rPr>
              <a:t>Culture of a Learning Healthcare </a:t>
            </a:r>
            <a:r>
              <a:rPr lang="en-US" sz="3600" b="1" dirty="0" smtClean="0">
                <a:solidFill>
                  <a:srgbClr val="17375E"/>
                </a:solidFill>
                <a:latin typeface="Calibri" panose="020F0502020204030204" pitchFamily="34" charset="0"/>
              </a:rPr>
              <a:t>System Builds Value </a:t>
            </a:r>
          </a:p>
          <a:p>
            <a:pPr algn="ctr" defTabSz="914333">
              <a:lnSpc>
                <a:spcPts val="3800"/>
              </a:lnSpc>
              <a:defRPr/>
            </a:pPr>
            <a:endParaRPr lang="en-US" sz="3600" b="1" dirty="0">
              <a:solidFill>
                <a:srgbClr val="17375E"/>
              </a:solidFill>
              <a:latin typeface="Calibri" panose="020F0502020204030204" pitchFamily="34" charset="0"/>
            </a:endParaRPr>
          </a:p>
          <a:p>
            <a:pPr marL="571500" indent="-571500" defTabSz="914333">
              <a:lnSpc>
                <a:spcPts val="3800"/>
              </a:lnSpc>
              <a:buFont typeface="Arial" panose="020B0604020202020204" pitchFamily="34" charset="0"/>
              <a:buChar char="•"/>
              <a:defRPr/>
            </a:pPr>
            <a:r>
              <a:rPr lang="en-US" sz="2800" b="1" dirty="0">
                <a:solidFill>
                  <a:srgbClr val="17375E"/>
                </a:solidFill>
                <a:latin typeface="Calibri" panose="020F0502020204030204" pitchFamily="34" charset="0"/>
              </a:rPr>
              <a:t>Common Vision</a:t>
            </a:r>
          </a:p>
          <a:p>
            <a:pPr marL="571500" indent="-571500" defTabSz="914333">
              <a:lnSpc>
                <a:spcPts val="3800"/>
              </a:lnSpc>
              <a:buFont typeface="Arial" panose="020B0604020202020204" pitchFamily="34" charset="0"/>
              <a:buChar char="•"/>
              <a:defRPr/>
            </a:pPr>
            <a:r>
              <a:rPr lang="en-US" sz="2800" b="1" dirty="0">
                <a:solidFill>
                  <a:srgbClr val="17375E"/>
                </a:solidFill>
                <a:latin typeface="Calibri" panose="020F0502020204030204" pitchFamily="34" charset="0"/>
              </a:rPr>
              <a:t>Clinical Work Processes</a:t>
            </a:r>
          </a:p>
          <a:p>
            <a:pPr marL="571500" indent="-571500" defTabSz="914333">
              <a:lnSpc>
                <a:spcPts val="3800"/>
              </a:lnSpc>
              <a:buFont typeface="Arial" panose="020B0604020202020204" pitchFamily="34" charset="0"/>
              <a:buChar char="•"/>
              <a:defRPr/>
            </a:pPr>
            <a:r>
              <a:rPr lang="en-US" sz="2800" b="1" dirty="0">
                <a:solidFill>
                  <a:srgbClr val="17375E"/>
                </a:solidFill>
                <a:latin typeface="Calibri" panose="020F0502020204030204" pitchFamily="34" charset="0"/>
              </a:rPr>
              <a:t>Data and Evaluation Transparency</a:t>
            </a:r>
          </a:p>
          <a:p>
            <a:pPr algn="ctr" defTabSz="914333">
              <a:lnSpc>
                <a:spcPts val="3800"/>
              </a:lnSpc>
              <a:defRPr/>
            </a:pPr>
            <a:endParaRPr lang="en-US" sz="2800" b="1" dirty="0">
              <a:solidFill>
                <a:srgbClr val="17375E"/>
              </a:solidFill>
              <a:latin typeface="Calibri" panose="020F0502020204030204" pitchFamily="34" charset="0"/>
            </a:endParaRPr>
          </a:p>
          <a:p>
            <a:pPr algn="ctr" defTabSz="914333">
              <a:lnSpc>
                <a:spcPts val="3800"/>
              </a:lnSpc>
              <a:defRPr/>
            </a:pPr>
            <a:endParaRPr lang="en-US" sz="3600" b="1" dirty="0">
              <a:solidFill>
                <a:srgbClr val="17375E"/>
              </a:solidFill>
              <a:latin typeface="Calibri" panose="020F0502020204030204" pitchFamily="34" charset="0"/>
            </a:endParaRPr>
          </a:p>
        </p:txBody>
      </p:sp>
      <p:pic>
        <p:nvPicPr>
          <p:cNvPr id="9222" name="Picture 3"/>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43811" y="4295775"/>
            <a:ext cx="2442633" cy="15001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463956"/>
      </p:ext>
    </p:extLst>
  </p:cSld>
  <p:clrMapOvr>
    <a:masterClrMapping/>
  </p:clrMapOvr>
  <p:transition spd="med">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de-AT"/>
              <a:t>In Summary</a:t>
            </a:r>
          </a:p>
        </p:txBody>
      </p:sp>
      <p:sp>
        <p:nvSpPr>
          <p:cNvPr id="41987" name="Rectangle 3"/>
          <p:cNvSpPr>
            <a:spLocks noGrp="1" noChangeArrowheads="1"/>
          </p:cNvSpPr>
          <p:nvPr>
            <p:ph idx="1"/>
          </p:nvPr>
        </p:nvSpPr>
        <p:spPr/>
        <p:txBody>
          <a:bodyPr>
            <a:normAutofit/>
          </a:bodyPr>
          <a:lstStyle/>
          <a:p>
            <a:pPr marL="0" indent="0" algn="ctr">
              <a:buNone/>
            </a:pPr>
            <a:r>
              <a:rPr lang="de-DE" sz="2800" dirty="0"/>
              <a:t>“</a:t>
            </a:r>
            <a:r>
              <a:rPr lang="de-DE" sz="2800" b="1" dirty="0"/>
              <a:t>I </a:t>
            </a:r>
            <a:r>
              <a:rPr lang="de-DE" sz="2800" b="1" dirty="0" err="1"/>
              <a:t>can</a:t>
            </a:r>
            <a:r>
              <a:rPr lang="de-DE" sz="2800" b="1" dirty="0"/>
              <a:t> plan </a:t>
            </a:r>
            <a:r>
              <a:rPr lang="de-DE" sz="2800" b="1" dirty="0" err="1"/>
              <a:t>my</a:t>
            </a:r>
            <a:r>
              <a:rPr lang="de-DE" sz="2800" b="1" dirty="0"/>
              <a:t> care </a:t>
            </a:r>
            <a:r>
              <a:rPr lang="de-DE" sz="2800" dirty="0" err="1"/>
              <a:t>with</a:t>
            </a:r>
            <a:r>
              <a:rPr lang="de-DE" sz="2800" dirty="0"/>
              <a:t> </a:t>
            </a:r>
            <a:r>
              <a:rPr lang="de-DE" sz="2800" dirty="0" err="1"/>
              <a:t>people</a:t>
            </a:r>
            <a:r>
              <a:rPr lang="de-DE" sz="2800" dirty="0"/>
              <a:t> </a:t>
            </a:r>
            <a:r>
              <a:rPr lang="de-DE" sz="2800" dirty="0" err="1"/>
              <a:t>who</a:t>
            </a:r>
            <a:r>
              <a:rPr lang="de-DE" sz="2800" dirty="0"/>
              <a:t> </a:t>
            </a:r>
            <a:r>
              <a:rPr lang="de-DE" sz="2800" b="1" dirty="0" err="1"/>
              <a:t>work</a:t>
            </a:r>
            <a:r>
              <a:rPr lang="de-DE" sz="2800" b="1" dirty="0"/>
              <a:t> </a:t>
            </a:r>
            <a:r>
              <a:rPr lang="de-DE" sz="2800" b="1" dirty="0" err="1"/>
              <a:t>together</a:t>
            </a:r>
            <a:r>
              <a:rPr lang="de-DE" sz="2800" b="1" dirty="0"/>
              <a:t> </a:t>
            </a:r>
            <a:r>
              <a:rPr lang="de-DE" sz="2800" dirty="0" err="1"/>
              <a:t>to</a:t>
            </a:r>
            <a:r>
              <a:rPr lang="de-DE" sz="2800" dirty="0"/>
              <a:t> </a:t>
            </a:r>
            <a:r>
              <a:rPr lang="de-DE" sz="2800" b="1" dirty="0" err="1"/>
              <a:t>understand</a:t>
            </a:r>
            <a:r>
              <a:rPr lang="de-DE" sz="2800" b="1" dirty="0"/>
              <a:t> </a:t>
            </a:r>
            <a:r>
              <a:rPr lang="de-DE" sz="2800" b="1" dirty="0" err="1"/>
              <a:t>me</a:t>
            </a:r>
            <a:r>
              <a:rPr lang="de-DE" sz="2800" b="1" dirty="0"/>
              <a:t> </a:t>
            </a:r>
            <a:r>
              <a:rPr lang="de-DE" sz="2800" dirty="0" err="1"/>
              <a:t>and</a:t>
            </a:r>
            <a:r>
              <a:rPr lang="de-DE" sz="2800" dirty="0"/>
              <a:t> </a:t>
            </a:r>
            <a:r>
              <a:rPr lang="de-DE" sz="2800" dirty="0" err="1"/>
              <a:t>my</a:t>
            </a:r>
            <a:r>
              <a:rPr lang="de-DE" sz="2800" dirty="0"/>
              <a:t> </a:t>
            </a:r>
            <a:r>
              <a:rPr lang="de-DE" sz="2800" dirty="0" err="1"/>
              <a:t>carer</a:t>
            </a:r>
            <a:r>
              <a:rPr lang="de-DE" sz="2800" dirty="0"/>
              <a:t>(s), </a:t>
            </a:r>
            <a:r>
              <a:rPr lang="de-DE" sz="2800" b="1" dirty="0" err="1"/>
              <a:t>allow</a:t>
            </a:r>
            <a:r>
              <a:rPr lang="de-DE" sz="2800" b="1" dirty="0"/>
              <a:t> </a:t>
            </a:r>
            <a:r>
              <a:rPr lang="de-DE" sz="2800" b="1" dirty="0" err="1"/>
              <a:t>me</a:t>
            </a:r>
            <a:r>
              <a:rPr lang="de-DE" sz="2800" b="1" dirty="0"/>
              <a:t> </a:t>
            </a:r>
            <a:r>
              <a:rPr lang="de-DE" sz="2800" b="1" dirty="0" err="1"/>
              <a:t>control</a:t>
            </a:r>
            <a:r>
              <a:rPr lang="de-DE" sz="2800" dirty="0"/>
              <a:t>, </a:t>
            </a:r>
            <a:r>
              <a:rPr lang="de-DE" sz="2800" dirty="0" err="1"/>
              <a:t>and</a:t>
            </a:r>
            <a:r>
              <a:rPr lang="de-DE" sz="2800" dirty="0"/>
              <a:t> </a:t>
            </a:r>
            <a:r>
              <a:rPr lang="de-DE" sz="2800" b="1" dirty="0"/>
              <a:t>bring </a:t>
            </a:r>
            <a:r>
              <a:rPr lang="de-DE" sz="2800" b="1" dirty="0" err="1"/>
              <a:t>together</a:t>
            </a:r>
            <a:r>
              <a:rPr lang="de-DE" sz="2800" b="1" dirty="0"/>
              <a:t> </a:t>
            </a:r>
            <a:r>
              <a:rPr lang="de-DE" sz="2800" b="1" dirty="0" err="1"/>
              <a:t>services</a:t>
            </a:r>
            <a:r>
              <a:rPr lang="de-DE" sz="2800" b="1" dirty="0"/>
              <a:t> </a:t>
            </a:r>
            <a:r>
              <a:rPr lang="de-DE" sz="2800" dirty="0" err="1"/>
              <a:t>to</a:t>
            </a:r>
            <a:r>
              <a:rPr lang="de-DE" sz="2800" dirty="0"/>
              <a:t> </a:t>
            </a:r>
            <a:r>
              <a:rPr lang="de-DE" sz="2800" dirty="0" err="1"/>
              <a:t>achieve</a:t>
            </a:r>
            <a:r>
              <a:rPr lang="de-DE" sz="2800" dirty="0"/>
              <a:t> </a:t>
            </a:r>
            <a:r>
              <a:rPr lang="de-DE" sz="2800" dirty="0" err="1"/>
              <a:t>the</a:t>
            </a:r>
            <a:r>
              <a:rPr lang="de-DE" sz="2800" dirty="0"/>
              <a:t> </a:t>
            </a:r>
            <a:r>
              <a:rPr lang="de-DE" sz="2800" b="1" dirty="0" err="1"/>
              <a:t>outcomes</a:t>
            </a:r>
            <a:r>
              <a:rPr lang="de-DE" sz="2800" b="1" dirty="0"/>
              <a:t> </a:t>
            </a:r>
            <a:r>
              <a:rPr lang="de-DE" sz="2800" b="1" dirty="0" err="1"/>
              <a:t>important</a:t>
            </a:r>
            <a:r>
              <a:rPr lang="de-DE" sz="2800" b="1" dirty="0"/>
              <a:t> </a:t>
            </a:r>
            <a:r>
              <a:rPr lang="de-DE" sz="2800" b="1" dirty="0" err="1"/>
              <a:t>to</a:t>
            </a:r>
            <a:r>
              <a:rPr lang="de-DE" sz="2800" b="1" dirty="0"/>
              <a:t> </a:t>
            </a:r>
            <a:r>
              <a:rPr lang="de-DE" sz="2800" b="1" dirty="0" err="1"/>
              <a:t>me</a:t>
            </a:r>
            <a:r>
              <a:rPr lang="de-DE" sz="2800" dirty="0"/>
              <a:t>.” </a:t>
            </a:r>
          </a:p>
        </p:txBody>
      </p:sp>
      <p:sp>
        <p:nvSpPr>
          <p:cNvPr id="41988" name="Text Box 4"/>
          <p:cNvSpPr txBox="1">
            <a:spLocks noChangeArrowheads="1"/>
          </p:cNvSpPr>
          <p:nvPr/>
        </p:nvSpPr>
        <p:spPr bwMode="auto">
          <a:xfrm>
            <a:off x="5999989" y="3018438"/>
            <a:ext cx="5892800" cy="338554"/>
          </a:xfrm>
          <a:prstGeom prst="rect">
            <a:avLst/>
          </a:prstGeom>
          <a:noFill/>
          <a:ln w="9525">
            <a:noFill/>
            <a:miter lim="800000"/>
            <a:headEnd/>
            <a:tailEnd/>
          </a:ln>
          <a:effectLst/>
        </p:spPr>
        <p:txBody>
          <a:bodyPr>
            <a:spAutoFit/>
          </a:bodyPr>
          <a:lstStyle/>
          <a:p>
            <a:pPr algn="r" eaLnBrk="0" hangingPunct="0">
              <a:spcBef>
                <a:spcPct val="50000"/>
              </a:spcBef>
            </a:pPr>
            <a:r>
              <a:rPr lang="de-AT" sz="1600" i="1" dirty="0" smtClean="0">
                <a:solidFill>
                  <a:srgbClr val="000066"/>
                </a:solidFill>
              </a:rPr>
              <a:t>National </a:t>
            </a:r>
            <a:r>
              <a:rPr lang="de-AT" sz="1600" i="1" dirty="0" err="1" smtClean="0">
                <a:solidFill>
                  <a:srgbClr val="000066"/>
                </a:solidFill>
              </a:rPr>
              <a:t>Voices</a:t>
            </a:r>
            <a:r>
              <a:rPr lang="de-AT" sz="1600" i="1" dirty="0" smtClean="0">
                <a:solidFill>
                  <a:srgbClr val="000066"/>
                </a:solidFill>
              </a:rPr>
              <a:t> 2013</a:t>
            </a:r>
            <a:endParaRPr lang="de-AT" sz="1600" i="1" dirty="0">
              <a:solidFill>
                <a:srgbClr val="000066"/>
              </a:solidFill>
            </a:endParaRPr>
          </a:p>
        </p:txBody>
      </p:sp>
      <p:sp>
        <p:nvSpPr>
          <p:cNvPr id="5" name="Content Placeholder 2"/>
          <p:cNvSpPr txBox="1">
            <a:spLocks/>
          </p:cNvSpPr>
          <p:nvPr/>
        </p:nvSpPr>
        <p:spPr>
          <a:xfrm>
            <a:off x="609600" y="3972292"/>
            <a:ext cx="10972800" cy="28411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GB" sz="2400" b="1" dirty="0" smtClean="0"/>
              <a:t>K. </a:t>
            </a:r>
            <a:r>
              <a:rPr lang="en-GB" sz="2400" b="1" dirty="0" err="1" smtClean="0"/>
              <a:t>Viktoria</a:t>
            </a:r>
            <a:r>
              <a:rPr lang="en-GB" sz="2400" b="1" smtClean="0"/>
              <a:t> Stein, PhD</a:t>
            </a:r>
            <a:endParaRPr lang="en-GB" sz="2400" b="1" dirty="0" smtClean="0"/>
          </a:p>
          <a:p>
            <a:pPr marL="0" indent="0" algn="ctr">
              <a:buFont typeface="Arial" pitchFamily="34" charset="0"/>
              <a:buNone/>
            </a:pPr>
            <a:endParaRPr lang="en-GB" b="1" dirty="0" smtClean="0"/>
          </a:p>
          <a:p>
            <a:pPr marL="0" indent="0" algn="ctr">
              <a:buFont typeface="Arial" pitchFamily="34" charset="0"/>
              <a:buNone/>
            </a:pPr>
            <a:r>
              <a:rPr lang="en-US" sz="2000" dirty="0" smtClean="0"/>
              <a:t>Head of the Integrated Care Academy©</a:t>
            </a:r>
          </a:p>
          <a:p>
            <a:pPr marL="0" indent="0" algn="ctr">
              <a:buFont typeface="Arial" pitchFamily="34" charset="0"/>
              <a:buNone/>
            </a:pPr>
            <a:r>
              <a:rPr lang="en-US" sz="2000" dirty="0" smtClean="0"/>
              <a:t>International Foundation for Integrated Care</a:t>
            </a:r>
          </a:p>
          <a:p>
            <a:pPr marL="0" indent="0" algn="ctr">
              <a:buFont typeface="Arial" pitchFamily="34" charset="0"/>
              <a:buNone/>
            </a:pPr>
            <a:r>
              <a:rPr lang="en-GB" dirty="0" smtClean="0">
                <a:hlinkClick r:id="rId2"/>
              </a:rPr>
              <a:t>viktoriastein@integratedcarefoundation.org</a:t>
            </a:r>
            <a:endParaRPr lang="en-GB" dirty="0" smtClean="0"/>
          </a:p>
          <a:p>
            <a:pPr marL="0" indent="0" algn="ctr">
              <a:buFont typeface="Arial" pitchFamily="34" charset="0"/>
              <a:buNone/>
            </a:pPr>
            <a:r>
              <a:rPr lang="en-GB" dirty="0" smtClean="0">
                <a:hlinkClick r:id="rId3"/>
              </a:rPr>
              <a:t>www.integratedcarefoundation.org</a:t>
            </a:r>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2375695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HAPE_LOCKS" val="15"/>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HAPE_LOCKS" val="15"/>
</p:tagLst>
</file>

<file path=ppt/theme/_rels/theme46.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10.xml><?xml version="1.0" encoding="utf-8"?>
<a:theme xmlns:a="http://schemas.openxmlformats.org/drawingml/2006/main" name="10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1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2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3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4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Red">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5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6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7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8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9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20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21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22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23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24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25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26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27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28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29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30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31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32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33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34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35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36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37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38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39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40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41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42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43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HNE Integrated Care Alliance CT JG Nov 2018" id="{DE91A9B3-2F14-4034-9A3C-9195104783DB}" vid="{E31C2982-14FA-42A6-AC27-22DB5DC58815}"/>
    </a:ext>
  </a:extLst>
</a:theme>
</file>

<file path=ppt/theme/theme46.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7.xml><?xml version="1.0" encoding="utf-8"?>
<a:theme xmlns:a="http://schemas.openxmlformats.org/drawingml/2006/main" name="NSW Health Theme">
  <a:themeElements>
    <a:clrScheme name="NSW Health Colour Palette">
      <a:dk1>
        <a:srgbClr val="262626"/>
      </a:dk1>
      <a:lt1>
        <a:sysClr val="window" lastClr="FFFFFF"/>
      </a:lt1>
      <a:dk2>
        <a:srgbClr val="7F7F7F"/>
      </a:dk2>
      <a:lt2>
        <a:srgbClr val="E7E6E6"/>
      </a:lt2>
      <a:accent1>
        <a:srgbClr val="002664"/>
      </a:accent1>
      <a:accent2>
        <a:srgbClr val="D7153A"/>
      </a:accent2>
      <a:accent3>
        <a:srgbClr val="00ABE6"/>
      </a:accent3>
      <a:accent4>
        <a:srgbClr val="0A7CB9"/>
      </a:accent4>
      <a:accent5>
        <a:srgbClr val="4F4F4F"/>
      </a:accent5>
      <a:accent6>
        <a:srgbClr val="000000"/>
      </a:accent6>
      <a:hlink>
        <a:srgbClr val="EC008C"/>
      </a:hlink>
      <a:folHlink>
        <a:srgbClr val="00284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spcBef>
            <a:spcPts val="600"/>
          </a:spcBef>
          <a:defRPr sz="1600" dirty="0" err="1" smtClean="0"/>
        </a:defPPr>
      </a:lstStyle>
    </a:txDef>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4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a="http://schemas.openxmlformats.org/drawingml/2006/main"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44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0.xml><?xml version="1.0" encoding="utf-8"?>
<a:theme xmlns:a="http://schemas.openxmlformats.org/drawingml/2006/main" name="1_Red">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1.xml><?xml version="1.0" encoding="utf-8"?>
<a:theme xmlns:a="http://schemas.openxmlformats.org/drawingml/2006/main" name="45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2.xml><?xml version="1.0" encoding="utf-8"?>
<a:theme xmlns:a="http://schemas.openxmlformats.org/drawingml/2006/main" name="2_Red">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6.xml><?xml version="1.0" encoding="utf-8"?>
<a:theme xmlns:a="http://schemas.openxmlformats.org/drawingml/2006/main" name="6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7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8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9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160</TotalTime>
  <Words>9495</Words>
  <Application>Microsoft Macintosh PowerPoint</Application>
  <PresentationFormat>Custom</PresentationFormat>
  <Paragraphs>1120</Paragraphs>
  <Slides>169</Slides>
  <Notes>57</Notes>
  <HiddenSlides>0</HiddenSlides>
  <MMClips>0</MMClips>
  <ScaleCrop>false</ScaleCrop>
  <HeadingPairs>
    <vt:vector size="4" baseType="variant">
      <vt:variant>
        <vt:lpstr>Design Template</vt:lpstr>
      </vt:variant>
      <vt:variant>
        <vt:i4>52</vt:i4>
      </vt:variant>
      <vt:variant>
        <vt:lpstr>Slide Titles</vt:lpstr>
      </vt:variant>
      <vt:variant>
        <vt:i4>169</vt:i4>
      </vt:variant>
    </vt:vector>
  </HeadingPairs>
  <TitlesOfParts>
    <vt:vector size="221" baseType="lpstr">
      <vt:lpstr>Office Theme</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Red</vt:lpstr>
      <vt:lpstr>15_Custom Design</vt:lpstr>
      <vt:lpstr>16_Custom Design</vt:lpstr>
      <vt:lpstr>17_Custom Design</vt:lpstr>
      <vt:lpstr>18_Custom Design</vt:lpstr>
      <vt:lpstr>19_Custom Design</vt:lpstr>
      <vt:lpstr>20_Custom Design</vt:lpstr>
      <vt:lpstr>21_Custom Design</vt:lpstr>
      <vt:lpstr>22_Custom Design</vt:lpstr>
      <vt:lpstr>23_Custom Design</vt:lpstr>
      <vt:lpstr>24_Custom Design</vt:lpstr>
      <vt:lpstr>25_Custom Design</vt:lpstr>
      <vt:lpstr>26_Custom Design</vt:lpstr>
      <vt:lpstr>27_Custom Design</vt:lpstr>
      <vt:lpstr>28_Custom Design</vt:lpstr>
      <vt:lpstr>29_Custom Design</vt:lpstr>
      <vt:lpstr>30_Custom Design</vt:lpstr>
      <vt:lpstr>31_Custom Design</vt:lpstr>
      <vt:lpstr>32_Custom Design</vt:lpstr>
      <vt:lpstr>33_Custom Design</vt:lpstr>
      <vt:lpstr>34_Custom Design</vt:lpstr>
      <vt:lpstr>35_Custom Design</vt:lpstr>
      <vt:lpstr>36_Custom Design</vt:lpstr>
      <vt:lpstr>37_Custom Design</vt:lpstr>
      <vt:lpstr>38_Custom Design</vt:lpstr>
      <vt:lpstr>39_Custom Design</vt:lpstr>
      <vt:lpstr>40_Custom Design</vt:lpstr>
      <vt:lpstr>41_Custom Design</vt:lpstr>
      <vt:lpstr>42_Custom Design</vt:lpstr>
      <vt:lpstr>43_Custom Design</vt:lpstr>
      <vt:lpstr>1_Office Theme</vt:lpstr>
      <vt:lpstr>Concourse</vt:lpstr>
      <vt:lpstr>NSW Health Theme</vt:lpstr>
      <vt:lpstr>2_Office Theme</vt:lpstr>
      <vt:lpstr>44_Custom Design</vt:lpstr>
      <vt:lpstr>1_Red</vt:lpstr>
      <vt:lpstr>45_Custom Design</vt:lpstr>
      <vt:lpstr>2_Red</vt:lpstr>
      <vt:lpstr>Slide 1</vt:lpstr>
      <vt:lpstr>Slide 2</vt:lpstr>
      <vt:lpstr>Slide 3</vt:lpstr>
      <vt:lpstr>Alliancing: The Basics</vt:lpstr>
      <vt:lpstr>Alliancing: Key Principles</vt:lpstr>
      <vt:lpstr>  The Prime Contractor (ACO) Model </vt:lpstr>
      <vt:lpstr>The Alliance Contractor Model</vt:lpstr>
      <vt:lpstr>The Alliance Contractor Model</vt:lpstr>
      <vt:lpstr>Governance</vt:lpstr>
      <vt:lpstr>Performance Framework</vt:lpstr>
      <vt:lpstr>Gain-share; pain-share</vt:lpstr>
      <vt:lpstr>Alliance contracting  is for complex problems</vt:lpstr>
      <vt:lpstr>Alliances vs. Markets</vt:lpstr>
      <vt:lpstr>Why and when to choose an alliance</vt:lpstr>
      <vt:lpstr>Group Discussion</vt:lpstr>
      <vt:lpstr>Lessons from the Construction Industry</vt:lpstr>
      <vt:lpstr>Alliance Contracting: History</vt:lpstr>
      <vt:lpstr>Lessons from the  Construction Industry</vt:lpstr>
      <vt:lpstr>Case Example: BP Andrew Project</vt:lpstr>
      <vt:lpstr>Lessons from ACOs (USA)</vt:lpstr>
      <vt:lpstr>Characteristics of High Performing Alliances (ACO-Model)</vt:lpstr>
      <vt:lpstr>Benefits of Alliances  (when delivered well)</vt:lpstr>
      <vt:lpstr>Making Alliances (ACOs) Happen</vt:lpstr>
      <vt:lpstr>Key Challenges</vt:lpstr>
      <vt:lpstr>The Alliance Partnership Fundamentals</vt:lpstr>
      <vt:lpstr>A Question of Trusted Relationships</vt:lpstr>
      <vt:lpstr>International Case Examples of Alliances in Health and Social Care</vt:lpstr>
      <vt:lpstr>Case Example 1:  Stockport, England</vt:lpstr>
      <vt:lpstr>Case Example 1:  Stockport, England</vt:lpstr>
      <vt:lpstr>Stockport: Commissioning Options</vt:lpstr>
      <vt:lpstr>Stockport: Why Choose The Alliance Model</vt:lpstr>
      <vt:lpstr>Stockport Targeted Prevention Alliance</vt:lpstr>
      <vt:lpstr>Case Example 2:  Counties Manukau, New Zealand</vt:lpstr>
      <vt:lpstr>All integrated care is local!</vt:lpstr>
      <vt:lpstr>General practice clusters</vt:lpstr>
      <vt:lpstr>Coordinated care system</vt:lpstr>
      <vt:lpstr>Impact – increasing independence</vt:lpstr>
      <vt:lpstr>Impact – changing system performance</vt:lpstr>
      <vt:lpstr>Case Example 3: Co-ordinated Care  Organizations in Oregon</vt:lpstr>
      <vt:lpstr>Invest to Save?</vt:lpstr>
      <vt:lpstr>ACO Results</vt:lpstr>
      <vt:lpstr>Slide 42</vt:lpstr>
      <vt:lpstr>The Alliance-Led Integrated Care Equation</vt:lpstr>
      <vt:lpstr>Key Conclusion: What Makes for a Successful Alliance?</vt:lpstr>
      <vt:lpstr>Slide 45</vt:lpstr>
      <vt:lpstr>Slide 46</vt:lpstr>
      <vt:lpstr>A Question of Trusted Relationships</vt:lpstr>
      <vt:lpstr>Building trust</vt:lpstr>
      <vt:lpstr>Most trusted brands in the world</vt:lpstr>
      <vt:lpstr>Group Discussion</vt:lpstr>
      <vt:lpstr>What is trust?</vt:lpstr>
      <vt:lpstr>Trust is determined by internal and external factors</vt:lpstr>
      <vt:lpstr>The five dysfunctions of a team</vt:lpstr>
      <vt:lpstr>Slide 54</vt:lpstr>
      <vt:lpstr>Finding and fostering the right personalities</vt:lpstr>
      <vt:lpstr>Roles of boundary spanners</vt:lpstr>
      <vt:lpstr>The Iceberg Model of Competencies</vt:lpstr>
      <vt:lpstr>Competencies for integrated care: 6 key features </vt:lpstr>
      <vt:lpstr>5 competency clusters for integrated care</vt:lpstr>
      <vt:lpstr>Competencies for healthcare managers</vt:lpstr>
      <vt:lpstr>Creating a continuous learning environment</vt:lpstr>
      <vt:lpstr>Openness in communication</vt:lpstr>
      <vt:lpstr>Slide 63</vt:lpstr>
      <vt:lpstr>Communication – what do we mean?</vt:lpstr>
      <vt:lpstr>Key issues in communication</vt:lpstr>
      <vt:lpstr>Complexities of communication in health and social care</vt:lpstr>
      <vt:lpstr>Building a collaborative and supportive organisational culture</vt:lpstr>
      <vt:lpstr>Slide 68</vt:lpstr>
      <vt:lpstr>What is culture?</vt:lpstr>
      <vt:lpstr>One culture in an organisation?</vt:lpstr>
      <vt:lpstr>Different organisations, different professions, different cultures, different competencies: The 4 Worlds of Care</vt:lpstr>
      <vt:lpstr>Sustaining culture change</vt:lpstr>
      <vt:lpstr>Building multi-disciplinary, inter-organisational teams</vt:lpstr>
      <vt:lpstr>A short story</vt:lpstr>
      <vt:lpstr>Network management theory</vt:lpstr>
      <vt:lpstr>Slide 76</vt:lpstr>
      <vt:lpstr>Teamwork Dimensions</vt:lpstr>
      <vt:lpstr>Slide 78</vt:lpstr>
      <vt:lpstr>Establishing multi-displinary teams</vt:lpstr>
      <vt:lpstr>Slide 80</vt:lpstr>
      <vt:lpstr>Evidence for team (based) working</vt:lpstr>
      <vt:lpstr>Slide 82</vt:lpstr>
      <vt:lpstr>Danger of Pseudo teams</vt:lpstr>
      <vt:lpstr>Real Teams (and pseudo ones…)</vt:lpstr>
      <vt:lpstr>Avoiding pseudo-teams through..</vt:lpstr>
      <vt:lpstr>Leading and managing alliances</vt:lpstr>
      <vt:lpstr>Leaders for quality cultures: Collective leadership </vt:lpstr>
      <vt:lpstr>How to be a successful team leader</vt:lpstr>
      <vt:lpstr>Slide 89</vt:lpstr>
      <vt:lpstr>Network management theory – incentives* </vt:lpstr>
      <vt:lpstr>Network theory - management tasks</vt:lpstr>
      <vt:lpstr>In summary</vt:lpstr>
      <vt:lpstr>Slide 93</vt:lpstr>
      <vt:lpstr>               System wide focus</vt:lpstr>
      <vt:lpstr>Success through shared aims, shared learning and shared measures</vt:lpstr>
      <vt:lpstr>Training in the  Nuka Health System, Alaska</vt:lpstr>
      <vt:lpstr>The Implementation Model for  Integrated Care</vt:lpstr>
      <vt:lpstr>Slide 98</vt:lpstr>
      <vt:lpstr>In Summary</vt:lpstr>
      <vt:lpstr>Slide 100</vt:lpstr>
      <vt:lpstr>Slide 101</vt:lpstr>
      <vt:lpstr>A Local Partnership to achieve System Change    Catherine Turner - Executive Manager, Commissioning- HNECC PHN  (Monday 5 November – Byron Bay)  Jane Gray - Executive Director, Partnerships Innovation  and Research – HNELHD (Wednesday 7 November – Coffs Harbour) </vt:lpstr>
      <vt:lpstr>Slide 103</vt:lpstr>
      <vt:lpstr>            The community we serve</vt:lpstr>
      <vt:lpstr>Our organisations are responsible for the same population.  We can’t achieve our vision without each other….. </vt:lpstr>
      <vt:lpstr>…Or other partners in our local  health ecosystem</vt:lpstr>
      <vt:lpstr>We acknowledge the limits of our reach</vt:lpstr>
      <vt:lpstr>We are inspired and supported by</vt:lpstr>
      <vt:lpstr>Past local initiatives have taught us how we can act like “one system”</vt:lpstr>
      <vt:lpstr>Slide 110</vt:lpstr>
      <vt:lpstr>Slide 111</vt:lpstr>
      <vt:lpstr>Slide 112</vt:lpstr>
      <vt:lpstr>1. A formal agreement to partner.  </vt:lpstr>
      <vt:lpstr>2. An agreed way of prioritising and planning integrated care work together in an annual cycle.  </vt:lpstr>
      <vt:lpstr>3. Transparently holding ourselves accountable through a regular Integrated Care Alliance Executive meeting.  </vt:lpstr>
      <vt:lpstr>4. Agreed ways of using existing vehicles for involving clinicians  </vt:lpstr>
      <vt:lpstr>5. Agreed ways of using existing vehicles for involving patients and families   </vt:lpstr>
      <vt:lpstr>  6. Agreed ways of sharing knowledge about “how we do things around here” with our entire clinical community.     </vt:lpstr>
      <vt:lpstr>Slide 119</vt:lpstr>
      <vt:lpstr>Slide 120</vt:lpstr>
      <vt:lpstr>Slide 121</vt:lpstr>
      <vt:lpstr>Case Study – HNE Integrated Diabetes Model of Care – Chronic Disease Service Integration</vt:lpstr>
      <vt:lpstr>Slide 123</vt:lpstr>
      <vt:lpstr>Slide 124</vt:lpstr>
      <vt:lpstr>Slide 125</vt:lpstr>
      <vt:lpstr>Slide 126</vt:lpstr>
      <vt:lpstr>Slide 127</vt:lpstr>
      <vt:lpstr>Slide 128</vt:lpstr>
      <vt:lpstr>Slide 129</vt:lpstr>
      <vt:lpstr>Wollondilly (Location)</vt:lpstr>
      <vt:lpstr>Slide 131</vt:lpstr>
      <vt:lpstr>Slide 132</vt:lpstr>
      <vt:lpstr>Slide 133</vt:lpstr>
      <vt:lpstr>Slide 134</vt:lpstr>
      <vt:lpstr>Slide 135</vt:lpstr>
      <vt:lpstr>Slide 136</vt:lpstr>
      <vt:lpstr>Slide 137</vt:lpstr>
      <vt:lpstr>Slide 138</vt:lpstr>
      <vt:lpstr>Slide 139</vt:lpstr>
      <vt:lpstr>The Need for a Solution</vt:lpstr>
      <vt:lpstr>The Wollondilly Health Alliance</vt:lpstr>
      <vt:lpstr>The Wollondilly Health Alliance</vt:lpstr>
      <vt:lpstr>Purpose</vt:lpstr>
      <vt:lpstr>Governance Framework</vt:lpstr>
      <vt:lpstr>Care Process Key Initiatives</vt:lpstr>
      <vt:lpstr>Health Promotion Key Initiatives</vt:lpstr>
      <vt:lpstr>Integrating Health Considerations into Council Planning Process</vt:lpstr>
      <vt:lpstr>Our region</vt:lpstr>
      <vt:lpstr>Slide 149</vt:lpstr>
      <vt:lpstr>Slide 150</vt:lpstr>
      <vt:lpstr>Complex funding arrangements</vt:lpstr>
      <vt:lpstr>How are we collectively funding the continuum?</vt:lpstr>
      <vt:lpstr>Successes to date</vt:lpstr>
      <vt:lpstr>The road to further developing our approach</vt:lpstr>
      <vt:lpstr>Continued……</vt:lpstr>
      <vt:lpstr>Slide 156</vt:lpstr>
      <vt:lpstr>Slide 157</vt:lpstr>
      <vt:lpstr>    Strategic Procurement Update  </vt:lpstr>
      <vt:lpstr>On a typical day in NSW </vt:lpstr>
      <vt:lpstr>Office of the CPO NSW Health</vt:lpstr>
      <vt:lpstr>CPO Challenges – Past</vt:lpstr>
      <vt:lpstr>CPO Challenges - Future</vt:lpstr>
      <vt:lpstr>Procurement Operating Model</vt:lpstr>
      <vt:lpstr>Vision Statement</vt:lpstr>
      <vt:lpstr>Functional Responsibility</vt:lpstr>
      <vt:lpstr>MOH Strategic Procurement Team</vt:lpstr>
      <vt:lpstr>Slide 167</vt:lpstr>
      <vt:lpstr>Slide 168</vt:lpstr>
      <vt:lpstr>Slide 169</vt:lpstr>
    </vt:vector>
  </TitlesOfParts>
  <Company>Healty North Coast LTD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Bronwyn Thirkell</dc:creator>
  <cp:lastModifiedBy>Bronwyn Thirkell</cp:lastModifiedBy>
  <cp:revision>7</cp:revision>
  <dcterms:created xsi:type="dcterms:W3CDTF">2018-11-04T18:56:31Z</dcterms:created>
  <dcterms:modified xsi:type="dcterms:W3CDTF">2018-11-04T21:30:01Z</dcterms:modified>
</cp:coreProperties>
</file>