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6" r:id="rId2"/>
    <p:sldId id="276" r:id="rId3"/>
    <p:sldId id="27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Lst>
  <p:sldSz cx="9906000" cy="6858000" type="A4"/>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7557" autoAdjust="0"/>
  </p:normalViewPr>
  <p:slideViewPr>
    <p:cSldViewPr snapToGrid="0">
      <p:cViewPr varScale="1">
        <p:scale>
          <a:sx n="106" d="100"/>
          <a:sy n="106" d="100"/>
        </p:scale>
        <p:origin x="858" y="11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572"/>
          </a:xfrm>
          <a:prstGeom prst="rect">
            <a:avLst/>
          </a:prstGeom>
        </p:spPr>
        <p:txBody>
          <a:bodyPr vert="horz" lIns="94768" tIns="47384" rIns="94768" bIns="47384" rtlCol="0"/>
          <a:lstStyle>
            <a:lvl1pPr algn="l">
              <a:defRPr sz="1200"/>
            </a:lvl1pPr>
          </a:lstStyle>
          <a:p>
            <a:endParaRPr lang="en-AU"/>
          </a:p>
        </p:txBody>
      </p:sp>
      <p:sp>
        <p:nvSpPr>
          <p:cNvPr id="3" name="Date Placeholder 2"/>
          <p:cNvSpPr>
            <a:spLocks noGrp="1"/>
          </p:cNvSpPr>
          <p:nvPr>
            <p:ph type="dt" sz="quarter" idx="1"/>
          </p:nvPr>
        </p:nvSpPr>
        <p:spPr>
          <a:xfrm>
            <a:off x="4023093" y="0"/>
            <a:ext cx="3077739" cy="511572"/>
          </a:xfrm>
          <a:prstGeom prst="rect">
            <a:avLst/>
          </a:prstGeom>
        </p:spPr>
        <p:txBody>
          <a:bodyPr vert="horz" lIns="94768" tIns="47384" rIns="94768" bIns="47384" rtlCol="0"/>
          <a:lstStyle>
            <a:lvl1pPr algn="r">
              <a:defRPr sz="1200"/>
            </a:lvl1pPr>
          </a:lstStyle>
          <a:p>
            <a:fld id="{B4EDE653-34F3-4F7D-BBEC-6D7D2E200425}" type="datetimeFigureOut">
              <a:rPr lang="en-AU" smtClean="0"/>
              <a:t>14/08/2018</a:t>
            </a:fld>
            <a:endParaRPr lang="en-AU"/>
          </a:p>
        </p:txBody>
      </p:sp>
      <p:sp>
        <p:nvSpPr>
          <p:cNvPr id="4" name="Footer Placeholder 3"/>
          <p:cNvSpPr>
            <a:spLocks noGrp="1"/>
          </p:cNvSpPr>
          <p:nvPr>
            <p:ph type="ftr" sz="quarter" idx="2"/>
          </p:nvPr>
        </p:nvSpPr>
        <p:spPr>
          <a:xfrm>
            <a:off x="1" y="9718090"/>
            <a:ext cx="3077739" cy="511572"/>
          </a:xfrm>
          <a:prstGeom prst="rect">
            <a:avLst/>
          </a:prstGeom>
        </p:spPr>
        <p:txBody>
          <a:bodyPr vert="horz" lIns="94768" tIns="47384" rIns="94768" bIns="47384" rtlCol="0" anchor="b"/>
          <a:lstStyle>
            <a:lvl1pPr algn="l">
              <a:defRPr sz="1200"/>
            </a:lvl1pPr>
          </a:lstStyle>
          <a:p>
            <a:endParaRPr lang="en-AU"/>
          </a:p>
        </p:txBody>
      </p:sp>
      <p:sp>
        <p:nvSpPr>
          <p:cNvPr id="5" name="Slide Number Placeholder 4"/>
          <p:cNvSpPr>
            <a:spLocks noGrp="1"/>
          </p:cNvSpPr>
          <p:nvPr>
            <p:ph type="sldNum" sz="quarter" idx="3"/>
          </p:nvPr>
        </p:nvSpPr>
        <p:spPr>
          <a:xfrm>
            <a:off x="4023093" y="9718090"/>
            <a:ext cx="3077739" cy="511572"/>
          </a:xfrm>
          <a:prstGeom prst="rect">
            <a:avLst/>
          </a:prstGeom>
        </p:spPr>
        <p:txBody>
          <a:bodyPr vert="horz" lIns="94768" tIns="47384" rIns="94768" bIns="47384" rtlCol="0" anchor="b"/>
          <a:lstStyle>
            <a:lvl1pPr algn="r">
              <a:defRPr sz="1200"/>
            </a:lvl1pPr>
          </a:lstStyle>
          <a:p>
            <a:fld id="{10D6D8A8-6DD2-4BFC-B54C-C4A9CAE93F85}" type="slidenum">
              <a:rPr lang="en-AU" smtClean="0"/>
              <a:t>‹#›</a:t>
            </a:fld>
            <a:endParaRPr lang="en-AU"/>
          </a:p>
        </p:txBody>
      </p:sp>
    </p:spTree>
    <p:extLst>
      <p:ext uri="{BB962C8B-B14F-4D97-AF65-F5344CB8AC3E}">
        <p14:creationId xmlns:p14="http://schemas.microsoft.com/office/powerpoint/2010/main" val="3457028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3349"/>
          </a:xfrm>
          <a:prstGeom prst="rect">
            <a:avLst/>
          </a:prstGeom>
        </p:spPr>
        <p:txBody>
          <a:bodyPr vert="horz" lIns="94768" tIns="47384" rIns="94768" bIns="47384" rtlCol="0"/>
          <a:lstStyle>
            <a:lvl1pPr algn="l">
              <a:defRPr sz="1200"/>
            </a:lvl1pPr>
          </a:lstStyle>
          <a:p>
            <a:endParaRPr lang="en-AU" dirty="0"/>
          </a:p>
        </p:txBody>
      </p:sp>
      <p:sp>
        <p:nvSpPr>
          <p:cNvPr id="3" name="Date Placeholder 2"/>
          <p:cNvSpPr>
            <a:spLocks noGrp="1"/>
          </p:cNvSpPr>
          <p:nvPr>
            <p:ph type="dt" idx="1"/>
          </p:nvPr>
        </p:nvSpPr>
        <p:spPr>
          <a:xfrm>
            <a:off x="4023093" y="0"/>
            <a:ext cx="3077739" cy="513349"/>
          </a:xfrm>
          <a:prstGeom prst="rect">
            <a:avLst/>
          </a:prstGeom>
        </p:spPr>
        <p:txBody>
          <a:bodyPr vert="horz" lIns="94768" tIns="47384" rIns="94768" bIns="47384" rtlCol="0"/>
          <a:lstStyle>
            <a:lvl1pPr algn="r">
              <a:defRPr sz="1200"/>
            </a:lvl1pPr>
          </a:lstStyle>
          <a:p>
            <a:fld id="{6C58AFBF-FE10-4209-8A28-04B304409E25}" type="datetimeFigureOut">
              <a:rPr lang="en-AU" smtClean="0"/>
              <a:t>14/08/2018</a:t>
            </a:fld>
            <a:endParaRPr lang="en-AU" dirty="0"/>
          </a:p>
        </p:txBody>
      </p:sp>
      <p:sp>
        <p:nvSpPr>
          <p:cNvPr id="4" name="Slide Image Placeholder 3"/>
          <p:cNvSpPr>
            <a:spLocks noGrp="1" noRot="1" noChangeAspect="1"/>
          </p:cNvSpPr>
          <p:nvPr>
            <p:ph type="sldImg" idx="2"/>
          </p:nvPr>
        </p:nvSpPr>
        <p:spPr>
          <a:xfrm>
            <a:off x="1058863" y="1279525"/>
            <a:ext cx="4984750" cy="3452813"/>
          </a:xfrm>
          <a:prstGeom prst="rect">
            <a:avLst/>
          </a:prstGeom>
          <a:noFill/>
          <a:ln w="12700">
            <a:solidFill>
              <a:prstClr val="black"/>
            </a:solidFill>
          </a:ln>
        </p:spPr>
        <p:txBody>
          <a:bodyPr vert="horz" lIns="94768" tIns="47384" rIns="94768" bIns="47384" rtlCol="0" anchor="ctr"/>
          <a:lstStyle/>
          <a:p>
            <a:endParaRPr lang="en-AU" dirty="0"/>
          </a:p>
        </p:txBody>
      </p:sp>
      <p:sp>
        <p:nvSpPr>
          <p:cNvPr id="5" name="Notes Placeholder 4"/>
          <p:cNvSpPr>
            <a:spLocks noGrp="1"/>
          </p:cNvSpPr>
          <p:nvPr>
            <p:ph type="body" sz="quarter" idx="3"/>
          </p:nvPr>
        </p:nvSpPr>
        <p:spPr>
          <a:xfrm>
            <a:off x="710248" y="4923879"/>
            <a:ext cx="5681980" cy="4028629"/>
          </a:xfrm>
          <a:prstGeom prst="rect">
            <a:avLst/>
          </a:prstGeom>
        </p:spPr>
        <p:txBody>
          <a:bodyPr vert="horz" lIns="94768" tIns="47384" rIns="94768" bIns="473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718092"/>
            <a:ext cx="3077739" cy="513348"/>
          </a:xfrm>
          <a:prstGeom prst="rect">
            <a:avLst/>
          </a:prstGeom>
        </p:spPr>
        <p:txBody>
          <a:bodyPr vert="horz" lIns="94768" tIns="47384" rIns="94768" bIns="47384" rtlCol="0" anchor="b"/>
          <a:lstStyle>
            <a:lvl1pPr algn="l">
              <a:defRPr sz="1200"/>
            </a:lvl1pPr>
          </a:lstStyle>
          <a:p>
            <a:endParaRPr lang="en-AU" dirty="0"/>
          </a:p>
        </p:txBody>
      </p:sp>
      <p:sp>
        <p:nvSpPr>
          <p:cNvPr id="7" name="Slide Number Placeholder 6"/>
          <p:cNvSpPr>
            <a:spLocks noGrp="1"/>
          </p:cNvSpPr>
          <p:nvPr>
            <p:ph type="sldNum" sz="quarter" idx="5"/>
          </p:nvPr>
        </p:nvSpPr>
        <p:spPr>
          <a:xfrm>
            <a:off x="4023093" y="9718092"/>
            <a:ext cx="3077739" cy="513348"/>
          </a:xfrm>
          <a:prstGeom prst="rect">
            <a:avLst/>
          </a:prstGeom>
        </p:spPr>
        <p:txBody>
          <a:bodyPr vert="horz" lIns="94768" tIns="47384" rIns="94768" bIns="47384" rtlCol="0" anchor="b"/>
          <a:lstStyle>
            <a:lvl1pPr algn="r">
              <a:defRPr sz="1200"/>
            </a:lvl1pPr>
          </a:lstStyle>
          <a:p>
            <a:fld id="{A9E51F4D-D9D2-476B-B8F2-372DBA7DBA34}" type="slidenum">
              <a:rPr lang="en-AU" smtClean="0"/>
              <a:t>‹#›</a:t>
            </a:fld>
            <a:endParaRPr lang="en-AU" dirty="0"/>
          </a:p>
        </p:txBody>
      </p:sp>
    </p:spTree>
    <p:extLst>
      <p:ext uri="{BB962C8B-B14F-4D97-AF65-F5344CB8AC3E}">
        <p14:creationId xmlns:p14="http://schemas.microsoft.com/office/powerpoint/2010/main" val="225932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1279525"/>
            <a:ext cx="4984750" cy="345281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9E51F4D-D9D2-476B-B8F2-372DBA7DBA34}" type="slidenum">
              <a:rPr lang="en-AU" smtClean="0"/>
              <a:t>2</a:t>
            </a:fld>
            <a:endParaRPr lang="en-AU" dirty="0"/>
          </a:p>
        </p:txBody>
      </p:sp>
    </p:spTree>
    <p:extLst>
      <p:ext uri="{BB962C8B-B14F-4D97-AF65-F5344CB8AC3E}">
        <p14:creationId xmlns:p14="http://schemas.microsoft.com/office/powerpoint/2010/main" val="2414558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80000" y="1656000"/>
            <a:ext cx="8385000" cy="1512000"/>
          </a:xfrm>
        </p:spPr>
        <p:txBody>
          <a:bodyPr anchor="t" anchorCtr="0">
            <a:noAutofit/>
          </a:bodyPr>
          <a:lstStyle>
            <a:lvl1pPr algn="l">
              <a:defRPr sz="33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80000" y="3312000"/>
            <a:ext cx="8385000" cy="720000"/>
          </a:xfrm>
        </p:spPr>
        <p:txBody>
          <a:bodyPr anchor="t" anchorCtr="0">
            <a:noAutofit/>
          </a:bodyPr>
          <a:lstStyle>
            <a:lvl1pPr marL="0" indent="0" algn="l">
              <a:lnSpc>
                <a:spcPts val="2000"/>
              </a:lnSpc>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C378266-94A8-4BF6-8AF6-2F46912235E4}" type="datetime1">
              <a:rPr lang="en-AU" smtClean="0"/>
              <a:t>14/08/2018</a:t>
            </a:fld>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32" y="635943"/>
            <a:ext cx="2705169" cy="600457"/>
          </a:xfrm>
          <a:prstGeom prst="rect">
            <a:avLst/>
          </a:prstGeom>
        </p:spPr>
      </p:pic>
    </p:spTree>
    <p:extLst>
      <p:ext uri="{BB962C8B-B14F-4D97-AF65-F5344CB8AC3E}">
        <p14:creationId xmlns:p14="http://schemas.microsoft.com/office/powerpoint/2010/main" val="6502334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318000"/>
            <a:ext cx="9906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FB6876-1D6A-4B8E-B6FA-F19E1EAABF32}" type="datetime1">
              <a:rPr lang="en-AU" smtClean="0"/>
              <a:t>14/08/2018</a:t>
            </a:fld>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a:t>
            </a:fld>
            <a:endParaRPr lang="en-AU" dirty="0"/>
          </a:p>
        </p:txBody>
      </p:sp>
    </p:spTree>
    <p:extLst>
      <p:ext uri="{BB962C8B-B14F-4D97-AF65-F5344CB8AC3E}">
        <p14:creationId xmlns:p14="http://schemas.microsoft.com/office/powerpoint/2010/main" val="366688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Tr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957C6-C9B4-49D8-845C-2A560FDBC09E}" type="datetime1">
              <a:rPr lang="en-AU" smtClean="0"/>
              <a:t>14/08/2018</a:t>
            </a:fld>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a:t>
            </a:fld>
            <a:endParaRPr lang="en-AU" dirty="0"/>
          </a:p>
        </p:txBody>
      </p:sp>
    </p:spTree>
    <p:extLst>
      <p:ext uri="{BB962C8B-B14F-4D97-AF65-F5344CB8AC3E}">
        <p14:creationId xmlns:p14="http://schemas.microsoft.com/office/powerpoint/2010/main" val="363162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80000" y="1907999"/>
            <a:ext cx="4602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77000" y="1908001"/>
            <a:ext cx="3588000" cy="22148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40EB2E-568E-4E5A-8478-BDED1B4D8747}" type="datetime1">
              <a:rPr lang="en-AU" smtClean="0"/>
              <a:t>14/08/2018</a:t>
            </a:fld>
            <a:endParaRPr lang="en-AU" dirty="0"/>
          </a:p>
        </p:txBody>
      </p:sp>
      <p:sp>
        <p:nvSpPr>
          <p:cNvPr id="6" name="Footer Placeholder 5"/>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7" name="Slide Number Placeholder 6"/>
          <p:cNvSpPr>
            <a:spLocks noGrp="1"/>
          </p:cNvSpPr>
          <p:nvPr>
            <p:ph type="sldNum" sz="quarter" idx="12"/>
          </p:nvPr>
        </p:nvSpPr>
        <p:spPr/>
        <p:txBody>
          <a:bodyPr/>
          <a:lstStyle/>
          <a:p>
            <a:fld id="{668361F8-A4D5-4772-928E-39EA16886B43}" type="slidenum">
              <a:rPr lang="en-AU" smtClean="0"/>
              <a:t>‹#›</a:t>
            </a:fld>
            <a:endParaRPr lang="en-AU" dirty="0"/>
          </a:p>
        </p:txBody>
      </p:sp>
      <p:sp>
        <p:nvSpPr>
          <p:cNvPr id="8" name="Content Placeholder 3"/>
          <p:cNvSpPr>
            <a:spLocks noGrp="1"/>
          </p:cNvSpPr>
          <p:nvPr>
            <p:ph sz="half" idx="13"/>
          </p:nvPr>
        </p:nvSpPr>
        <p:spPr>
          <a:xfrm>
            <a:off x="5577000" y="4373180"/>
            <a:ext cx="3588000" cy="1514274"/>
          </a:xfrm>
        </p:spPr>
        <p:txBody>
          <a:bodyPr>
            <a:noAutofit/>
          </a:bodyPr>
          <a:lstStyle>
            <a:lvl1pPr>
              <a:lnSpc>
                <a:spcPts val="1400"/>
              </a:lnSpc>
              <a:spcBef>
                <a:spcPts val="0"/>
              </a:spcBef>
              <a:spcAft>
                <a:spcPts val="0"/>
              </a:spcAft>
              <a:defRPr sz="1100">
                <a:solidFill>
                  <a:schemeClr val="accent1"/>
                </a:solidFill>
              </a:defRPr>
            </a:lvl1pPr>
            <a:lvl2pPr>
              <a:lnSpc>
                <a:spcPts val="1400"/>
              </a:lnSpc>
              <a:spcBef>
                <a:spcPts val="0"/>
              </a:spcBef>
              <a:spcAft>
                <a:spcPts val="0"/>
              </a:spcAft>
              <a:defRPr sz="1100">
                <a:solidFill>
                  <a:schemeClr val="accent1"/>
                </a:solidFill>
              </a:defRPr>
            </a:lvl2pPr>
            <a:lvl3pPr>
              <a:lnSpc>
                <a:spcPts val="1400"/>
              </a:lnSpc>
              <a:spcBef>
                <a:spcPts val="0"/>
              </a:spcBef>
              <a:spcAft>
                <a:spcPts val="0"/>
              </a:spcAft>
              <a:defRPr sz="1100">
                <a:solidFill>
                  <a:schemeClr val="accent1"/>
                </a:solidFill>
              </a:defRPr>
            </a:lvl3pPr>
            <a:lvl4pPr>
              <a:lnSpc>
                <a:spcPts val="1400"/>
              </a:lnSpc>
              <a:spcBef>
                <a:spcPts val="0"/>
              </a:spcBef>
              <a:spcAft>
                <a:spcPts val="0"/>
              </a:spcAft>
              <a:defRPr sz="1100">
                <a:solidFill>
                  <a:schemeClr val="accent1"/>
                </a:solidFill>
              </a:defRPr>
            </a:lvl4pPr>
            <a:lvl5pPr>
              <a:lnSpc>
                <a:spcPts val="1400"/>
              </a:lnSpc>
              <a:spcBef>
                <a:spcPts val="0"/>
              </a:spcBef>
              <a:spcAft>
                <a:spcPts val="0"/>
              </a:spcAft>
              <a:defRPr sz="11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40418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18000"/>
            <a:ext cx="9906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780000" y="720000"/>
            <a:ext cx="8385000" cy="720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0000" y="1908000"/>
            <a:ext cx="8385000" cy="4212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54000" y="6318000"/>
            <a:ext cx="1170000" cy="540000"/>
          </a:xfrm>
          <a:prstGeom prst="rect">
            <a:avLst/>
          </a:prstGeom>
        </p:spPr>
        <p:txBody>
          <a:bodyPr vert="horz" lIns="0" tIns="0" rIns="0" bIns="0" rtlCol="0" anchor="ctr" anchorCtr="0"/>
          <a:lstStyle>
            <a:lvl1pPr algn="l">
              <a:defRPr sz="1200">
                <a:solidFill>
                  <a:schemeClr val="bg1"/>
                </a:solidFill>
              </a:defRPr>
            </a:lvl1pPr>
          </a:lstStyle>
          <a:p>
            <a:fld id="{9DC48C0C-9E35-41A2-9891-80E1809287AC}" type="datetime1">
              <a:rPr lang="en-AU" smtClean="0"/>
              <a:t>14/08/2018</a:t>
            </a:fld>
            <a:endParaRPr lang="en-AU" dirty="0"/>
          </a:p>
        </p:txBody>
      </p:sp>
      <p:sp>
        <p:nvSpPr>
          <p:cNvPr id="5" name="Footer Placeholder 4"/>
          <p:cNvSpPr>
            <a:spLocks noGrp="1"/>
          </p:cNvSpPr>
          <p:nvPr>
            <p:ph type="ftr" sz="quarter" idx="3"/>
          </p:nvPr>
        </p:nvSpPr>
        <p:spPr>
          <a:xfrm>
            <a:off x="780000" y="6318000"/>
            <a:ext cx="6318000" cy="540000"/>
          </a:xfrm>
          <a:prstGeom prst="rect">
            <a:avLst/>
          </a:prstGeom>
        </p:spPr>
        <p:txBody>
          <a:bodyPr vert="horz" lIns="0" tIns="0" rIns="0" bIns="0" rtlCol="0" anchor="ctr" anchorCtr="0"/>
          <a:lstStyle>
            <a:lvl1pPr algn="l">
              <a:defRPr sz="1200">
                <a:solidFill>
                  <a:schemeClr val="bg1"/>
                </a:solidFill>
              </a:defRPr>
            </a:lvl1p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4"/>
          </p:nvPr>
        </p:nvSpPr>
        <p:spPr>
          <a:xfrm>
            <a:off x="8580000" y="6318000"/>
            <a:ext cx="585000" cy="540000"/>
          </a:xfrm>
          <a:prstGeom prst="rect">
            <a:avLst/>
          </a:prstGeom>
        </p:spPr>
        <p:txBody>
          <a:bodyPr vert="horz" lIns="0" tIns="0" rIns="0" bIns="0" rtlCol="0" anchor="ctr" anchorCtr="0"/>
          <a:lstStyle>
            <a:lvl1pPr algn="r">
              <a:defRPr sz="1200" b="1">
                <a:solidFill>
                  <a:schemeClr val="bg1"/>
                </a:solidFill>
              </a:defRPr>
            </a:lvl1pPr>
          </a:lstStyle>
          <a:p>
            <a:fld id="{668361F8-A4D5-4772-928E-39EA16886B43}" type="slidenum">
              <a:rPr lang="en-AU" smtClean="0"/>
              <a:pPr/>
              <a:t>‹#›</a:t>
            </a:fld>
            <a:endParaRPr lang="en-AU" dirty="0"/>
          </a:p>
        </p:txBody>
      </p:sp>
    </p:spTree>
    <p:extLst>
      <p:ext uri="{BB962C8B-B14F-4D97-AF65-F5344CB8AC3E}">
        <p14:creationId xmlns:p14="http://schemas.microsoft.com/office/powerpoint/2010/main" val="52758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hf hdr="0" dt="0"/>
  <p:txStyles>
    <p:titleStyle>
      <a:lvl1pPr algn="l" defTabSz="914400" rtl="0" eaLnBrk="1" latinLnBrk="0" hangingPunct="1">
        <a:lnSpc>
          <a:spcPts val="4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ts val="2500"/>
        </a:lnSpc>
        <a:spcBef>
          <a:spcPts val="1000"/>
        </a:spcBef>
        <a:spcAft>
          <a:spcPts val="1000"/>
        </a:spcAft>
        <a:buFont typeface="Arial" panose="020B0604020202020204" pitchFamily="34" charset="0"/>
        <a:buNone/>
        <a:defRPr sz="2000" kern="1200">
          <a:solidFill>
            <a:schemeClr val="tx1"/>
          </a:solidFill>
          <a:latin typeface="+mn-lt"/>
          <a:ea typeface="+mn-ea"/>
          <a:cs typeface="+mn-cs"/>
        </a:defRPr>
      </a:lvl1pPr>
      <a:lvl2pPr marL="360363" indent="-360363" algn="l" defTabSz="914400" rtl="0" eaLnBrk="1" latinLnBrk="0" hangingPunct="1">
        <a:lnSpc>
          <a:spcPts val="2500"/>
        </a:lnSpc>
        <a:spcBef>
          <a:spcPts val="0"/>
        </a:spcBef>
        <a:spcAft>
          <a:spcPts val="1000"/>
        </a:spcAft>
        <a:buClr>
          <a:schemeClr val="accent1"/>
        </a:buClr>
        <a:buFont typeface="+mj-lt"/>
        <a:buAutoNum type="arabicPeriod"/>
        <a:defRPr sz="2000" kern="1200">
          <a:solidFill>
            <a:schemeClr val="tx1"/>
          </a:solidFill>
          <a:latin typeface="+mn-lt"/>
          <a:ea typeface="+mn-ea"/>
          <a:cs typeface="+mn-cs"/>
        </a:defRPr>
      </a:lvl2pPr>
      <a:lvl3pPr marL="625475" indent="-265113" algn="l" defTabSz="914400" rtl="0" eaLnBrk="1" latinLnBrk="0" hangingPunct="1">
        <a:lnSpc>
          <a:spcPts val="25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898525" indent="-273050" algn="l" defTabSz="914400" rtl="0" eaLnBrk="1" latinLnBrk="0" hangingPunct="1">
        <a:lnSpc>
          <a:spcPts val="25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63638" indent="-265113" algn="l" defTabSz="914400" rtl="0" eaLnBrk="1" latinLnBrk="0" hangingPunct="1">
        <a:lnSpc>
          <a:spcPts val="2500"/>
        </a:lnSpc>
        <a:spcBef>
          <a:spcPts val="0"/>
        </a:spcBef>
        <a:spcAft>
          <a:spcPts val="1000"/>
        </a:spcAft>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forgottenaustralians.org.au/" TargetMode="External"/><Relationship Id="rId2" Type="http://schemas.openxmlformats.org/officeDocument/2006/relationships/hyperlink" Target="https://agedcare.health.gov.au/careleavers" TargetMode="External"/><Relationship Id="rId1" Type="http://schemas.openxmlformats.org/officeDocument/2006/relationships/slideLayout" Target="../slideLayouts/slideLayout4.xml"/><Relationship Id="rId4" Type="http://schemas.openxmlformats.org/officeDocument/2006/relationships/hyperlink" Target="http://www.clan.org.a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hildmigrantstrust.com/" TargetMode="External"/><Relationship Id="rId2" Type="http://schemas.openxmlformats.org/officeDocument/2006/relationships/hyperlink" Target="http://www.childmigrantstrust.com/intl-association" TargetMode="External"/><Relationship Id="rId1" Type="http://schemas.openxmlformats.org/officeDocument/2006/relationships/slideLayout" Target="../slideLayouts/slideLayout4.xml"/><Relationship Id="rId4" Type="http://schemas.openxmlformats.org/officeDocument/2006/relationships/hyperlink" Target="https://www.findandconnect.gov.a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health.gov.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iatsis.gov.au/research/finding-your-family/link-services" TargetMode="External"/><Relationship Id="rId2" Type="http://schemas.openxmlformats.org/officeDocument/2006/relationships/hyperlink" Target="http://www.nsga.org.au/" TargetMode="External"/><Relationship Id="rId1" Type="http://schemas.openxmlformats.org/officeDocument/2006/relationships/slideLayout" Target="../slideLayouts/slideLayout4.xml"/><Relationship Id="rId4" Type="http://schemas.openxmlformats.org/officeDocument/2006/relationships/hyperlink" Target="http://www.healingfoundation.org.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solidFill>
                  <a:schemeClr val="tx1"/>
                </a:solidFill>
              </a:rPr>
              <a:t>Caring for Forgotten Australians,</a:t>
            </a:r>
            <a:br>
              <a:rPr lang="en-AU" dirty="0">
                <a:solidFill>
                  <a:schemeClr val="tx1"/>
                </a:solidFill>
              </a:rPr>
            </a:br>
            <a:r>
              <a:rPr lang="en-AU" dirty="0">
                <a:solidFill>
                  <a:schemeClr val="tx1"/>
                </a:solidFill>
              </a:rPr>
              <a:t>Former Child Migrants and</a:t>
            </a:r>
            <a:br>
              <a:rPr lang="en-AU" dirty="0">
                <a:solidFill>
                  <a:schemeClr val="tx1"/>
                </a:solidFill>
              </a:rPr>
            </a:br>
            <a:r>
              <a:rPr lang="en-AU" dirty="0">
                <a:solidFill>
                  <a:schemeClr val="tx1"/>
                </a:solidFill>
              </a:rPr>
              <a:t>Stolen Generations</a:t>
            </a:r>
          </a:p>
        </p:txBody>
      </p:sp>
      <p:sp>
        <p:nvSpPr>
          <p:cNvPr id="3" name="Subtitle 2"/>
          <p:cNvSpPr>
            <a:spLocks noGrp="1"/>
          </p:cNvSpPr>
          <p:nvPr>
            <p:ph type="subTitle" idx="1"/>
          </p:nvPr>
        </p:nvSpPr>
        <p:spPr/>
        <p:txBody>
          <a:bodyPr/>
          <a:lstStyle/>
          <a:p>
            <a:r>
              <a:rPr lang="en-AU" dirty="0"/>
              <a:t>An information package for aged care services</a:t>
            </a:r>
          </a:p>
        </p:txBody>
      </p:sp>
    </p:spTree>
    <p:extLst>
      <p:ext uri="{BB962C8B-B14F-4D97-AF65-F5344CB8AC3E}">
        <p14:creationId xmlns:p14="http://schemas.microsoft.com/office/powerpoint/2010/main" val="3888863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Exploitation and neglect</a:t>
            </a:r>
          </a:p>
        </p:txBody>
      </p:sp>
      <p:sp>
        <p:nvSpPr>
          <p:cNvPr id="3" name="Content Placeholder 2"/>
          <p:cNvSpPr>
            <a:spLocks noGrp="1"/>
          </p:cNvSpPr>
          <p:nvPr>
            <p:ph sz="half" idx="1"/>
          </p:nvPr>
        </p:nvSpPr>
        <p:spPr>
          <a:xfrm>
            <a:off x="760500" y="1666460"/>
            <a:ext cx="4732828" cy="4212000"/>
          </a:xfrm>
        </p:spPr>
        <p:txBody>
          <a:bodyPr/>
          <a:lstStyle/>
          <a:p>
            <a:r>
              <a:rPr lang="en-AU" dirty="0"/>
              <a:t>Harsh discipline and exploitation were often the norm for Forgotten Australians, Former Child Migrants and Stolen Generations. This has left a lasting impact on their mental health and emotional wellbeing, as well as on their physical health.</a:t>
            </a:r>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10</a:t>
            </a:fld>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9012" y="1720273"/>
            <a:ext cx="311970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879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Exploitation and neglect in relation </a:t>
            </a:r>
            <a:r>
              <a:rPr lang="en-AU" dirty="0" smtClean="0"/>
              <a:t/>
            </a:r>
            <a:br>
              <a:rPr lang="en-AU" dirty="0" smtClean="0"/>
            </a:br>
            <a:r>
              <a:rPr lang="en-AU" dirty="0" smtClean="0"/>
              <a:t>to </a:t>
            </a:r>
            <a:r>
              <a:rPr lang="en-AU" dirty="0"/>
              <a:t>education</a:t>
            </a:r>
          </a:p>
        </p:txBody>
      </p:sp>
      <p:sp>
        <p:nvSpPr>
          <p:cNvPr id="3" name="Content Placeholder 2"/>
          <p:cNvSpPr>
            <a:spLocks noGrp="1"/>
          </p:cNvSpPr>
          <p:nvPr>
            <p:ph sz="half" idx="1"/>
          </p:nvPr>
        </p:nvSpPr>
        <p:spPr>
          <a:xfrm>
            <a:off x="760500" y="2080528"/>
            <a:ext cx="4992985" cy="2389873"/>
          </a:xfrm>
        </p:spPr>
        <p:txBody>
          <a:bodyPr/>
          <a:lstStyle/>
          <a:p>
            <a:r>
              <a:rPr lang="en-AU" dirty="0"/>
              <a:t>Education was often denied to these groups. This has led to some having difficulties reading and writing, though many are too embarrassed to say so, for fear of </a:t>
            </a:r>
            <a:r>
              <a:rPr lang="en-AU" dirty="0" smtClean="0"/>
              <a:t>humiliation.</a:t>
            </a:r>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11</a:t>
            </a:fld>
            <a:endParaRPr lang="en-A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0240" y="2108200"/>
            <a:ext cx="311970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567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Punishment and brutality</a:t>
            </a:r>
          </a:p>
        </p:txBody>
      </p:sp>
      <p:sp>
        <p:nvSpPr>
          <p:cNvPr id="3" name="Content Placeholder 2"/>
          <p:cNvSpPr>
            <a:spLocks noGrp="1"/>
          </p:cNvSpPr>
          <p:nvPr>
            <p:ph sz="half" idx="1"/>
          </p:nvPr>
        </p:nvSpPr>
        <p:spPr>
          <a:xfrm>
            <a:off x="780000" y="1700965"/>
            <a:ext cx="4602000" cy="4212000"/>
          </a:xfrm>
        </p:spPr>
        <p:txBody>
          <a:bodyPr/>
          <a:lstStyle/>
          <a:p>
            <a:r>
              <a:rPr lang="en-AU" dirty="0"/>
              <a:t>Most children who spent time in institutions experienced rigidly controlled childhoods. </a:t>
            </a:r>
            <a:endParaRPr lang="en-AU" dirty="0" smtClean="0"/>
          </a:p>
          <a:p>
            <a:r>
              <a:rPr lang="en-AU" dirty="0" smtClean="0"/>
              <a:t>They </a:t>
            </a:r>
            <a:r>
              <a:rPr lang="en-AU" dirty="0"/>
              <a:t>had strict schedules for </a:t>
            </a:r>
            <a:r>
              <a:rPr lang="en-AU" dirty="0" smtClean="0"/>
              <a:t/>
            </a:r>
            <a:br>
              <a:rPr lang="en-AU" dirty="0" smtClean="0"/>
            </a:br>
            <a:r>
              <a:rPr lang="en-AU" dirty="0" smtClean="0"/>
              <a:t>getting </a:t>
            </a:r>
            <a:r>
              <a:rPr lang="en-AU" dirty="0"/>
              <a:t>up, eating, praying, </a:t>
            </a:r>
            <a:r>
              <a:rPr lang="en-AU" dirty="0" smtClean="0"/>
              <a:t/>
            </a:r>
            <a:br>
              <a:rPr lang="en-AU" dirty="0" smtClean="0"/>
            </a:br>
            <a:r>
              <a:rPr lang="en-AU" dirty="0" smtClean="0"/>
              <a:t>washing </a:t>
            </a:r>
            <a:r>
              <a:rPr lang="en-AU" dirty="0"/>
              <a:t>and lights-out</a:t>
            </a:r>
            <a:r>
              <a:rPr lang="en-AU" dirty="0" smtClean="0"/>
              <a:t>.</a:t>
            </a:r>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12</a:t>
            </a:fld>
            <a:endParaRPr lang="en-AU" dirty="0"/>
          </a:p>
        </p:txBody>
      </p:sp>
      <p:sp>
        <p:nvSpPr>
          <p:cNvPr id="7" name="Content Placeholder 6"/>
          <p:cNvSpPr>
            <a:spLocks noGrp="1"/>
          </p:cNvSpPr>
          <p:nvPr>
            <p:ph sz="half" idx="13"/>
          </p:nvPr>
        </p:nvSpPr>
        <p:spPr>
          <a:xfrm>
            <a:off x="5577000" y="3845954"/>
            <a:ext cx="3588000" cy="2041501"/>
          </a:xfrm>
        </p:spPr>
        <p:txBody>
          <a:bodyPr/>
          <a:lstStyle/>
          <a:p>
            <a:r>
              <a:rPr lang="en-AU" dirty="0"/>
              <a:t>Source: Care Leavers Australasia Network.</a:t>
            </a:r>
          </a:p>
          <a:p>
            <a:r>
              <a:rPr lang="en-AU" dirty="0" smtClean="0"/>
              <a:t>Archive </a:t>
            </a:r>
            <a:r>
              <a:rPr lang="en-AU" dirty="0"/>
              <a:t>picture of Salvation Army Boys' Home, Bexley, NSW</a:t>
            </a:r>
            <a:r>
              <a:rPr lang="en-AU" dirty="0" smtClean="0"/>
              <a:t>.</a:t>
            </a:r>
            <a:endParaRPr lang="en-AU" dirty="0"/>
          </a:p>
        </p:txBody>
      </p:sp>
      <p:pic>
        <p:nvPicPr>
          <p:cNvPr id="8" name="Content Placeholder 7"/>
          <p:cNvPicPr>
            <a:picLocks noGrp="1" noChangeAspect="1"/>
          </p:cNvPicPr>
          <p:nvPr>
            <p:ph sz="half" idx="2"/>
          </p:nvPr>
        </p:nvPicPr>
        <p:blipFill>
          <a:blip r:embed="rId2"/>
          <a:stretch>
            <a:fillRect/>
          </a:stretch>
        </p:blipFill>
        <p:spPr>
          <a:xfrm>
            <a:off x="5577286" y="1908000"/>
            <a:ext cx="3587485" cy="1739953"/>
          </a:xfrm>
          <a:prstGeom prst="rect">
            <a:avLst/>
          </a:prstGeom>
        </p:spPr>
      </p:pic>
    </p:spTree>
    <p:extLst>
      <p:ext uri="{BB962C8B-B14F-4D97-AF65-F5344CB8AC3E}">
        <p14:creationId xmlns:p14="http://schemas.microsoft.com/office/powerpoint/2010/main" val="3723213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Physical or sexual abuse and privacy</a:t>
            </a:r>
          </a:p>
        </p:txBody>
      </p:sp>
      <p:sp>
        <p:nvSpPr>
          <p:cNvPr id="3" name="Content Placeholder 2"/>
          <p:cNvSpPr>
            <a:spLocks noGrp="1"/>
          </p:cNvSpPr>
          <p:nvPr>
            <p:ph sz="half" idx="1"/>
          </p:nvPr>
        </p:nvSpPr>
        <p:spPr>
          <a:xfrm>
            <a:off x="780000" y="1675086"/>
            <a:ext cx="4602000" cy="4212000"/>
          </a:xfrm>
        </p:spPr>
        <p:txBody>
          <a:bodyPr/>
          <a:lstStyle/>
          <a:p>
            <a:r>
              <a:rPr lang="en-AU" dirty="0"/>
              <a:t>Many people experienced physical or sexual abuse. This is particularly important to consider when providing daily care services, such as dressing, undressing or bathing</a:t>
            </a:r>
            <a:r>
              <a:rPr lang="en-AU" dirty="0" smtClean="0"/>
              <a:t>.</a:t>
            </a:r>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13</a:t>
            </a:fld>
            <a:endParaRPr lang="en-AU" dirty="0"/>
          </a:p>
        </p:txBody>
      </p:sp>
      <p:sp>
        <p:nvSpPr>
          <p:cNvPr id="7" name="Content Placeholder 6"/>
          <p:cNvSpPr>
            <a:spLocks noGrp="1"/>
          </p:cNvSpPr>
          <p:nvPr>
            <p:ph sz="half" idx="13"/>
          </p:nvPr>
        </p:nvSpPr>
        <p:spPr>
          <a:xfrm>
            <a:off x="6080553" y="4698922"/>
            <a:ext cx="3084447" cy="817318"/>
          </a:xfrm>
        </p:spPr>
        <p:txBody>
          <a:bodyPr/>
          <a:lstStyle/>
          <a:p>
            <a:r>
              <a:rPr lang="en-AU" dirty="0"/>
              <a:t>Source: Care Leavers Australasia Network.</a:t>
            </a:r>
          </a:p>
          <a:p>
            <a:r>
              <a:rPr lang="en-AU" dirty="0" smtClean="0"/>
              <a:t>Archive </a:t>
            </a:r>
            <a:r>
              <a:rPr lang="en-AU" dirty="0"/>
              <a:t>picture of Salvation Army Boys' Home, Bexley, NSW</a:t>
            </a:r>
            <a:r>
              <a:rPr lang="en-AU" dirty="0" smtClean="0"/>
              <a:t>.</a:t>
            </a:r>
            <a:endParaRPr lang="en-AU" dirty="0"/>
          </a:p>
        </p:txBody>
      </p:sp>
      <p:pic>
        <p:nvPicPr>
          <p:cNvPr id="8" name="Content Placeholder 7"/>
          <p:cNvPicPr>
            <a:picLocks noGrp="1" noChangeAspect="1"/>
          </p:cNvPicPr>
          <p:nvPr>
            <p:ph sz="half" idx="2"/>
          </p:nvPr>
        </p:nvPicPr>
        <p:blipFill>
          <a:blip r:embed="rId2"/>
          <a:stretch>
            <a:fillRect/>
          </a:stretch>
        </p:blipFill>
        <p:spPr>
          <a:xfrm>
            <a:off x="6080553" y="1908176"/>
            <a:ext cx="3084447" cy="2547987"/>
          </a:xfrm>
          <a:prstGeom prst="rect">
            <a:avLst/>
          </a:prstGeom>
        </p:spPr>
      </p:pic>
    </p:spTree>
    <p:extLst>
      <p:ext uri="{BB962C8B-B14F-4D97-AF65-F5344CB8AC3E}">
        <p14:creationId xmlns:p14="http://schemas.microsoft.com/office/powerpoint/2010/main" val="3807878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Impacts</a:t>
            </a:r>
            <a:endParaRPr lang="en-AU" dirty="0"/>
          </a:p>
        </p:txBody>
      </p:sp>
      <p:sp>
        <p:nvSpPr>
          <p:cNvPr id="3" name="Content Placeholder 2"/>
          <p:cNvSpPr>
            <a:spLocks noGrp="1"/>
          </p:cNvSpPr>
          <p:nvPr>
            <p:ph sz="half" idx="1"/>
          </p:nvPr>
        </p:nvSpPr>
        <p:spPr>
          <a:xfrm>
            <a:off x="772521" y="1666459"/>
            <a:ext cx="8360959" cy="4212000"/>
          </a:xfrm>
        </p:spPr>
        <p:txBody>
          <a:bodyPr/>
          <a:lstStyle/>
          <a:p>
            <a:r>
              <a:rPr lang="en-AU" dirty="0"/>
              <a:t>Aged care providers sometimes hear that people choose to live a life of homelessness or social exclusion. This is rarely the case. Instead people make what they perceive to be the better choice between </a:t>
            </a:r>
            <a:r>
              <a:rPr lang="en-AU" dirty="0" smtClean="0"/>
              <a:t>two </a:t>
            </a:r>
            <a:r>
              <a:rPr lang="en-AU" dirty="0"/>
              <a:t>bad options</a:t>
            </a:r>
            <a:r>
              <a:rPr lang="en-AU" dirty="0" smtClean="0"/>
              <a:t>.</a:t>
            </a:r>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14</a:t>
            </a:fld>
            <a:endParaRPr lang="en-AU" dirty="0"/>
          </a:p>
        </p:txBody>
      </p:sp>
    </p:spTree>
    <p:extLst>
      <p:ext uri="{BB962C8B-B14F-4D97-AF65-F5344CB8AC3E}">
        <p14:creationId xmlns:p14="http://schemas.microsoft.com/office/powerpoint/2010/main" val="3848903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Loss of </a:t>
            </a:r>
            <a:r>
              <a:rPr lang="en-AU" dirty="0" smtClean="0"/>
              <a:t>identity </a:t>
            </a:r>
            <a:r>
              <a:rPr lang="en-AU" dirty="0"/>
              <a:t>and </a:t>
            </a:r>
            <a:r>
              <a:rPr lang="en-AU" dirty="0" smtClean="0"/>
              <a:t>culture</a:t>
            </a:r>
            <a:endParaRPr lang="en-AU" dirty="0"/>
          </a:p>
        </p:txBody>
      </p:sp>
      <p:sp>
        <p:nvSpPr>
          <p:cNvPr id="3" name="Content Placeholder 2"/>
          <p:cNvSpPr>
            <a:spLocks noGrp="1"/>
          </p:cNvSpPr>
          <p:nvPr>
            <p:ph idx="1"/>
          </p:nvPr>
        </p:nvSpPr>
        <p:spPr>
          <a:xfrm>
            <a:off x="764614" y="1675087"/>
            <a:ext cx="8376773" cy="4212000"/>
          </a:xfrm>
        </p:spPr>
        <p:txBody>
          <a:bodyPr/>
          <a:lstStyle/>
          <a:p>
            <a:pPr>
              <a:spcAft>
                <a:spcPts val="0"/>
              </a:spcAft>
            </a:pPr>
            <a:r>
              <a:rPr lang="en-AU" dirty="0"/>
              <a:t>Loss of </a:t>
            </a:r>
            <a:r>
              <a:rPr lang="en-AU" dirty="0" smtClean="0"/>
              <a:t>identity</a:t>
            </a:r>
            <a:endParaRPr lang="en-AU" dirty="0"/>
          </a:p>
          <a:p>
            <a:pPr lvl="2">
              <a:spcAft>
                <a:spcPts val="0"/>
              </a:spcAft>
            </a:pPr>
            <a:r>
              <a:rPr lang="en-AU" dirty="0"/>
              <a:t>No birth certificates</a:t>
            </a:r>
          </a:p>
          <a:p>
            <a:pPr lvl="2">
              <a:spcAft>
                <a:spcPts val="0"/>
              </a:spcAft>
            </a:pPr>
            <a:r>
              <a:rPr lang="en-AU" dirty="0"/>
              <a:t>Had their birth names changed</a:t>
            </a:r>
          </a:p>
          <a:p>
            <a:pPr lvl="2"/>
            <a:r>
              <a:rPr lang="en-AU" dirty="0"/>
              <a:t>Known only as numbers during their early years </a:t>
            </a:r>
          </a:p>
          <a:p>
            <a:pPr>
              <a:spcAft>
                <a:spcPts val="0"/>
              </a:spcAft>
            </a:pPr>
            <a:r>
              <a:rPr lang="en-AU" dirty="0" smtClean="0"/>
              <a:t>Loss </a:t>
            </a:r>
            <a:r>
              <a:rPr lang="en-AU" dirty="0"/>
              <a:t>of </a:t>
            </a:r>
            <a:r>
              <a:rPr lang="en-AU" dirty="0" smtClean="0"/>
              <a:t>culture</a:t>
            </a:r>
            <a:endParaRPr lang="en-AU" dirty="0"/>
          </a:p>
          <a:p>
            <a:pPr lvl="2">
              <a:spcAft>
                <a:spcPts val="0"/>
              </a:spcAft>
            </a:pPr>
            <a:r>
              <a:rPr lang="en-AU" dirty="0"/>
              <a:t>Separated from their families </a:t>
            </a:r>
            <a:r>
              <a:rPr lang="en-AU" dirty="0" smtClean="0"/>
              <a:t>in </a:t>
            </a:r>
            <a:r>
              <a:rPr lang="en-AU" dirty="0"/>
              <a:t>difficult circumstances</a:t>
            </a:r>
          </a:p>
          <a:p>
            <a:pPr lvl="2">
              <a:spcAft>
                <a:spcPts val="0"/>
              </a:spcAft>
            </a:pPr>
            <a:r>
              <a:rPr lang="en-AU" dirty="0"/>
              <a:t>Forcibly removed from </a:t>
            </a:r>
            <a:r>
              <a:rPr lang="en-AU" dirty="0" smtClean="0"/>
              <a:t>their </a:t>
            </a:r>
            <a:r>
              <a:rPr lang="en-AU" dirty="0"/>
              <a:t>families</a:t>
            </a:r>
          </a:p>
          <a:p>
            <a:pPr lvl="2">
              <a:spcAft>
                <a:spcPts val="0"/>
              </a:spcAft>
            </a:pPr>
            <a:r>
              <a:rPr lang="en-AU" dirty="0"/>
              <a:t>Never reunited with family </a:t>
            </a:r>
            <a:r>
              <a:rPr lang="en-AU" dirty="0" smtClean="0"/>
              <a:t>or </a:t>
            </a:r>
            <a:r>
              <a:rPr lang="en-AU" dirty="0"/>
              <a:t>cultural </a:t>
            </a:r>
            <a:r>
              <a:rPr lang="en-AU" dirty="0" smtClean="0"/>
              <a:t>heritage</a:t>
            </a:r>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15</a:t>
            </a:fld>
            <a:endParaRPr lang="en-AU" dirty="0"/>
          </a:p>
        </p:txBody>
      </p:sp>
    </p:spTree>
    <p:extLst>
      <p:ext uri="{BB962C8B-B14F-4D97-AF65-F5344CB8AC3E}">
        <p14:creationId xmlns:p14="http://schemas.microsoft.com/office/powerpoint/2010/main" val="3363147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Aged </a:t>
            </a:r>
            <a:r>
              <a:rPr lang="en-US" dirty="0" smtClean="0"/>
              <a:t>care fears</a:t>
            </a:r>
            <a:endParaRPr lang="en-AU" dirty="0"/>
          </a:p>
        </p:txBody>
      </p:sp>
      <p:sp>
        <p:nvSpPr>
          <p:cNvPr id="9" name="Content Placeholder 8"/>
          <p:cNvSpPr>
            <a:spLocks noGrp="1"/>
          </p:cNvSpPr>
          <p:nvPr>
            <p:ph idx="1"/>
          </p:nvPr>
        </p:nvSpPr>
        <p:spPr>
          <a:xfrm>
            <a:off x="760500" y="1640581"/>
            <a:ext cx="8385000" cy="4212000"/>
          </a:xfrm>
        </p:spPr>
        <p:txBody>
          <a:bodyPr/>
          <a:lstStyle/>
          <a:p>
            <a:r>
              <a:rPr lang="en-AU" dirty="0"/>
              <a:t>Factors to </a:t>
            </a:r>
            <a:r>
              <a:rPr lang="en-AU" dirty="0" smtClean="0"/>
              <a:t>consider</a:t>
            </a:r>
            <a:r>
              <a:rPr lang="en-AU" dirty="0"/>
              <a:t>:</a:t>
            </a:r>
          </a:p>
          <a:p>
            <a:pPr lvl="2"/>
            <a:r>
              <a:rPr lang="en-AU" dirty="0" smtClean="0"/>
              <a:t>Health status</a:t>
            </a:r>
            <a:r>
              <a:rPr lang="en-AU" dirty="0"/>
              <a:t>	</a:t>
            </a:r>
          </a:p>
          <a:p>
            <a:pPr lvl="2"/>
            <a:r>
              <a:rPr lang="en-AU" dirty="0"/>
              <a:t>Routines	</a:t>
            </a:r>
          </a:p>
          <a:p>
            <a:pPr lvl="2"/>
            <a:r>
              <a:rPr lang="en-AU" dirty="0"/>
              <a:t>Food		</a:t>
            </a:r>
          </a:p>
          <a:p>
            <a:pPr lvl="2"/>
            <a:r>
              <a:rPr lang="en-AU" dirty="0"/>
              <a:t>Belongings		</a:t>
            </a:r>
          </a:p>
          <a:p>
            <a:pPr lvl="2"/>
            <a:r>
              <a:rPr lang="en-AU" dirty="0"/>
              <a:t>Privacy		</a:t>
            </a:r>
          </a:p>
          <a:p>
            <a:pPr lvl="2"/>
            <a:r>
              <a:rPr lang="en-AU" dirty="0"/>
              <a:t>Authority </a:t>
            </a:r>
            <a:r>
              <a:rPr lang="en-AU" dirty="0" smtClean="0"/>
              <a:t>figures</a:t>
            </a:r>
            <a:endParaRPr lang="en-AU" dirty="0"/>
          </a:p>
          <a:p>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16</a:t>
            </a:fld>
            <a:endParaRPr lang="en-AU" dirty="0"/>
          </a:p>
        </p:txBody>
      </p:sp>
      <p:sp>
        <p:nvSpPr>
          <p:cNvPr id="10" name="Content Placeholder 9"/>
          <p:cNvSpPr>
            <a:spLocks noGrp="1"/>
          </p:cNvSpPr>
          <p:nvPr>
            <p:ph sz="half" idx="4294967295"/>
          </p:nvPr>
        </p:nvSpPr>
        <p:spPr>
          <a:xfrm>
            <a:off x="3939001" y="2111136"/>
            <a:ext cx="3587485" cy="2214563"/>
          </a:xfrm>
          <a:prstGeom prst="rect">
            <a:avLst/>
          </a:prstGeom>
        </p:spPr>
        <p:txBody>
          <a:bodyPr/>
          <a:lstStyle/>
          <a:p>
            <a:pPr lvl="2"/>
            <a:r>
              <a:rPr lang="en-AU" dirty="0"/>
              <a:t>Locks</a:t>
            </a:r>
          </a:p>
          <a:p>
            <a:pPr lvl="2"/>
            <a:r>
              <a:rPr lang="en-AU" dirty="0"/>
              <a:t>Education</a:t>
            </a:r>
          </a:p>
          <a:p>
            <a:pPr lvl="2"/>
            <a:r>
              <a:rPr lang="en-AU" dirty="0"/>
              <a:t>Identity</a:t>
            </a:r>
          </a:p>
          <a:p>
            <a:pPr lvl="2"/>
            <a:r>
              <a:rPr lang="en-AU" dirty="0"/>
              <a:t>Celebration</a:t>
            </a:r>
          </a:p>
          <a:p>
            <a:pPr lvl="2"/>
            <a:r>
              <a:rPr lang="en-AU" dirty="0" smtClean="0"/>
              <a:t>Culture</a:t>
            </a:r>
            <a:endParaRPr lang="en-AU" dirty="0"/>
          </a:p>
        </p:txBody>
      </p:sp>
    </p:spTree>
    <p:extLst>
      <p:ext uri="{BB962C8B-B14F-4D97-AF65-F5344CB8AC3E}">
        <p14:creationId xmlns:p14="http://schemas.microsoft.com/office/powerpoint/2010/main" val="3457367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Conclusion</a:t>
            </a:r>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17</a:t>
            </a:fld>
            <a:endParaRPr lang="en-AU" dirty="0"/>
          </a:p>
        </p:txBody>
      </p:sp>
      <p:sp>
        <p:nvSpPr>
          <p:cNvPr id="3" name="Content Placeholder 2"/>
          <p:cNvSpPr>
            <a:spLocks noGrp="1"/>
          </p:cNvSpPr>
          <p:nvPr>
            <p:ph sz="half" idx="1"/>
          </p:nvPr>
        </p:nvSpPr>
        <p:spPr>
          <a:xfrm>
            <a:off x="780000" y="1683713"/>
            <a:ext cx="8798915" cy="4212000"/>
          </a:xfrm>
        </p:spPr>
        <p:txBody>
          <a:bodyPr anchor="t"/>
          <a:lstStyle/>
          <a:p>
            <a:r>
              <a:rPr lang="en-AU" dirty="0" smtClean="0"/>
              <a:t>Given their past experiences, people from these backgrounds may be more sensitive to some aspects of life in aged care homes and institutional settings. </a:t>
            </a:r>
            <a:endParaRPr lang="en-AU" dirty="0"/>
          </a:p>
          <a:p>
            <a:r>
              <a:rPr lang="en-AU" dirty="0" smtClean="0"/>
              <a:t>Workers </a:t>
            </a:r>
            <a:r>
              <a:rPr lang="en-AU" dirty="0"/>
              <a:t>in aged care know and understand about groups </a:t>
            </a:r>
            <a:r>
              <a:rPr lang="en-AU" dirty="0" smtClean="0"/>
              <a:t>with </a:t>
            </a:r>
            <a:r>
              <a:rPr lang="en-AU" dirty="0"/>
              <a:t>anxieties and issues, health issues, language and </a:t>
            </a:r>
            <a:r>
              <a:rPr lang="en-AU" dirty="0" smtClean="0"/>
              <a:t>cultural issues</a:t>
            </a:r>
            <a:r>
              <a:rPr lang="en-AU" dirty="0"/>
              <a:t>, dementia. </a:t>
            </a:r>
            <a:endParaRPr lang="en-AU" dirty="0" smtClean="0"/>
          </a:p>
          <a:p>
            <a:r>
              <a:rPr lang="en-AU" dirty="0" smtClean="0"/>
              <a:t>The </a:t>
            </a:r>
            <a:r>
              <a:rPr lang="en-AU" dirty="0"/>
              <a:t>issues and concerns of Forgotten Australians, </a:t>
            </a:r>
            <a:r>
              <a:rPr lang="en-AU" dirty="0" smtClean="0"/>
              <a:t>Former Child </a:t>
            </a:r>
            <a:r>
              <a:rPr lang="en-AU" dirty="0"/>
              <a:t>Migrants and Stolen Generations are just as real</a:t>
            </a:r>
            <a:r>
              <a:rPr lang="en-AU" dirty="0" smtClean="0"/>
              <a:t>.</a:t>
            </a:r>
            <a:endParaRPr lang="en-US" dirty="0"/>
          </a:p>
        </p:txBody>
      </p:sp>
    </p:spTree>
    <p:extLst>
      <p:ext uri="{BB962C8B-B14F-4D97-AF65-F5344CB8AC3E}">
        <p14:creationId xmlns:p14="http://schemas.microsoft.com/office/powerpoint/2010/main" val="1210994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information</a:t>
            </a:r>
            <a:endParaRPr lang="en-AU" dirty="0"/>
          </a:p>
        </p:txBody>
      </p:sp>
      <p:sp>
        <p:nvSpPr>
          <p:cNvPr id="3" name="Content Placeholder 2"/>
          <p:cNvSpPr>
            <a:spLocks noGrp="1"/>
          </p:cNvSpPr>
          <p:nvPr>
            <p:ph sz="half" idx="1"/>
          </p:nvPr>
        </p:nvSpPr>
        <p:spPr>
          <a:xfrm>
            <a:off x="789346" y="1547286"/>
            <a:ext cx="7780279" cy="4212000"/>
          </a:xfrm>
        </p:spPr>
        <p:txBody>
          <a:bodyPr/>
          <a:lstStyle/>
          <a:p>
            <a:r>
              <a:rPr lang="en-AU" sz="2400" dirty="0"/>
              <a:t>The Information Package</a:t>
            </a:r>
          </a:p>
          <a:p>
            <a:r>
              <a:rPr lang="en-AU" dirty="0" smtClean="0"/>
              <a:t>Department </a:t>
            </a:r>
            <a:r>
              <a:rPr lang="en-AU" dirty="0"/>
              <a:t>of Health </a:t>
            </a:r>
            <a:r>
              <a:rPr lang="en-AU" dirty="0" smtClean="0"/>
              <a:t>– </a:t>
            </a:r>
            <a:r>
              <a:rPr lang="en-AU" dirty="0">
                <a:hlinkClick r:id="rId2"/>
              </a:rPr>
              <a:t>https://agedcare.health.gov.au/careleavers</a:t>
            </a:r>
            <a:endParaRPr lang="en-AU" dirty="0"/>
          </a:p>
          <a:p>
            <a:r>
              <a:rPr lang="en-AU" sz="2400" dirty="0" smtClean="0"/>
              <a:t>For Forgotten Australians</a:t>
            </a:r>
          </a:p>
          <a:p>
            <a:pPr marL="342900" indent="-342900">
              <a:buFont typeface="Arial" panose="020B0604020202020204" pitchFamily="34" charset="0"/>
              <a:buChar char="•"/>
            </a:pPr>
            <a:r>
              <a:rPr lang="en-AU" dirty="0"/>
              <a:t>The Alliance for Forgotten </a:t>
            </a:r>
            <a:r>
              <a:rPr lang="en-AU" dirty="0" smtClean="0"/>
              <a:t>Australians </a:t>
            </a:r>
            <a:r>
              <a:rPr lang="en-AU" dirty="0"/>
              <a:t>- </a:t>
            </a:r>
            <a:r>
              <a:rPr lang="en-AU" dirty="0" smtClean="0">
                <a:hlinkClick r:id="rId3"/>
              </a:rPr>
              <a:t>www.forgottenaustralians.org.au</a:t>
            </a:r>
            <a:r>
              <a:rPr lang="en-AU" dirty="0" smtClean="0"/>
              <a:t> </a:t>
            </a:r>
          </a:p>
          <a:p>
            <a:pPr marL="342900" indent="-342900">
              <a:buFont typeface="Arial" panose="020B0604020202020204" pitchFamily="34" charset="0"/>
              <a:buChar char="•"/>
            </a:pPr>
            <a:r>
              <a:rPr lang="en-AU" smtClean="0"/>
              <a:t>Care Leavers </a:t>
            </a:r>
            <a:r>
              <a:rPr lang="en-AU" dirty="0" smtClean="0"/>
              <a:t>Australasia Network - </a:t>
            </a:r>
            <a:r>
              <a:rPr lang="en-AU" dirty="0" smtClean="0">
                <a:hlinkClick r:id="rId4"/>
              </a:rPr>
              <a:t>www.clan.org.au</a:t>
            </a:r>
            <a:endParaRPr lang="en-AU" dirty="0" smtClean="0"/>
          </a:p>
          <a:p>
            <a:endParaRPr lang="en-AU" dirty="0"/>
          </a:p>
          <a:p>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18</a:t>
            </a:fld>
            <a:endParaRPr lang="en-AU" dirty="0"/>
          </a:p>
        </p:txBody>
      </p:sp>
    </p:spTree>
    <p:extLst>
      <p:ext uri="{BB962C8B-B14F-4D97-AF65-F5344CB8AC3E}">
        <p14:creationId xmlns:p14="http://schemas.microsoft.com/office/powerpoint/2010/main" val="919367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information</a:t>
            </a:r>
            <a:endParaRPr lang="en-AU" dirty="0"/>
          </a:p>
        </p:txBody>
      </p:sp>
      <p:sp>
        <p:nvSpPr>
          <p:cNvPr id="3" name="Content Placeholder 2"/>
          <p:cNvSpPr>
            <a:spLocks noGrp="1"/>
          </p:cNvSpPr>
          <p:nvPr>
            <p:ph sz="half" idx="1"/>
          </p:nvPr>
        </p:nvSpPr>
        <p:spPr>
          <a:xfrm>
            <a:off x="742619" y="1737068"/>
            <a:ext cx="7780279" cy="4212000"/>
          </a:xfrm>
        </p:spPr>
        <p:txBody>
          <a:bodyPr/>
          <a:lstStyle/>
          <a:p>
            <a:r>
              <a:rPr lang="en-AU" sz="2400" dirty="0" smtClean="0"/>
              <a:t>For Former Child Migrants</a:t>
            </a:r>
          </a:p>
          <a:p>
            <a:pPr marL="342900" indent="-342900">
              <a:buFont typeface="Arial" panose="020B0604020202020204" pitchFamily="34" charset="0"/>
              <a:buChar char="•"/>
            </a:pPr>
            <a:r>
              <a:rPr lang="en-AU" dirty="0"/>
              <a:t>The International Association of Former Child Migrants and their </a:t>
            </a:r>
            <a:r>
              <a:rPr lang="en-AU" dirty="0" smtClean="0"/>
              <a:t>Families </a:t>
            </a:r>
            <a:r>
              <a:rPr lang="en-AU" dirty="0"/>
              <a:t>- </a:t>
            </a:r>
            <a:r>
              <a:rPr lang="en-AU" dirty="0" smtClean="0">
                <a:hlinkClick r:id="rId2"/>
              </a:rPr>
              <a:t>www.childmigrantstrust.com/intl-association</a:t>
            </a:r>
            <a:r>
              <a:rPr lang="en-AU" dirty="0" smtClean="0"/>
              <a:t> </a:t>
            </a:r>
          </a:p>
          <a:p>
            <a:pPr marL="342900" indent="-342900">
              <a:buFont typeface="Arial" panose="020B0604020202020204" pitchFamily="34" charset="0"/>
              <a:buChar char="•"/>
            </a:pPr>
            <a:r>
              <a:rPr lang="en-AU" dirty="0"/>
              <a:t>Child Migrants </a:t>
            </a:r>
            <a:r>
              <a:rPr lang="en-AU" dirty="0" smtClean="0"/>
              <a:t>Trust </a:t>
            </a:r>
            <a:r>
              <a:rPr lang="en-AU" dirty="0"/>
              <a:t>- </a:t>
            </a:r>
            <a:r>
              <a:rPr lang="en-AU" dirty="0" smtClean="0">
                <a:hlinkClick r:id="rId3"/>
              </a:rPr>
              <a:t>www.childmigrantstrust.com</a:t>
            </a:r>
            <a:endParaRPr lang="en-AU" dirty="0" smtClean="0"/>
          </a:p>
          <a:p>
            <a:pPr marL="342900" indent="-342900">
              <a:buFont typeface="Arial" panose="020B0604020202020204" pitchFamily="34" charset="0"/>
              <a:buChar char="•"/>
            </a:pPr>
            <a:r>
              <a:rPr lang="en-AU" dirty="0" smtClean="0"/>
              <a:t>Find </a:t>
            </a:r>
            <a:r>
              <a:rPr lang="en-AU" dirty="0"/>
              <a:t>&amp; Connect </a:t>
            </a:r>
            <a:r>
              <a:rPr lang="en-AU" dirty="0" smtClean="0"/>
              <a:t>Services - </a:t>
            </a:r>
            <a:r>
              <a:rPr lang="en-AU" dirty="0" smtClean="0">
                <a:hlinkClick r:id="rId4"/>
              </a:rPr>
              <a:t>https</a:t>
            </a:r>
            <a:r>
              <a:rPr lang="en-AU" dirty="0">
                <a:hlinkClick r:id="rId4"/>
              </a:rPr>
              <a:t>://www.findandconnect.gov.au</a:t>
            </a:r>
            <a:r>
              <a:rPr lang="en-AU" dirty="0" smtClean="0">
                <a:hlinkClick r:id="rId4"/>
              </a:rPr>
              <a:t>/</a:t>
            </a:r>
            <a:r>
              <a:rPr lang="en-AU" dirty="0" smtClean="0"/>
              <a:t> </a:t>
            </a:r>
          </a:p>
          <a:p>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19</a:t>
            </a:fld>
            <a:endParaRPr lang="en-AU" dirty="0"/>
          </a:p>
        </p:txBody>
      </p:sp>
    </p:spTree>
    <p:extLst>
      <p:ext uri="{BB962C8B-B14F-4D97-AF65-F5344CB8AC3E}">
        <p14:creationId xmlns:p14="http://schemas.microsoft.com/office/powerpoint/2010/main" val="3741897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Copyright</a:t>
            </a:r>
            <a:endParaRPr lang="en-AU" dirty="0"/>
          </a:p>
        </p:txBody>
      </p:sp>
      <p:sp>
        <p:nvSpPr>
          <p:cNvPr id="3" name="Content Placeholder 2"/>
          <p:cNvSpPr>
            <a:spLocks noGrp="1"/>
          </p:cNvSpPr>
          <p:nvPr>
            <p:ph idx="1"/>
          </p:nvPr>
        </p:nvSpPr>
        <p:spPr>
          <a:xfrm>
            <a:off x="696224" y="1683713"/>
            <a:ext cx="8513553" cy="4212000"/>
          </a:xfrm>
        </p:spPr>
        <p:txBody>
          <a:bodyPr/>
          <a:lstStyle/>
          <a:p>
            <a:pPr>
              <a:lnSpc>
                <a:spcPts val="2000"/>
              </a:lnSpc>
              <a:spcBef>
                <a:spcPts val="600"/>
              </a:spcBef>
              <a:spcAft>
                <a:spcPts val="600"/>
              </a:spcAft>
            </a:pPr>
            <a:r>
              <a:rPr lang="en-US" sz="1600" dirty="0">
                <a:latin typeface="Helv"/>
                <a:ea typeface="Times New Roman"/>
                <a:cs typeface="Helv"/>
              </a:rPr>
              <a:t>© 2016 Commonwealth of Australia as represented by the Department of Health (except for historical images).</a:t>
            </a:r>
            <a:endParaRPr lang="en-AU" sz="1600" dirty="0">
              <a:latin typeface="Times New Roman"/>
              <a:ea typeface="Times New Roman"/>
            </a:endParaRPr>
          </a:p>
          <a:p>
            <a:pPr>
              <a:lnSpc>
                <a:spcPts val="2000"/>
              </a:lnSpc>
              <a:spcBef>
                <a:spcPts val="600"/>
              </a:spcBef>
              <a:spcAft>
                <a:spcPts val="600"/>
              </a:spcAft>
            </a:pPr>
            <a:r>
              <a:rPr lang="en-US" sz="1600" dirty="0">
                <a:latin typeface="Helv"/>
                <a:ea typeface="Times New Roman"/>
                <a:cs typeface="Helv"/>
              </a:rPr>
              <a:t>Historical images are used with the permission of the copyright owners.  </a:t>
            </a:r>
            <a:endParaRPr lang="en-AU" sz="1600" dirty="0">
              <a:latin typeface="Times New Roman"/>
              <a:ea typeface="Times New Roman"/>
            </a:endParaRPr>
          </a:p>
          <a:p>
            <a:pPr>
              <a:lnSpc>
                <a:spcPts val="2000"/>
              </a:lnSpc>
              <a:spcBef>
                <a:spcPts val="600"/>
              </a:spcBef>
              <a:spcAft>
                <a:spcPts val="600"/>
              </a:spcAft>
            </a:pPr>
            <a:r>
              <a:rPr lang="en-AU" sz="1600" b="1" cap="small" spc="25" dirty="0">
                <a:solidFill>
                  <a:srgbClr val="C0504D"/>
                </a:solidFill>
                <a:ea typeface="Times New Roman"/>
              </a:rPr>
              <a:t>Enquiries</a:t>
            </a:r>
          </a:p>
          <a:p>
            <a:pPr>
              <a:lnSpc>
                <a:spcPts val="2000"/>
              </a:lnSpc>
              <a:spcBef>
                <a:spcPts val="600"/>
              </a:spcBef>
              <a:spcAft>
                <a:spcPts val="600"/>
              </a:spcAft>
            </a:pPr>
            <a:r>
              <a:rPr lang="en-AU" sz="1600" dirty="0">
                <a:latin typeface="Helv"/>
                <a:ea typeface="Times New Roman"/>
                <a:cs typeface="Helv"/>
              </a:rPr>
              <a:t>Requests and inquiries concerning reproduction and other rights to use this </a:t>
            </a:r>
            <a:r>
              <a:rPr lang="en-AU" sz="1600" dirty="0" smtClean="0">
                <a:latin typeface="Helv"/>
                <a:ea typeface="Times New Roman"/>
                <a:cs typeface="Helv"/>
              </a:rPr>
              <a:t>publication </a:t>
            </a:r>
            <a:r>
              <a:rPr lang="en-AU" sz="1600" dirty="0">
                <a:latin typeface="Helv"/>
                <a:ea typeface="Times New Roman"/>
                <a:cs typeface="Helv"/>
              </a:rPr>
              <a:t>are to be sent to the Communication Branch, Department of Health, </a:t>
            </a:r>
            <a:br>
              <a:rPr lang="en-AU" sz="1600" dirty="0">
                <a:latin typeface="Helv"/>
                <a:ea typeface="Times New Roman"/>
                <a:cs typeface="Helv"/>
              </a:rPr>
            </a:br>
            <a:r>
              <a:rPr lang="en-AU" sz="1600" dirty="0">
                <a:latin typeface="Helv"/>
                <a:ea typeface="Times New Roman"/>
                <a:cs typeface="Helv"/>
              </a:rPr>
              <a:t>GPO Box 9848, Canberra ACT 2601, or via e-mail to </a:t>
            </a:r>
            <a:r>
              <a:rPr lang="en-AU" sz="1600" u="sng" dirty="0">
                <a:solidFill>
                  <a:srgbClr val="0000FF"/>
                </a:solidFill>
                <a:latin typeface="Helv"/>
                <a:ea typeface="Times New Roman"/>
                <a:cs typeface="Helv"/>
                <a:hlinkClick r:id="rId3"/>
              </a:rPr>
              <a:t>copyright@health.gov.au</a:t>
            </a:r>
            <a:r>
              <a:rPr lang="en-AU" sz="1600" dirty="0">
                <a:latin typeface="Helv"/>
                <a:ea typeface="Times New Roman"/>
                <a:cs typeface="Helv"/>
              </a:rPr>
              <a:t>.</a:t>
            </a:r>
            <a:r>
              <a:rPr lang="en-US" sz="1600" dirty="0">
                <a:latin typeface="Helv"/>
                <a:ea typeface="Times New Roman"/>
                <a:cs typeface="Helv"/>
              </a:rPr>
              <a:t> </a:t>
            </a:r>
            <a:endParaRPr lang="en-AU" sz="1600" dirty="0">
              <a:latin typeface="Times New Roman"/>
              <a:ea typeface="Times New Roman"/>
            </a:endParaRPr>
          </a:p>
          <a:p>
            <a:pPr>
              <a:lnSpc>
                <a:spcPts val="2000"/>
              </a:lnSpc>
              <a:spcBef>
                <a:spcPts val="600"/>
              </a:spcBef>
              <a:spcAft>
                <a:spcPts val="600"/>
              </a:spcAft>
            </a:pPr>
            <a:r>
              <a:rPr lang="en-US" sz="1600" b="1" cap="small" spc="25" dirty="0">
                <a:solidFill>
                  <a:srgbClr val="C0504D"/>
                </a:solidFill>
                <a:ea typeface="Times New Roman"/>
              </a:rPr>
              <a:t>Disclaimers</a:t>
            </a:r>
            <a:endParaRPr lang="en-AU" sz="1600" dirty="0">
              <a:latin typeface="Times New Roman"/>
              <a:ea typeface="Times New Roman"/>
            </a:endParaRPr>
          </a:p>
          <a:p>
            <a:pPr>
              <a:lnSpc>
                <a:spcPts val="2000"/>
              </a:lnSpc>
              <a:spcBef>
                <a:spcPts val="600"/>
              </a:spcBef>
              <a:spcAft>
                <a:spcPts val="600"/>
              </a:spcAft>
            </a:pPr>
            <a:r>
              <a:rPr lang="en-US" sz="1600" dirty="0">
                <a:ea typeface="Times New Roman"/>
              </a:rPr>
              <a:t>While all care has been exercised in ensuring the accuracy of the information in this publication, the Department of Health does not accept any liability for any injury, loss or damage incurred by use of or reliance on the information.</a:t>
            </a:r>
            <a:endParaRPr lang="en-AU" sz="1600" dirty="0">
              <a:latin typeface="Times New Roman"/>
              <a:ea typeface="Times New Roman"/>
            </a:endParaRPr>
          </a:p>
          <a:p>
            <a:pPr>
              <a:lnSpc>
                <a:spcPts val="2000"/>
              </a:lnSpc>
              <a:spcBef>
                <a:spcPts val="600"/>
              </a:spcBef>
              <a:spcAft>
                <a:spcPts val="600"/>
              </a:spcAft>
            </a:pPr>
            <a:r>
              <a:rPr lang="en-US" sz="1600" dirty="0">
                <a:ea typeface="Times New Roman"/>
              </a:rPr>
              <a:t>The information in this </a:t>
            </a:r>
            <a:r>
              <a:rPr lang="en-US" sz="1600" dirty="0" smtClean="0">
                <a:ea typeface="Times New Roman"/>
              </a:rPr>
              <a:t>publication </a:t>
            </a:r>
            <a:r>
              <a:rPr lang="en-US" sz="1600" dirty="0">
                <a:ea typeface="Times New Roman"/>
              </a:rPr>
              <a:t>is for general use and a guide only. The Department of Health is not providing professional or medical advice on any particular matter.</a:t>
            </a:r>
            <a:endParaRPr lang="en-AU" sz="1600" dirty="0">
              <a:latin typeface="Times New Roman"/>
              <a:ea typeface="Times New Roman"/>
            </a:endParaRPr>
          </a:p>
          <a:p>
            <a:pPr>
              <a:lnSpc>
                <a:spcPts val="2000"/>
              </a:lnSpc>
              <a:spcBef>
                <a:spcPts val="600"/>
              </a:spcBef>
              <a:spcAft>
                <a:spcPts val="600"/>
              </a:spcAft>
            </a:pPr>
            <a:endParaRPr lang="en-AU" sz="1600" dirty="0"/>
          </a:p>
        </p:txBody>
      </p:sp>
      <p:sp>
        <p:nvSpPr>
          <p:cNvPr id="4" name="Footer Placeholder 3"/>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5" name="Slide Number Placeholder 4"/>
          <p:cNvSpPr>
            <a:spLocks noGrp="1"/>
          </p:cNvSpPr>
          <p:nvPr>
            <p:ph type="sldNum" sz="quarter" idx="12"/>
          </p:nvPr>
        </p:nvSpPr>
        <p:spPr/>
        <p:txBody>
          <a:bodyPr/>
          <a:lstStyle/>
          <a:p>
            <a:fld id="{668361F8-A4D5-4772-928E-39EA16886B43}" type="slidenum">
              <a:rPr lang="en-AU" smtClean="0"/>
              <a:t>2</a:t>
            </a:fld>
            <a:endParaRPr lang="en-AU" dirty="0"/>
          </a:p>
        </p:txBody>
      </p:sp>
    </p:spTree>
    <p:extLst>
      <p:ext uri="{BB962C8B-B14F-4D97-AF65-F5344CB8AC3E}">
        <p14:creationId xmlns:p14="http://schemas.microsoft.com/office/powerpoint/2010/main" val="2375433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information</a:t>
            </a:r>
            <a:endParaRPr lang="en-AU" dirty="0"/>
          </a:p>
        </p:txBody>
      </p:sp>
      <p:sp>
        <p:nvSpPr>
          <p:cNvPr id="3" name="Content Placeholder 2"/>
          <p:cNvSpPr>
            <a:spLocks noGrp="1"/>
          </p:cNvSpPr>
          <p:nvPr>
            <p:ph sz="half" idx="1"/>
          </p:nvPr>
        </p:nvSpPr>
        <p:spPr>
          <a:xfrm>
            <a:off x="761309" y="1719815"/>
            <a:ext cx="7780279" cy="4212000"/>
          </a:xfrm>
        </p:spPr>
        <p:txBody>
          <a:bodyPr/>
          <a:lstStyle/>
          <a:p>
            <a:r>
              <a:rPr lang="en-AU" sz="2400" dirty="0" smtClean="0"/>
              <a:t>For Stolen Generations</a:t>
            </a:r>
          </a:p>
          <a:p>
            <a:pPr marL="342900" indent="-342900">
              <a:buFont typeface="Arial" panose="020B0604020202020204" pitchFamily="34" charset="0"/>
              <a:buChar char="•"/>
            </a:pPr>
            <a:r>
              <a:rPr lang="en-AU" dirty="0"/>
              <a:t>National Stolen Generations </a:t>
            </a:r>
            <a:r>
              <a:rPr lang="en-AU" dirty="0" smtClean="0"/>
              <a:t>Alliance </a:t>
            </a:r>
            <a:r>
              <a:rPr lang="en-AU" dirty="0"/>
              <a:t>- </a:t>
            </a:r>
            <a:r>
              <a:rPr lang="en-AU" dirty="0" smtClean="0">
                <a:hlinkClick r:id="rId2"/>
              </a:rPr>
              <a:t>www.nsga.org.au</a:t>
            </a:r>
            <a:r>
              <a:rPr lang="en-AU" dirty="0" smtClean="0"/>
              <a:t> </a:t>
            </a:r>
          </a:p>
          <a:p>
            <a:pPr marL="342900" indent="-342900">
              <a:buFont typeface="Arial" panose="020B0604020202020204" pitchFamily="34" charset="0"/>
              <a:buChar char="•"/>
            </a:pPr>
            <a:r>
              <a:rPr lang="en-AU" dirty="0"/>
              <a:t>Link-Up </a:t>
            </a:r>
            <a:r>
              <a:rPr lang="en-AU" dirty="0" smtClean="0"/>
              <a:t>Services </a:t>
            </a:r>
            <a:r>
              <a:rPr lang="en-AU" dirty="0"/>
              <a:t>- </a:t>
            </a:r>
            <a:r>
              <a:rPr lang="en-AU" dirty="0" smtClean="0">
                <a:hlinkClick r:id="rId3"/>
              </a:rPr>
              <a:t>www.aiatsis.gov.au/research/finding-your-family/link-services</a:t>
            </a:r>
            <a:endParaRPr lang="en-AU" dirty="0" smtClean="0"/>
          </a:p>
          <a:p>
            <a:pPr marL="342900" indent="-342900">
              <a:buFont typeface="Arial" panose="020B0604020202020204" pitchFamily="34" charset="0"/>
              <a:buChar char="•"/>
            </a:pPr>
            <a:r>
              <a:rPr lang="en-AU" dirty="0"/>
              <a:t>Aboriginal and Torres Strait Islander Healing </a:t>
            </a:r>
            <a:r>
              <a:rPr lang="en-AU" dirty="0" smtClean="0"/>
              <a:t>Foundation </a:t>
            </a:r>
            <a:r>
              <a:rPr lang="en-AU" dirty="0"/>
              <a:t>- </a:t>
            </a:r>
            <a:r>
              <a:rPr lang="en-AU" dirty="0" smtClean="0">
                <a:hlinkClick r:id="rId4"/>
              </a:rPr>
              <a:t>www.healingfoundation.org.au</a:t>
            </a:r>
            <a:r>
              <a:rPr lang="en-AU" dirty="0" smtClean="0"/>
              <a:t> </a:t>
            </a:r>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20</a:t>
            </a:fld>
            <a:endParaRPr lang="en-AU" dirty="0"/>
          </a:p>
        </p:txBody>
      </p:sp>
    </p:spTree>
    <p:extLst>
      <p:ext uri="{BB962C8B-B14F-4D97-AF65-F5344CB8AC3E}">
        <p14:creationId xmlns:p14="http://schemas.microsoft.com/office/powerpoint/2010/main" val="155492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r>
              <a:rPr lang="en-AU" dirty="0"/>
              <a:t/>
            </a:r>
            <a:br>
              <a:rPr lang="en-AU" dirty="0"/>
            </a:br>
            <a:endParaRPr lang="en-AU" dirty="0"/>
          </a:p>
        </p:txBody>
      </p:sp>
      <p:sp>
        <p:nvSpPr>
          <p:cNvPr id="3" name="Content Placeholder 2"/>
          <p:cNvSpPr>
            <a:spLocks noGrp="1"/>
          </p:cNvSpPr>
          <p:nvPr>
            <p:ph sz="half" idx="1"/>
          </p:nvPr>
        </p:nvSpPr>
        <p:spPr>
          <a:xfrm>
            <a:off x="779999" y="1907999"/>
            <a:ext cx="7939149" cy="4212000"/>
          </a:xfrm>
        </p:spPr>
        <p:txBody>
          <a:bodyPr/>
          <a:lstStyle/>
          <a:p>
            <a:r>
              <a:rPr lang="en-AU" dirty="0" smtClean="0"/>
              <a:t>Increase </a:t>
            </a:r>
            <a:r>
              <a:rPr lang="en-AU" dirty="0"/>
              <a:t>awareness about the following </a:t>
            </a:r>
            <a:r>
              <a:rPr lang="en-AU" dirty="0" smtClean="0"/>
              <a:t>Care Leaver groups</a:t>
            </a:r>
            <a:r>
              <a:rPr lang="en-AU" dirty="0"/>
              <a:t>:</a:t>
            </a:r>
          </a:p>
          <a:p>
            <a:pPr marL="342900" indent="-342900">
              <a:buFont typeface="Arial" panose="020B0604020202020204" pitchFamily="34" charset="0"/>
              <a:buChar char="•"/>
            </a:pPr>
            <a:r>
              <a:rPr lang="en-AU" dirty="0" smtClean="0"/>
              <a:t>Forgotten </a:t>
            </a:r>
            <a:r>
              <a:rPr lang="en-AU" dirty="0"/>
              <a:t>Australians</a:t>
            </a:r>
          </a:p>
          <a:p>
            <a:pPr marL="342900" indent="-342900">
              <a:buFont typeface="Arial" panose="020B0604020202020204" pitchFamily="34" charset="0"/>
              <a:buChar char="•"/>
            </a:pPr>
            <a:r>
              <a:rPr lang="en-AU" dirty="0" smtClean="0"/>
              <a:t>Former </a:t>
            </a:r>
            <a:r>
              <a:rPr lang="en-AU" dirty="0"/>
              <a:t>Child Migrants</a:t>
            </a:r>
          </a:p>
          <a:p>
            <a:pPr marL="342900" indent="-342900">
              <a:buFont typeface="Arial" panose="020B0604020202020204" pitchFamily="34" charset="0"/>
              <a:buChar char="•"/>
            </a:pPr>
            <a:r>
              <a:rPr lang="en-AU" dirty="0" smtClean="0"/>
              <a:t>Stolen </a:t>
            </a:r>
            <a:r>
              <a:rPr lang="en-AU" dirty="0"/>
              <a:t>Generations</a:t>
            </a:r>
          </a:p>
          <a:p>
            <a:r>
              <a:rPr lang="en-AU" dirty="0" smtClean="0"/>
              <a:t>Recognise </a:t>
            </a:r>
            <a:r>
              <a:rPr lang="en-AU" dirty="0"/>
              <a:t>the emotional and physical issues which they may bring with them as they age and </a:t>
            </a:r>
            <a:r>
              <a:rPr lang="en-AU" dirty="0" smtClean="0"/>
              <a:t>consider </a:t>
            </a:r>
            <a:r>
              <a:rPr lang="en-AU" dirty="0"/>
              <a:t>their on-going </a:t>
            </a:r>
            <a:r>
              <a:rPr lang="en-AU" dirty="0" smtClean="0"/>
              <a:t>(</a:t>
            </a:r>
            <a:r>
              <a:rPr lang="en-AU" dirty="0"/>
              <a:t>or future) care needs.</a:t>
            </a:r>
          </a:p>
          <a:p>
            <a:endParaRPr lang="en-AU" dirty="0"/>
          </a:p>
        </p:txBody>
      </p:sp>
      <p:sp>
        <p:nvSpPr>
          <p:cNvPr id="5" name="Footer Placeholder 4"/>
          <p:cNvSpPr>
            <a:spLocks noGrp="1"/>
          </p:cNvSpPr>
          <p:nvPr>
            <p:ph type="ftr" sz="quarter" idx="11"/>
          </p:nvPr>
        </p:nvSpPr>
        <p:spPr/>
        <p:txBody>
          <a:bodyPr/>
          <a:lstStyle/>
          <a:p>
            <a:r>
              <a:rPr lang="en-AU"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3</a:t>
            </a:fld>
            <a:endParaRPr lang="en-AU" dirty="0"/>
          </a:p>
        </p:txBody>
      </p:sp>
    </p:spTree>
    <p:extLst>
      <p:ext uri="{BB962C8B-B14F-4D97-AF65-F5344CB8AC3E}">
        <p14:creationId xmlns:p14="http://schemas.microsoft.com/office/powerpoint/2010/main" val="2130693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Forgotten Australians</a:t>
            </a:r>
            <a:endParaRPr lang="en-AU" dirty="0"/>
          </a:p>
        </p:txBody>
      </p:sp>
      <p:sp>
        <p:nvSpPr>
          <p:cNvPr id="7" name="Content Placeholder 6"/>
          <p:cNvSpPr>
            <a:spLocks noGrp="1"/>
          </p:cNvSpPr>
          <p:nvPr>
            <p:ph sz="half" idx="1"/>
          </p:nvPr>
        </p:nvSpPr>
        <p:spPr>
          <a:xfrm>
            <a:off x="780000" y="1718218"/>
            <a:ext cx="4602000" cy="4212000"/>
          </a:xfrm>
        </p:spPr>
        <p:txBody>
          <a:bodyPr/>
          <a:lstStyle/>
          <a:p>
            <a:r>
              <a:rPr lang="en-AU" dirty="0" smtClean="0"/>
              <a:t>Up to 500,000 children were placed in:</a:t>
            </a:r>
            <a:endParaRPr lang="en-AU" dirty="0"/>
          </a:p>
          <a:p>
            <a:pPr lvl="2"/>
            <a:r>
              <a:rPr lang="en-AU" dirty="0" smtClean="0"/>
              <a:t>foster </a:t>
            </a:r>
            <a:r>
              <a:rPr lang="en-AU" dirty="0"/>
              <a:t>homes</a:t>
            </a:r>
          </a:p>
          <a:p>
            <a:pPr lvl="2"/>
            <a:r>
              <a:rPr lang="en-AU" dirty="0" smtClean="0"/>
              <a:t>children's </a:t>
            </a:r>
            <a:r>
              <a:rPr lang="en-AU" dirty="0"/>
              <a:t>homes</a:t>
            </a:r>
          </a:p>
          <a:p>
            <a:pPr lvl="2"/>
            <a:r>
              <a:rPr lang="en-AU" dirty="0" smtClean="0"/>
              <a:t>orphanages</a:t>
            </a:r>
          </a:p>
          <a:p>
            <a:pPr lvl="2"/>
            <a:r>
              <a:rPr lang="en-AU" dirty="0" smtClean="0"/>
              <a:t>other </a:t>
            </a:r>
            <a:r>
              <a:rPr lang="en-AU" dirty="0"/>
              <a:t>institutions.</a:t>
            </a:r>
          </a:p>
          <a:p>
            <a:r>
              <a:rPr lang="en-AU" dirty="0" smtClean="0"/>
              <a:t>They came </a:t>
            </a:r>
            <a:r>
              <a:rPr lang="en-AU" dirty="0"/>
              <a:t>from </a:t>
            </a:r>
            <a:r>
              <a:rPr lang="en-AU" dirty="0" smtClean="0"/>
              <a:t>all parts </a:t>
            </a:r>
            <a:r>
              <a:rPr lang="en-AU" dirty="0"/>
              <a:t>of Australia and </a:t>
            </a:r>
            <a:r>
              <a:rPr lang="en-AU" dirty="0" smtClean="0"/>
              <a:t>all levels </a:t>
            </a:r>
            <a:r>
              <a:rPr lang="en-AU" dirty="0"/>
              <a:t>of Australian society. </a:t>
            </a:r>
          </a:p>
          <a:p>
            <a:endParaRPr lang="en-AU" dirty="0"/>
          </a:p>
        </p:txBody>
      </p:sp>
      <p:sp>
        <p:nvSpPr>
          <p:cNvPr id="9" name="Content Placeholder 8"/>
          <p:cNvSpPr>
            <a:spLocks noGrp="1"/>
          </p:cNvSpPr>
          <p:nvPr>
            <p:ph sz="half" idx="13"/>
          </p:nvPr>
        </p:nvSpPr>
        <p:spPr>
          <a:xfrm>
            <a:off x="5577000" y="4604368"/>
            <a:ext cx="3588000" cy="1283086"/>
          </a:xfrm>
        </p:spPr>
        <p:txBody>
          <a:bodyPr/>
          <a:lstStyle/>
          <a:p>
            <a:r>
              <a:rPr lang="en-AU" dirty="0"/>
              <a:t>Source: Care Leavers </a:t>
            </a:r>
            <a:r>
              <a:rPr lang="en-AU" dirty="0" smtClean="0"/>
              <a:t>Australasia </a:t>
            </a:r>
            <a:r>
              <a:rPr lang="en-AU" dirty="0"/>
              <a:t>Network.</a:t>
            </a:r>
          </a:p>
          <a:p>
            <a:r>
              <a:rPr lang="en-AU" dirty="0"/>
              <a:t>Archive picture of </a:t>
            </a:r>
            <a:r>
              <a:rPr lang="en-AU" dirty="0" smtClean="0"/>
              <a:t>Ballarat Orphanage, Victoria.</a:t>
            </a:r>
            <a:endParaRPr lang="en-AU" dirty="0"/>
          </a:p>
        </p:txBody>
      </p:sp>
      <p:pic>
        <p:nvPicPr>
          <p:cNvPr id="10" name="Content Placeholder 9" descr="bexley 1.jp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77000" y="1908175"/>
            <a:ext cx="3588000" cy="2546044"/>
          </a:xfrm>
          <a:prstGeom prst="rect">
            <a:avLst/>
          </a:prstGeom>
        </p:spPr>
      </p:pic>
      <p:sp>
        <p:nvSpPr>
          <p:cNvPr id="11" name="Footer Placeholder 10"/>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12" name="Slide Number Placeholder 11"/>
          <p:cNvSpPr>
            <a:spLocks noGrp="1"/>
          </p:cNvSpPr>
          <p:nvPr>
            <p:ph type="sldNum" sz="quarter" idx="12"/>
          </p:nvPr>
        </p:nvSpPr>
        <p:spPr/>
        <p:txBody>
          <a:bodyPr/>
          <a:lstStyle/>
          <a:p>
            <a:fld id="{668361F8-A4D5-4772-928E-39EA16886B43}" type="slidenum">
              <a:rPr lang="en-AU" smtClean="0"/>
              <a:t>4</a:t>
            </a:fld>
            <a:endParaRPr lang="en-AU" dirty="0"/>
          </a:p>
        </p:txBody>
      </p:sp>
    </p:spTree>
    <p:extLst>
      <p:ext uri="{BB962C8B-B14F-4D97-AF65-F5344CB8AC3E}">
        <p14:creationId xmlns:p14="http://schemas.microsoft.com/office/powerpoint/2010/main" val="2608357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Former Child Migrants</a:t>
            </a:r>
          </a:p>
        </p:txBody>
      </p:sp>
      <p:sp>
        <p:nvSpPr>
          <p:cNvPr id="3" name="Content Placeholder 2"/>
          <p:cNvSpPr>
            <a:spLocks noGrp="1"/>
          </p:cNvSpPr>
          <p:nvPr>
            <p:ph sz="half" idx="1"/>
          </p:nvPr>
        </p:nvSpPr>
        <p:spPr>
          <a:xfrm>
            <a:off x="789345" y="1744097"/>
            <a:ext cx="4602000" cy="4212000"/>
          </a:xfrm>
        </p:spPr>
        <p:txBody>
          <a:bodyPr/>
          <a:lstStyle/>
          <a:p>
            <a:r>
              <a:rPr lang="en-US" dirty="0"/>
              <a:t>Thousands of children were brought to Australia as unaccompanied migrants from the UK and Malta and placed into institutions</a:t>
            </a:r>
            <a:r>
              <a:rPr lang="en-US" dirty="0" smtClean="0"/>
              <a:t>.</a:t>
            </a:r>
            <a:endParaRPr lang="en-US"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5</a:t>
            </a:fld>
            <a:endParaRPr lang="en-AU" dirty="0"/>
          </a:p>
        </p:txBody>
      </p:sp>
      <p:pic>
        <p:nvPicPr>
          <p:cNvPr id="8" name="Content Placeholder 7"/>
          <p:cNvPicPr>
            <a:picLocks noGrp="1" noChangeAspect="1"/>
          </p:cNvPicPr>
          <p:nvPr>
            <p:ph sz="half" idx="2"/>
          </p:nvPr>
        </p:nvPicPr>
        <p:blipFill rotWithShape="1">
          <a:blip r:embed="rId2"/>
          <a:srcRect t="5924" b="10908"/>
          <a:stretch/>
        </p:blipFill>
        <p:spPr>
          <a:xfrm>
            <a:off x="6080553" y="1908000"/>
            <a:ext cx="3084447" cy="3206166"/>
          </a:xfrm>
          <a:prstGeom prst="rect">
            <a:avLst/>
          </a:prstGeom>
        </p:spPr>
      </p:pic>
    </p:spTree>
    <p:extLst>
      <p:ext uri="{BB962C8B-B14F-4D97-AF65-F5344CB8AC3E}">
        <p14:creationId xmlns:p14="http://schemas.microsoft.com/office/powerpoint/2010/main" val="1986929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Stolen Generations</a:t>
            </a:r>
            <a:endParaRPr lang="en-AU" dirty="0"/>
          </a:p>
        </p:txBody>
      </p:sp>
      <p:sp>
        <p:nvSpPr>
          <p:cNvPr id="3" name="Content Placeholder 2"/>
          <p:cNvSpPr>
            <a:spLocks noGrp="1"/>
          </p:cNvSpPr>
          <p:nvPr>
            <p:ph sz="half" idx="1"/>
          </p:nvPr>
        </p:nvSpPr>
        <p:spPr>
          <a:xfrm>
            <a:off x="761309" y="1718218"/>
            <a:ext cx="4602000" cy="4212000"/>
          </a:xfrm>
        </p:spPr>
        <p:txBody>
          <a:bodyPr/>
          <a:lstStyle/>
          <a:p>
            <a:r>
              <a:rPr lang="en-US" dirty="0"/>
              <a:t>Children of Australian Aboriginal and Torres Strait Islander descent </a:t>
            </a:r>
            <a:r>
              <a:rPr lang="en-US" dirty="0" smtClean="0"/>
              <a:t>were </a:t>
            </a:r>
            <a:r>
              <a:rPr lang="en-US" dirty="0"/>
              <a:t>forcibly removed from their families </a:t>
            </a:r>
            <a:r>
              <a:rPr lang="en-US"/>
              <a:t>by </a:t>
            </a:r>
            <a:r>
              <a:rPr lang="en-US" smtClean="0"/>
              <a:t>federal </a:t>
            </a:r>
            <a:r>
              <a:rPr lang="en-US"/>
              <a:t>and </a:t>
            </a:r>
            <a:r>
              <a:rPr lang="en-US" smtClean="0"/>
              <a:t>state </a:t>
            </a:r>
            <a:r>
              <a:rPr lang="en-US" dirty="0"/>
              <a:t>government agencies and church missions, under </a:t>
            </a:r>
            <a:r>
              <a:rPr lang="en-US" dirty="0" smtClean="0"/>
              <a:t>Acts </a:t>
            </a:r>
            <a:r>
              <a:rPr lang="en-US" dirty="0"/>
              <a:t>of their respective parliaments.</a:t>
            </a:r>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6</a:t>
            </a:fld>
            <a:endParaRPr lang="en-AU" dirty="0"/>
          </a:p>
        </p:txBody>
      </p:sp>
      <p:sp>
        <p:nvSpPr>
          <p:cNvPr id="7" name="Content Placeholder 6"/>
          <p:cNvSpPr>
            <a:spLocks noGrp="1"/>
          </p:cNvSpPr>
          <p:nvPr>
            <p:ph sz="half" idx="13"/>
          </p:nvPr>
        </p:nvSpPr>
        <p:spPr>
          <a:xfrm>
            <a:off x="5577000" y="4677196"/>
            <a:ext cx="3588000" cy="1210258"/>
          </a:xfrm>
        </p:spPr>
        <p:txBody>
          <a:bodyPr/>
          <a:lstStyle/>
          <a:p>
            <a:r>
              <a:rPr lang="en-AU" dirty="0"/>
              <a:t>Source: Battye Library 74244P. </a:t>
            </a:r>
            <a:endParaRPr lang="en-AU" dirty="0" smtClean="0"/>
          </a:p>
          <a:p>
            <a:r>
              <a:rPr lang="en-AU" dirty="0" smtClean="0"/>
              <a:t>St </a:t>
            </a:r>
            <a:r>
              <a:rPr lang="en-AU" dirty="0"/>
              <a:t>Joseph's Orphanage, New Norcia, </a:t>
            </a:r>
            <a:r>
              <a:rPr lang="en-AU" dirty="0" smtClean="0"/>
              <a:t>WA</a:t>
            </a:r>
            <a:endParaRPr lang="en-AU" dirty="0"/>
          </a:p>
        </p:txBody>
      </p:sp>
      <p:pic>
        <p:nvPicPr>
          <p:cNvPr id="8" name="Content Placeholder 7" descr="St Josephs Orphanage.jp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70215" y="1908176"/>
            <a:ext cx="3815867" cy="2671917"/>
          </a:xfrm>
          <a:prstGeom prst="rect">
            <a:avLst/>
          </a:prstGeom>
        </p:spPr>
      </p:pic>
    </p:spTree>
    <p:extLst>
      <p:ext uri="{BB962C8B-B14F-4D97-AF65-F5344CB8AC3E}">
        <p14:creationId xmlns:p14="http://schemas.microsoft.com/office/powerpoint/2010/main" val="3578349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their needs</a:t>
            </a:r>
            <a:endParaRPr lang="en-AU" dirty="0"/>
          </a:p>
        </p:txBody>
      </p:sp>
      <p:sp>
        <p:nvSpPr>
          <p:cNvPr id="3" name="Content Placeholder 2"/>
          <p:cNvSpPr>
            <a:spLocks noGrp="1"/>
          </p:cNvSpPr>
          <p:nvPr>
            <p:ph sz="half" idx="1"/>
          </p:nvPr>
        </p:nvSpPr>
        <p:spPr>
          <a:xfrm>
            <a:off x="780000" y="1726844"/>
            <a:ext cx="4602000" cy="4212000"/>
          </a:xfrm>
        </p:spPr>
        <p:txBody>
          <a:bodyPr/>
          <a:lstStyle/>
          <a:p>
            <a:r>
              <a:rPr lang="en-US" dirty="0"/>
              <a:t>Working with members of these three groups requires an understanding of, and sympathy for, the mistreatment experienced during childhood.</a:t>
            </a:r>
          </a:p>
          <a:p>
            <a:endParaRPr lang="en-AU" dirty="0"/>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7</a:t>
            </a:fld>
            <a:endParaRPr lang="en-AU" dirty="0"/>
          </a:p>
        </p:txBody>
      </p:sp>
      <p:pic>
        <p:nvPicPr>
          <p:cNvPr id="4" name="Picture 3" descr="WA 00154.tif"/>
          <p:cNvPicPr>
            <a:picLocks noChangeAspect="1"/>
          </p:cNvPicPr>
          <p:nvPr/>
        </p:nvPicPr>
        <p:blipFill rotWithShape="1">
          <a:blip r:embed="rId2" cstate="print">
            <a:extLst>
              <a:ext uri="{28A0092B-C50C-407E-A947-70E740481C1C}">
                <a14:useLocalDpi xmlns:a14="http://schemas.microsoft.com/office/drawing/2010/main" val="0"/>
              </a:ext>
            </a:extLst>
          </a:blip>
          <a:srcRect l="10363" r="36727"/>
          <a:stretch/>
        </p:blipFill>
        <p:spPr>
          <a:xfrm>
            <a:off x="6373367" y="1985497"/>
            <a:ext cx="2767592" cy="3182638"/>
          </a:xfrm>
          <a:prstGeom prst="rect">
            <a:avLst/>
          </a:prstGeom>
        </p:spPr>
      </p:pic>
    </p:spTree>
    <p:extLst>
      <p:ext uri="{BB962C8B-B14F-4D97-AF65-F5344CB8AC3E}">
        <p14:creationId xmlns:p14="http://schemas.microsoft.com/office/powerpoint/2010/main" val="2040026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Separation, loss and abandonment</a:t>
            </a:r>
          </a:p>
        </p:txBody>
      </p:sp>
      <p:sp>
        <p:nvSpPr>
          <p:cNvPr id="3" name="Content Placeholder 2"/>
          <p:cNvSpPr>
            <a:spLocks noGrp="1"/>
          </p:cNvSpPr>
          <p:nvPr>
            <p:ph sz="half" idx="1"/>
          </p:nvPr>
        </p:nvSpPr>
        <p:spPr/>
        <p:txBody>
          <a:bodyPr/>
          <a:lstStyle/>
          <a:p>
            <a:r>
              <a:rPr lang="en-AU" i="1" dirty="0" smtClean="0"/>
              <a:t>‘Welfare </a:t>
            </a:r>
            <a:r>
              <a:rPr lang="en-AU" i="1" dirty="0"/>
              <a:t>departments knew what was happening in these places, the abuse, the lack of food, the lack of clothes, the lack of education, the separation from </a:t>
            </a:r>
            <a:r>
              <a:rPr lang="en-AU" i="1" dirty="0" smtClean="0"/>
              <a:t>family… </a:t>
            </a:r>
            <a:r>
              <a:rPr lang="en-AU" i="1" dirty="0"/>
              <a:t>they knew. </a:t>
            </a:r>
            <a:endParaRPr lang="en-AU" i="1" dirty="0" smtClean="0"/>
          </a:p>
          <a:p>
            <a:r>
              <a:rPr lang="en-AU" i="1" dirty="0" smtClean="0"/>
              <a:t>No </a:t>
            </a:r>
            <a:r>
              <a:rPr lang="en-AU" i="1" dirty="0"/>
              <a:t>one cared.’</a:t>
            </a:r>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8</a:t>
            </a:fld>
            <a:endParaRPr lang="en-AU" dirty="0"/>
          </a:p>
        </p:txBody>
      </p:sp>
      <p:sp>
        <p:nvSpPr>
          <p:cNvPr id="7" name="Content Placeholder 6"/>
          <p:cNvSpPr>
            <a:spLocks noGrp="1"/>
          </p:cNvSpPr>
          <p:nvPr>
            <p:ph sz="half" idx="13"/>
          </p:nvPr>
        </p:nvSpPr>
        <p:spPr>
          <a:xfrm>
            <a:off x="5577000" y="4651679"/>
            <a:ext cx="3588000" cy="1235775"/>
          </a:xfrm>
        </p:spPr>
        <p:txBody>
          <a:bodyPr/>
          <a:lstStyle/>
          <a:p>
            <a:r>
              <a:rPr lang="en-AU" dirty="0"/>
              <a:t>Source: Care Leavers Australasia Network.</a:t>
            </a:r>
          </a:p>
          <a:p>
            <a:r>
              <a:rPr lang="en-AU" dirty="0"/>
              <a:t>Archive picture of Ballarat Orphanage, Victoria.</a:t>
            </a:r>
          </a:p>
        </p:txBody>
      </p:sp>
      <p:pic>
        <p:nvPicPr>
          <p:cNvPr id="8" name="Content Placeholder 7" descr="bexley 1.jp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77286" y="1908000"/>
            <a:ext cx="3587485" cy="2545679"/>
          </a:xfrm>
          <a:prstGeom prst="rect">
            <a:avLst/>
          </a:prstGeom>
        </p:spPr>
      </p:pic>
    </p:spTree>
    <p:extLst>
      <p:ext uri="{BB962C8B-B14F-4D97-AF65-F5344CB8AC3E}">
        <p14:creationId xmlns:p14="http://schemas.microsoft.com/office/powerpoint/2010/main" val="2831069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Separation, loss and abandonment in terms of belongings</a:t>
            </a:r>
          </a:p>
        </p:txBody>
      </p:sp>
      <p:sp>
        <p:nvSpPr>
          <p:cNvPr id="3" name="Content Placeholder 2"/>
          <p:cNvSpPr>
            <a:spLocks noGrp="1"/>
          </p:cNvSpPr>
          <p:nvPr>
            <p:ph sz="half" idx="1"/>
          </p:nvPr>
        </p:nvSpPr>
        <p:spPr>
          <a:xfrm>
            <a:off x="780000" y="2425887"/>
            <a:ext cx="4602000" cy="3658158"/>
          </a:xfrm>
        </p:spPr>
        <p:txBody>
          <a:bodyPr/>
          <a:lstStyle/>
          <a:p>
            <a:r>
              <a:rPr lang="en-AU" dirty="0"/>
              <a:t>Many may find it difficult to imagine things which, in an aged care setting, others may take for granted – such as sending their clothes to the laundry along with everyone else’s.</a:t>
            </a:r>
          </a:p>
        </p:txBody>
      </p:sp>
      <p:sp>
        <p:nvSpPr>
          <p:cNvPr id="5" name="Footer Placeholder 4"/>
          <p:cNvSpPr>
            <a:spLocks noGrp="1"/>
          </p:cNvSpPr>
          <p:nvPr>
            <p:ph type="ftr" sz="quarter" idx="11"/>
          </p:nvPr>
        </p:nvSpPr>
        <p:spPr/>
        <p:txBody>
          <a:bodyPr/>
          <a:lstStyle/>
          <a:p>
            <a:r>
              <a:rPr lang="en-AU" dirty="0" smtClean="0"/>
              <a:t>Caring for Forgotten Australians, Former Child Migrants and Stolen Generations</a:t>
            </a:r>
            <a:endParaRPr lang="en-AU" dirty="0"/>
          </a:p>
        </p:txBody>
      </p:sp>
      <p:sp>
        <p:nvSpPr>
          <p:cNvPr id="6" name="Slide Number Placeholder 5"/>
          <p:cNvSpPr>
            <a:spLocks noGrp="1"/>
          </p:cNvSpPr>
          <p:nvPr>
            <p:ph type="sldNum" sz="quarter" idx="12"/>
          </p:nvPr>
        </p:nvSpPr>
        <p:spPr/>
        <p:txBody>
          <a:bodyPr/>
          <a:lstStyle/>
          <a:p>
            <a:fld id="{668361F8-A4D5-4772-928E-39EA16886B43}" type="slidenum">
              <a:rPr lang="en-AU" smtClean="0"/>
              <a:t>9</a:t>
            </a:fld>
            <a:endParaRPr lang="en-AU" dirty="0"/>
          </a:p>
        </p:txBody>
      </p:sp>
      <p:sp>
        <p:nvSpPr>
          <p:cNvPr id="7" name="Content Placeholder 6"/>
          <p:cNvSpPr>
            <a:spLocks noGrp="1"/>
          </p:cNvSpPr>
          <p:nvPr>
            <p:ph sz="half" idx="13"/>
          </p:nvPr>
        </p:nvSpPr>
        <p:spPr>
          <a:xfrm>
            <a:off x="5577000" y="5291121"/>
            <a:ext cx="3588000" cy="792925"/>
          </a:xfrm>
        </p:spPr>
        <p:txBody>
          <a:bodyPr/>
          <a:lstStyle/>
          <a:p>
            <a:r>
              <a:rPr lang="en-AU" dirty="0"/>
              <a:t>Source: Care Leavers Australasia Network.</a:t>
            </a:r>
          </a:p>
          <a:p>
            <a:r>
              <a:rPr lang="en-AU" dirty="0" smtClean="0"/>
              <a:t>Archive </a:t>
            </a:r>
            <a:r>
              <a:rPr lang="en-AU" dirty="0"/>
              <a:t>picture of Salvation Army Boys' Home, Bexley, NSW</a:t>
            </a:r>
            <a:r>
              <a:rPr lang="en-AU" dirty="0" smtClean="0"/>
              <a:t>.</a:t>
            </a:r>
            <a:endParaRPr lang="en-AU" dirty="0"/>
          </a:p>
        </p:txBody>
      </p:sp>
      <p:pic>
        <p:nvPicPr>
          <p:cNvPr id="8" name="Content Placeholder 7"/>
          <p:cNvPicPr>
            <a:picLocks noGrp="1" noChangeAspect="1"/>
          </p:cNvPicPr>
          <p:nvPr>
            <p:ph sz="half" idx="2"/>
          </p:nvPr>
        </p:nvPicPr>
        <p:blipFill rotWithShape="1">
          <a:blip r:embed="rId2"/>
          <a:srcRect b="10588"/>
          <a:stretch/>
        </p:blipFill>
        <p:spPr>
          <a:xfrm>
            <a:off x="5577000" y="2426064"/>
            <a:ext cx="3588000" cy="2671919"/>
          </a:xfrm>
          <a:prstGeom prst="rect">
            <a:avLst/>
          </a:prstGeom>
        </p:spPr>
      </p:pic>
    </p:spTree>
    <p:extLst>
      <p:ext uri="{BB962C8B-B14F-4D97-AF65-F5344CB8AC3E}">
        <p14:creationId xmlns:p14="http://schemas.microsoft.com/office/powerpoint/2010/main" val="425900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F5568"/>
      </a:dk2>
      <a:lt2>
        <a:srgbClr val="D6E8EA"/>
      </a:lt2>
      <a:accent1>
        <a:srgbClr val="0F5568"/>
      </a:accent1>
      <a:accent2>
        <a:srgbClr val="41A6B3"/>
      </a:accent2>
      <a:accent3>
        <a:srgbClr val="D6E8EA"/>
      </a:accent3>
      <a:accent4>
        <a:srgbClr val="FFC000"/>
      </a:accent4>
      <a:accent5>
        <a:srgbClr val="4472C4"/>
      </a:accent5>
      <a:accent6>
        <a:srgbClr val="70AD47"/>
      </a:accent6>
      <a:hlink>
        <a:srgbClr val="0563C1"/>
      </a:hlink>
      <a:folHlink>
        <a:srgbClr val="954F72"/>
      </a:folHlink>
    </a:clrScheme>
    <a:fontScheme name="DSS Carer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TotalTime>
  <Words>1040</Words>
  <Application>Microsoft Office PowerPoint</Application>
  <PresentationFormat>A4 Paper (210x297 mm)</PresentationFormat>
  <Paragraphs>138</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Helv</vt:lpstr>
      <vt:lpstr>Times New Roman</vt:lpstr>
      <vt:lpstr>Office Theme</vt:lpstr>
      <vt:lpstr>Caring for Forgotten Australians, Former Child Migrants and Stolen Generations</vt:lpstr>
      <vt:lpstr>Copyright</vt:lpstr>
      <vt:lpstr>Purpose </vt:lpstr>
      <vt:lpstr>Forgotten Australians</vt:lpstr>
      <vt:lpstr>Former Child Migrants</vt:lpstr>
      <vt:lpstr>Stolen Generations</vt:lpstr>
      <vt:lpstr>Understanding their needs</vt:lpstr>
      <vt:lpstr>Separation, loss and abandonment</vt:lpstr>
      <vt:lpstr>Separation, loss and abandonment in terms of belongings</vt:lpstr>
      <vt:lpstr>Exploitation and neglect</vt:lpstr>
      <vt:lpstr>Exploitation and neglect in relation  to education</vt:lpstr>
      <vt:lpstr>Punishment and brutality</vt:lpstr>
      <vt:lpstr>Physical or sexual abuse and privacy</vt:lpstr>
      <vt:lpstr>Impacts</vt:lpstr>
      <vt:lpstr>Loss of identity and culture</vt:lpstr>
      <vt:lpstr>Aged care fears</vt:lpstr>
      <vt:lpstr>Conclusion</vt:lpstr>
      <vt:lpstr>Further information</vt:lpstr>
      <vt:lpstr>Further information</vt:lpstr>
      <vt:lpstr>Further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Fulford</dc:creator>
  <cp:lastModifiedBy>Bronwyn Thirkell</cp:lastModifiedBy>
  <cp:revision>47</cp:revision>
  <cp:lastPrinted>2016-10-27T03:32:59Z</cp:lastPrinted>
  <dcterms:created xsi:type="dcterms:W3CDTF">2015-07-09T04:49:23Z</dcterms:created>
  <dcterms:modified xsi:type="dcterms:W3CDTF">2018-08-14T03:46:49Z</dcterms:modified>
</cp:coreProperties>
</file>